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8"/>
  </p:notesMasterIdLst>
  <p:sldIdLst>
    <p:sldId id="256" r:id="rId6"/>
    <p:sldId id="442" r:id="rId7"/>
    <p:sldId id="500" r:id="rId8"/>
    <p:sldId id="265" r:id="rId9"/>
    <p:sldId id="482" r:id="rId10"/>
    <p:sldId id="267" r:id="rId11"/>
    <p:sldId id="474" r:id="rId12"/>
    <p:sldId id="541" r:id="rId13"/>
    <p:sldId id="268" r:id="rId14"/>
    <p:sldId id="477" r:id="rId15"/>
    <p:sldId id="513" r:id="rId16"/>
    <p:sldId id="478" r:id="rId17"/>
    <p:sldId id="479" r:id="rId18"/>
    <p:sldId id="475" r:id="rId19"/>
    <p:sldId id="542" r:id="rId20"/>
    <p:sldId id="269" r:id="rId21"/>
    <p:sldId id="444" r:id="rId22"/>
    <p:sldId id="270" r:id="rId23"/>
    <p:sldId id="271" r:id="rId24"/>
    <p:sldId id="497" r:id="rId25"/>
    <p:sldId id="499" r:id="rId26"/>
    <p:sldId id="445" r:id="rId27"/>
    <p:sldId id="543" r:id="rId28"/>
    <p:sldId id="544" r:id="rId29"/>
    <p:sldId id="546" r:id="rId30"/>
    <p:sldId id="446" r:id="rId31"/>
    <p:sldId id="502" r:id="rId32"/>
    <p:sldId id="545" r:id="rId33"/>
    <p:sldId id="504" r:id="rId34"/>
    <p:sldId id="547" r:id="rId35"/>
    <p:sldId id="506" r:id="rId36"/>
    <p:sldId id="509" r:id="rId37"/>
    <p:sldId id="510" r:id="rId38"/>
    <p:sldId id="511" r:id="rId39"/>
    <p:sldId id="512" r:id="rId40"/>
    <p:sldId id="514" r:id="rId41"/>
    <p:sldId id="515" r:id="rId42"/>
    <p:sldId id="516" r:id="rId43"/>
    <p:sldId id="518" r:id="rId44"/>
    <p:sldId id="519" r:id="rId45"/>
    <p:sldId id="520" r:id="rId46"/>
    <p:sldId id="523" r:id="rId47"/>
    <p:sldId id="524" r:id="rId48"/>
    <p:sldId id="526" r:id="rId49"/>
    <p:sldId id="527" r:id="rId50"/>
    <p:sldId id="528" r:id="rId51"/>
    <p:sldId id="530" r:id="rId52"/>
    <p:sldId id="533" r:id="rId53"/>
    <p:sldId id="537" r:id="rId54"/>
    <p:sldId id="538" r:id="rId55"/>
    <p:sldId id="462" r:id="rId56"/>
    <p:sldId id="463"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dat KÖSEOĞLU" initials="SK" lastIdx="1" clrIdx="0">
    <p:extLst>
      <p:ext uri="{19B8F6BF-5375-455C-9EA6-DF929625EA0E}">
        <p15:presenceInfo xmlns:p15="http://schemas.microsoft.com/office/powerpoint/2012/main" userId="S-1-5-21-1486330351-2351234954-4223307448-37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91" d="100"/>
          <a:sy n="91" d="100"/>
        </p:scale>
        <p:origin x="258" y="84"/>
      </p:cViewPr>
      <p:guideLst/>
    </p:cSldViewPr>
  </p:slideViewPr>
  <p:notesTextViewPr>
    <p:cViewPr>
      <p:scale>
        <a:sx n="1" d="1"/>
        <a:sy n="1" d="1"/>
      </p:scale>
      <p:origin x="0" y="0"/>
    </p:cViewPr>
  </p:notesTextViewPr>
  <p:sorterViewPr>
    <p:cViewPr>
      <p:scale>
        <a:sx n="66" d="100"/>
        <a:sy n="66" d="100"/>
      </p:scale>
      <p:origin x="0" y="-48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575A4-D94D-4244-8BA0-9EA20CC8BABC}" type="datetimeFigureOut">
              <a:rPr lang="tr-TR" smtClean="0"/>
              <a:t>5.05.2026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20671-87E8-4BB1-84C3-6B52097E0005}" type="slidenum">
              <a:rPr lang="tr-TR" smtClean="0"/>
              <a:t>‹#›</a:t>
            </a:fld>
            <a:endParaRPr lang="tr-TR"/>
          </a:p>
        </p:txBody>
      </p:sp>
    </p:spTree>
    <p:extLst>
      <p:ext uri="{BB962C8B-B14F-4D97-AF65-F5344CB8AC3E}">
        <p14:creationId xmlns:p14="http://schemas.microsoft.com/office/powerpoint/2010/main" val="30807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04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BBF9A3-1FE5-4E6C-8509-8923C7E1369F}" type="slidenum">
              <a:rPr lang="tr-TR" altLang="tr-TR" smtClean="0"/>
              <a:pPr/>
              <a:t>3</a:t>
            </a:fld>
            <a:endParaRPr lang="tr-TR" altLang="tr-TR"/>
          </a:p>
        </p:txBody>
      </p:sp>
    </p:spTree>
    <p:extLst>
      <p:ext uri="{BB962C8B-B14F-4D97-AF65-F5344CB8AC3E}">
        <p14:creationId xmlns:p14="http://schemas.microsoft.com/office/powerpoint/2010/main" val="44606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04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BBF9A3-1FE5-4E6C-8509-8923C7E1369F}" type="slidenum">
              <a:rPr lang="tr-TR" altLang="tr-TR" smtClean="0"/>
              <a:pPr/>
              <a:t>4</a:t>
            </a:fld>
            <a:endParaRPr lang="tr-TR" altLang="tr-TR"/>
          </a:p>
        </p:txBody>
      </p:sp>
    </p:spTree>
    <p:extLst>
      <p:ext uri="{BB962C8B-B14F-4D97-AF65-F5344CB8AC3E}">
        <p14:creationId xmlns:p14="http://schemas.microsoft.com/office/powerpoint/2010/main" val="108458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CEDF0E-EDD3-472A-AC06-9C1D233A7D5D}"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altLang="tr-T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18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CEDF0E-EDD3-472A-AC06-9C1D233A7D5D}"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altLang="tr-T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996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CEDF0E-EDD3-472A-AC06-9C1D233A7D5D}"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altLang="tr-T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958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CEDF0E-EDD3-472A-AC06-9C1D233A7D5D}"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altLang="tr-T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42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CEDF0E-EDD3-472A-AC06-9C1D233A7D5D}" type="slidenum">
              <a:rPr kumimoji="0" lang="tr-TR" altLang="tr-T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altLang="tr-T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487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5.05.2026</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33527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5.05.2026</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5796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5.05.2026</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01955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5.05.2026</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pic>
        <p:nvPicPr>
          <p:cNvPr id="3" name="Resim 2" descr="zarf, sabit, değişmeyen, muayyen, mektup, harf, aksesuar, yardakçı, suç ortağı içeren bir resim&#10;&#10;Açıklama otomatik olarak oluşturuldu">
            <a:extLst>
              <a:ext uri="{FF2B5EF4-FFF2-40B4-BE49-F238E27FC236}">
                <a16:creationId xmlns:a16="http://schemas.microsoft.com/office/drawing/2014/main" id="{E98A0D2F-6C84-8228-DA9A-AE421318D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67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5.05.2026</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287090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5.05.2026</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57448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5.05.2026</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22175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5.05.2026</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89572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5.05.2026</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97485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5.05.2026</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74744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5.05.2026</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00831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5.05.2026</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47057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5.05.2026</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64649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5.05.2026</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70505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5.05.2026</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28766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5.05.2026</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00542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5.05.2026</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31121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5.05.2026</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21074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5.05.2026</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6013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5.05.2026</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772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5.05.2026</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75130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5.05.2026</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31388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5.05.2026</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73624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5.05.2026</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166789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tarimorman.gov.t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55C055B5-FE93-6C18-DEA9-9CB852F393A9}"/>
              </a:ext>
            </a:extLst>
          </p:cNvPr>
          <p:cNvSpPr txBox="1">
            <a:spLocks/>
          </p:cNvSpPr>
          <p:nvPr/>
        </p:nvSpPr>
        <p:spPr>
          <a:xfrm>
            <a:off x="1409700" y="923642"/>
            <a:ext cx="9144000" cy="14138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baseline="0">
                <a:solidFill>
                  <a:schemeClr val="tx1"/>
                </a:solidFill>
                <a:latin typeface="Garamond" panose="020204040303010108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rPr>
              <a:t>T.C.</a:t>
            </a:r>
            <a:br>
              <a:rPr kumimoji="0" lang="tr-TR" sz="2000" b="1" i="0" u="none" strike="noStrike" kern="1200" cap="none" spc="0" normalizeH="0" baseline="0" noProof="0" dirty="0">
                <a:ln>
                  <a:noFill/>
                </a:ln>
                <a:solidFill>
                  <a:srgbClr val="FF0000"/>
                </a:solidFill>
                <a:effectLst/>
                <a:uLnTx/>
                <a:uFillTx/>
              </a:rPr>
            </a:br>
            <a:r>
              <a:rPr kumimoji="0" lang="tr-TR" sz="2000" b="1" i="0" u="none" strike="noStrike" kern="1200" cap="none" spc="0" normalizeH="0" baseline="0" noProof="0" dirty="0" smtClean="0">
                <a:ln>
                  <a:noFill/>
                </a:ln>
                <a:solidFill>
                  <a:srgbClr val="FF0000"/>
                </a:solidFill>
                <a:effectLst/>
                <a:uLnTx/>
                <a:uFillTx/>
              </a:rPr>
              <a:t>Bursa </a:t>
            </a:r>
            <a:r>
              <a:rPr kumimoji="0" lang="tr-TR" sz="2000" b="1" i="0" u="none" strike="noStrike" kern="1200" cap="none" spc="0" normalizeH="0" baseline="0" noProof="0" dirty="0">
                <a:ln>
                  <a:noFill/>
                </a:ln>
                <a:solidFill>
                  <a:srgbClr val="FF0000"/>
                </a:solidFill>
                <a:effectLst/>
                <a:uLnTx/>
                <a:uFillTx/>
              </a:rPr>
              <a:t>Valiliği</a:t>
            </a:r>
            <a:br>
              <a:rPr kumimoji="0" lang="tr-TR" sz="2000" b="1" i="0" u="none" strike="noStrike" kern="1200" cap="none" spc="0" normalizeH="0" baseline="0" noProof="0" dirty="0">
                <a:ln>
                  <a:noFill/>
                </a:ln>
                <a:solidFill>
                  <a:srgbClr val="FF0000"/>
                </a:solidFill>
                <a:effectLst/>
                <a:uLnTx/>
                <a:uFillTx/>
              </a:rPr>
            </a:br>
            <a:r>
              <a:rPr kumimoji="0" lang="tr-TR" sz="2000" b="1" i="0" u="none" strike="noStrike" kern="1200" cap="none" spc="0" normalizeH="0" baseline="0" noProof="0" dirty="0">
                <a:ln>
                  <a:noFill/>
                </a:ln>
                <a:solidFill>
                  <a:srgbClr val="FF0000"/>
                </a:solidFill>
                <a:effectLst/>
                <a:uLnTx/>
                <a:uFillTx/>
              </a:rPr>
              <a:t>İl Tarım ve Orman Müdürlüğü</a:t>
            </a:r>
          </a:p>
        </p:txBody>
      </p:sp>
      <p:pic>
        <p:nvPicPr>
          <p:cNvPr id="4" name="Resim 3" descr="daire, grafik, amblem, tasarım içeren bir resim&#10;&#10;Açıklama otomatik olarak oluşturuldu">
            <a:extLst>
              <a:ext uri="{FF2B5EF4-FFF2-40B4-BE49-F238E27FC236}">
                <a16:creationId xmlns:a16="http://schemas.microsoft.com/office/drawing/2014/main" id="{95C491C0-23D3-55DA-EC38-639414EA1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593" y="71492"/>
            <a:ext cx="1386214" cy="1386214"/>
          </a:xfrm>
          <a:prstGeom prst="rect">
            <a:avLst/>
          </a:prstGeom>
        </p:spPr>
      </p:pic>
      <p:sp>
        <p:nvSpPr>
          <p:cNvPr id="7" name="Unvan 6"/>
          <p:cNvSpPr>
            <a:spLocks noGrp="1"/>
          </p:cNvSpPr>
          <p:nvPr>
            <p:ph type="ctrTitle"/>
          </p:nvPr>
        </p:nvSpPr>
        <p:spPr>
          <a:xfrm>
            <a:off x="1033806" y="2903456"/>
            <a:ext cx="9144000" cy="3682573"/>
          </a:xfrm>
        </p:spPr>
        <p:txBody>
          <a:bodyPr/>
          <a:lstStyle/>
          <a:p>
            <a:r>
              <a:rPr lang="tr-TR" sz="2800" dirty="0" smtClean="0"/>
              <a:t/>
            </a:r>
            <a:br>
              <a:rPr lang="tr-TR" sz="2800" dirty="0" smtClean="0"/>
            </a:br>
            <a:r>
              <a:rPr lang="tr-TR" sz="2800" dirty="0"/>
              <a:t/>
            </a:r>
            <a:br>
              <a:rPr lang="tr-TR" sz="2800" dirty="0"/>
            </a:br>
            <a:r>
              <a:rPr lang="tr-TR" sz="2800" dirty="0" smtClean="0"/>
              <a:t>KIRSAL </a:t>
            </a:r>
            <a:r>
              <a:rPr lang="tr-TR" sz="2800" dirty="0"/>
              <a:t>KALKINMA </a:t>
            </a:r>
            <a:r>
              <a:rPr lang="tr-TR" sz="2800" dirty="0" smtClean="0"/>
              <a:t>YATIRIM PROGRAMI ÇERÇEVESİNDE YAPILACAK DESTEKLEMELER</a:t>
            </a:r>
            <a:br>
              <a:rPr lang="tr-TR" sz="2800" dirty="0" smtClean="0"/>
            </a:br>
            <a:r>
              <a:rPr lang="tr-TR" sz="2800" dirty="0"/>
              <a:t/>
            </a:r>
            <a:br>
              <a:rPr lang="tr-TR" sz="2800" dirty="0"/>
            </a:br>
            <a:r>
              <a:rPr lang="tr-TR" sz="2800" dirty="0" smtClean="0"/>
              <a:t>Kırsal </a:t>
            </a:r>
            <a:r>
              <a:rPr lang="tr-TR" sz="2800" dirty="0"/>
              <a:t>K</a:t>
            </a:r>
            <a:r>
              <a:rPr lang="tr-TR" sz="2800" dirty="0" smtClean="0"/>
              <a:t>alkınma Destekleri</a:t>
            </a:r>
            <a:r>
              <a:rPr lang="tr-TR" sz="2800" dirty="0"/>
              <a:t/>
            </a:r>
            <a:br>
              <a:rPr lang="tr-TR" sz="2800" dirty="0"/>
            </a:br>
            <a:r>
              <a:rPr lang="tr-TR" sz="2800" dirty="0"/>
              <a:t>(</a:t>
            </a:r>
            <a:r>
              <a:rPr lang="tr-TR" sz="2800" dirty="0" smtClean="0"/>
              <a:t>17. </a:t>
            </a:r>
            <a:r>
              <a:rPr lang="tr-TR" sz="2800" dirty="0"/>
              <a:t>Etap)</a:t>
            </a:r>
            <a:br>
              <a:rPr lang="tr-TR" sz="2800" dirty="0"/>
            </a:br>
            <a:r>
              <a:rPr lang="tr-TR" sz="2800" dirty="0"/>
              <a:t/>
            </a:r>
            <a:br>
              <a:rPr lang="tr-TR" sz="2800" dirty="0"/>
            </a:br>
            <a:r>
              <a:rPr lang="tr-TR" sz="2800" dirty="0"/>
              <a:t/>
            </a:r>
            <a:br>
              <a:rPr lang="tr-TR" sz="2800" dirty="0"/>
            </a:br>
            <a:endParaRPr lang="tr-TR" sz="2800" dirty="0"/>
          </a:p>
        </p:txBody>
      </p:sp>
      <p:sp>
        <p:nvSpPr>
          <p:cNvPr id="6" name="Metin kutusu 5">
            <a:extLst>
              <a:ext uri="{FF2B5EF4-FFF2-40B4-BE49-F238E27FC236}">
                <a16:creationId xmlns:a16="http://schemas.microsoft.com/office/drawing/2014/main" id="{0474871D-7B88-495C-9F1E-89F3B43AC34B}"/>
              </a:ext>
            </a:extLst>
          </p:cNvPr>
          <p:cNvSpPr txBox="1"/>
          <p:nvPr/>
        </p:nvSpPr>
        <p:spPr>
          <a:xfrm>
            <a:off x="5024487" y="6278252"/>
            <a:ext cx="1071513" cy="307777"/>
          </a:xfrm>
          <a:prstGeom prst="rect">
            <a:avLst/>
          </a:prstGeom>
          <a:noFill/>
        </p:spPr>
        <p:txBody>
          <a:bodyPr wrap="square" rtlCol="0">
            <a:spAutoFit/>
          </a:bodyPr>
          <a:lstStyle/>
          <a:p>
            <a:pPr algn="ctr"/>
            <a:r>
              <a:rPr lang="tr-TR" sz="1400" b="1" dirty="0" smtClean="0">
                <a:latin typeface="Garamond" panose="02020404030301010803" pitchFamily="18" charset="0"/>
              </a:rPr>
              <a:t>2026</a:t>
            </a:r>
            <a:endParaRPr lang="tr-TR" b="1" dirty="0">
              <a:latin typeface="Garamond" panose="02020404030301010803" pitchFamily="18" charset="0"/>
            </a:endParaRPr>
          </a:p>
        </p:txBody>
      </p:sp>
    </p:spTree>
    <p:extLst>
      <p:ext uri="{BB962C8B-B14F-4D97-AF65-F5344CB8AC3E}">
        <p14:creationId xmlns:p14="http://schemas.microsoft.com/office/powerpoint/2010/main" val="167786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21673" y="1736110"/>
            <a:ext cx="11970327" cy="4800934"/>
          </a:xfrm>
        </p:spPr>
        <p:txBody>
          <a:bodyPr>
            <a:noAutofit/>
          </a:bodyPr>
          <a:lstStyle/>
          <a:p>
            <a:pPr marL="0" indent="0" algn="just">
              <a:buNone/>
              <a:defRPr/>
            </a:pPr>
            <a:r>
              <a:rPr lang="tr-TR" sz="2400" b="1" dirty="0" smtClean="0">
                <a:solidFill>
                  <a:srgbClr val="A21619"/>
                </a:solidFill>
                <a:latin typeface="Times New Roman" panose="02020603050405020304" pitchFamily="18" charset="0"/>
                <a:cs typeface="Times New Roman" panose="02020603050405020304" pitchFamily="18" charset="0"/>
              </a:rPr>
              <a:t>Tebliğde </a:t>
            </a:r>
            <a:r>
              <a:rPr lang="tr-TR" sz="2400" b="1" dirty="0">
                <a:solidFill>
                  <a:srgbClr val="A21619"/>
                </a:solidFill>
                <a:latin typeface="Times New Roman" panose="02020603050405020304" pitchFamily="18" charset="0"/>
                <a:cs typeface="Times New Roman" panose="02020603050405020304" pitchFamily="18" charset="0"/>
              </a:rPr>
              <a:t>belirtilen yatırım konularını gerçekleştirmek üzere hazırlanacak proje başvuruları, </a:t>
            </a:r>
            <a:endParaRPr lang="tr-TR" sz="2400" b="1" dirty="0" smtClean="0">
              <a:solidFill>
                <a:srgbClr val="A21619"/>
              </a:solidFill>
              <a:latin typeface="Times New Roman" panose="02020603050405020304" pitchFamily="18" charset="0"/>
              <a:cs typeface="Times New Roman" panose="02020603050405020304" pitchFamily="18" charset="0"/>
            </a:endParaRPr>
          </a:p>
          <a:p>
            <a:pPr marL="0" indent="0" algn="ctr">
              <a:buNone/>
              <a:defRPr/>
            </a:pPr>
            <a:r>
              <a:rPr lang="tr-TR" sz="2400" b="1" dirty="0" smtClean="0">
                <a:solidFill>
                  <a:srgbClr val="A21619"/>
                </a:solidFill>
                <a:latin typeface="Times New Roman" panose="02020603050405020304" pitchFamily="18" charset="0"/>
                <a:cs typeface="Times New Roman" panose="02020603050405020304" pitchFamily="18" charset="0"/>
              </a:rPr>
              <a:t>-Gerçek </a:t>
            </a:r>
            <a:r>
              <a:rPr lang="tr-TR" sz="2400" b="1" dirty="0">
                <a:solidFill>
                  <a:srgbClr val="A21619"/>
                </a:solidFill>
                <a:latin typeface="Times New Roman" panose="02020603050405020304" pitchFamily="18" charset="0"/>
                <a:cs typeface="Times New Roman" panose="02020603050405020304" pitchFamily="18" charset="0"/>
              </a:rPr>
              <a:t>ve </a:t>
            </a:r>
            <a:endParaRPr lang="tr-TR" sz="2400" b="1" dirty="0" smtClean="0">
              <a:solidFill>
                <a:srgbClr val="A21619"/>
              </a:solidFill>
              <a:latin typeface="Times New Roman" panose="02020603050405020304" pitchFamily="18" charset="0"/>
              <a:cs typeface="Times New Roman" panose="02020603050405020304" pitchFamily="18" charset="0"/>
            </a:endParaRPr>
          </a:p>
          <a:p>
            <a:pPr marL="0" indent="0" algn="ctr">
              <a:buNone/>
              <a:defRPr/>
            </a:pPr>
            <a:r>
              <a:rPr lang="tr-TR" sz="2400" b="1" dirty="0" smtClean="0">
                <a:solidFill>
                  <a:srgbClr val="A21619"/>
                </a:solidFill>
                <a:latin typeface="Times New Roman" panose="02020603050405020304" pitchFamily="18" charset="0"/>
                <a:cs typeface="Times New Roman" panose="02020603050405020304" pitchFamily="18" charset="0"/>
              </a:rPr>
              <a:t>-Tüzel </a:t>
            </a:r>
            <a:r>
              <a:rPr lang="tr-TR" sz="2400" b="1" dirty="0">
                <a:solidFill>
                  <a:srgbClr val="A21619"/>
                </a:solidFill>
                <a:latin typeface="Times New Roman" panose="02020603050405020304" pitchFamily="18" charset="0"/>
                <a:cs typeface="Times New Roman" panose="02020603050405020304" pitchFamily="18" charset="0"/>
              </a:rPr>
              <a:t>kişiler </a:t>
            </a:r>
            <a:endParaRPr lang="tr-TR" sz="2400" b="1" dirty="0" smtClean="0">
              <a:solidFill>
                <a:srgbClr val="A21619"/>
              </a:solidFill>
              <a:latin typeface="Times New Roman" panose="02020603050405020304" pitchFamily="18" charset="0"/>
              <a:cs typeface="Times New Roman" panose="02020603050405020304" pitchFamily="18" charset="0"/>
            </a:endParaRPr>
          </a:p>
          <a:p>
            <a:pPr marL="0" indent="0" algn="ctr">
              <a:buNone/>
              <a:defRPr/>
            </a:pPr>
            <a:r>
              <a:rPr lang="tr-TR" sz="2400" b="1" dirty="0" smtClean="0">
                <a:solidFill>
                  <a:srgbClr val="A21619"/>
                </a:solidFill>
                <a:latin typeface="Times New Roman" panose="02020603050405020304" pitchFamily="18" charset="0"/>
                <a:cs typeface="Times New Roman" panose="02020603050405020304" pitchFamily="18" charset="0"/>
              </a:rPr>
              <a:t>tarafından </a:t>
            </a:r>
            <a:r>
              <a:rPr lang="tr-TR" sz="2400" b="1" dirty="0">
                <a:solidFill>
                  <a:srgbClr val="A21619"/>
                </a:solidFill>
                <a:latin typeface="Times New Roman" panose="02020603050405020304" pitchFamily="18" charset="0"/>
                <a:cs typeface="Times New Roman" panose="02020603050405020304" pitchFamily="18" charset="0"/>
              </a:rPr>
              <a:t>yapılır.</a:t>
            </a:r>
          </a:p>
          <a:p>
            <a:pPr marL="0" indent="0">
              <a:buNone/>
              <a:defRPr/>
            </a:pPr>
            <a:r>
              <a:rPr lang="tr-TR" sz="2400" dirty="0" smtClean="0">
                <a:solidFill>
                  <a:srgbClr val="002060"/>
                </a:solidFill>
                <a:latin typeface="Times New Roman" panose="02020603050405020304" pitchFamily="18" charset="0"/>
                <a:cs typeface="Times New Roman" panose="02020603050405020304" pitchFamily="18" charset="0"/>
              </a:rPr>
              <a:t>Son </a:t>
            </a:r>
            <a:r>
              <a:rPr lang="tr-TR" sz="2400" dirty="0">
                <a:solidFill>
                  <a:srgbClr val="002060"/>
                </a:solidFill>
                <a:latin typeface="Times New Roman" panose="02020603050405020304" pitchFamily="18" charset="0"/>
                <a:cs typeface="Times New Roman" panose="02020603050405020304" pitchFamily="18" charset="0"/>
              </a:rPr>
              <a:t>başvuru tarihinden önce kurulan</a:t>
            </a:r>
          </a:p>
          <a:p>
            <a:pPr marL="0" indent="0">
              <a:buNone/>
              <a:defRPr/>
            </a:pPr>
            <a:r>
              <a:rPr lang="tr-TR" sz="2400" dirty="0" smtClean="0">
                <a:solidFill>
                  <a:srgbClr val="A21619"/>
                </a:solidFill>
                <a:latin typeface="Times New Roman" panose="02020603050405020304" pitchFamily="18" charset="0"/>
                <a:cs typeface="Times New Roman" panose="02020603050405020304" pitchFamily="18" charset="0"/>
              </a:rPr>
              <a:t>-Kolektif</a:t>
            </a:r>
            <a:r>
              <a:rPr lang="tr-TR" sz="2400" dirty="0">
                <a:solidFill>
                  <a:srgbClr val="A21619"/>
                </a:solidFill>
                <a:latin typeface="Times New Roman" panose="02020603050405020304" pitchFamily="18" charset="0"/>
                <a:cs typeface="Times New Roman" panose="02020603050405020304" pitchFamily="18" charset="0"/>
              </a:rPr>
              <a:t>, Limited ve Anonim Şirketler</a:t>
            </a:r>
          </a:p>
          <a:p>
            <a:pPr marL="0" indent="0">
              <a:buNone/>
              <a:defRPr/>
            </a:pPr>
            <a:r>
              <a:rPr lang="tr-TR" sz="2400" dirty="0" smtClean="0">
                <a:solidFill>
                  <a:srgbClr val="A21619"/>
                </a:solidFill>
                <a:latin typeface="Times New Roman" panose="02020603050405020304" pitchFamily="18" charset="0"/>
                <a:cs typeface="Times New Roman" panose="02020603050405020304" pitchFamily="18" charset="0"/>
              </a:rPr>
              <a:t>-Tarımsal </a:t>
            </a:r>
            <a:r>
              <a:rPr lang="tr-TR" sz="2400" dirty="0">
                <a:solidFill>
                  <a:srgbClr val="A21619"/>
                </a:solidFill>
                <a:latin typeface="Times New Roman" panose="02020603050405020304" pitchFamily="18" charset="0"/>
                <a:cs typeface="Times New Roman" panose="02020603050405020304" pitchFamily="18" charset="0"/>
              </a:rPr>
              <a:t>amaçlı </a:t>
            </a:r>
            <a:r>
              <a:rPr lang="tr-TR" sz="2400" dirty="0" smtClean="0">
                <a:solidFill>
                  <a:srgbClr val="A21619"/>
                </a:solidFill>
                <a:latin typeface="Times New Roman" panose="02020603050405020304" pitchFamily="18" charset="0"/>
                <a:cs typeface="Times New Roman" panose="02020603050405020304" pitchFamily="18" charset="0"/>
              </a:rPr>
              <a:t>örgütler tüzel </a:t>
            </a:r>
            <a:r>
              <a:rPr lang="tr-TR" sz="2400" dirty="0">
                <a:solidFill>
                  <a:srgbClr val="A21619"/>
                </a:solidFill>
                <a:latin typeface="Times New Roman" panose="02020603050405020304" pitchFamily="18" charset="0"/>
                <a:cs typeface="Times New Roman" panose="02020603050405020304" pitchFamily="18" charset="0"/>
              </a:rPr>
              <a:t>kişilik olarak başvuruda bulunabilir</a:t>
            </a:r>
            <a:r>
              <a:rPr lang="tr-TR" sz="2400" dirty="0" smtClean="0">
                <a:solidFill>
                  <a:srgbClr val="A21619"/>
                </a:solidFill>
                <a:latin typeface="Times New Roman" panose="02020603050405020304" pitchFamily="18" charset="0"/>
                <a:cs typeface="Times New Roman" panose="02020603050405020304" pitchFamily="18" charset="0"/>
              </a:rPr>
              <a:t>.</a:t>
            </a:r>
            <a:r>
              <a:rPr lang="tr-TR" altLang="tr-TR" sz="2400" dirty="0">
                <a:solidFill>
                  <a:prstClr val="black"/>
                </a:solidFill>
              </a:rPr>
              <a:t> </a:t>
            </a:r>
            <a:endParaRPr lang="tr-TR" altLang="tr-TR" sz="2400" dirty="0" smtClean="0">
              <a:solidFill>
                <a:prstClr val="black"/>
              </a:solidFill>
            </a:endParaRPr>
          </a:p>
          <a:p>
            <a:pPr marL="0" indent="0" algn="ctr">
              <a:buNone/>
              <a:defRPr/>
            </a:pPr>
            <a:r>
              <a:rPr lang="tr-TR" altLang="tr-TR" b="1" dirty="0" smtClean="0">
                <a:solidFill>
                  <a:srgbClr val="002060"/>
                </a:solidFill>
              </a:rPr>
              <a:t>Yatırımcılar </a:t>
            </a:r>
            <a:r>
              <a:rPr lang="tr-TR" altLang="tr-TR" b="1" dirty="0">
                <a:solidFill>
                  <a:srgbClr val="002060"/>
                </a:solidFill>
              </a:rPr>
              <a:t>bu Tebliğ kapsamında ülke genelinde </a:t>
            </a:r>
            <a:endParaRPr lang="tr-TR" altLang="tr-TR" b="1" dirty="0" smtClean="0">
              <a:solidFill>
                <a:srgbClr val="002060"/>
              </a:solidFill>
            </a:endParaRPr>
          </a:p>
          <a:p>
            <a:pPr marL="0" indent="0" algn="ctr">
              <a:buNone/>
              <a:defRPr/>
            </a:pPr>
            <a:r>
              <a:rPr lang="tr-TR" altLang="tr-TR" b="1" dirty="0" smtClean="0">
                <a:solidFill>
                  <a:srgbClr val="002060"/>
                </a:solidFill>
              </a:rPr>
              <a:t>sadece </a:t>
            </a:r>
            <a:r>
              <a:rPr lang="tr-TR" altLang="tr-TR" b="1" dirty="0">
                <a:solidFill>
                  <a:srgbClr val="002060"/>
                </a:solidFill>
              </a:rPr>
              <a:t>1 (bir) proje başvurusunda bulunabilirler. </a:t>
            </a:r>
            <a:endParaRPr lang="tr-TR" b="1"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tr-TR" altLang="tr-TR" b="1" dirty="0">
              <a:solidFill>
                <a:srgbClr val="A21619"/>
              </a:solidFill>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a:xfrm>
            <a:off x="838200" y="1325778"/>
            <a:ext cx="10515600" cy="546100"/>
          </a:xfrm>
        </p:spPr>
        <p:txBody>
          <a:bodyPr/>
          <a:lstStyle/>
          <a:p>
            <a:pPr algn="ctr"/>
            <a:r>
              <a:rPr lang="tr-TR" sz="3200" dirty="0" smtClean="0">
                <a:solidFill>
                  <a:srgbClr val="0070C0"/>
                </a:solidFill>
                <a:cs typeface="Times New Roman" panose="02020603050405020304" pitchFamily="18" charset="0"/>
              </a:rPr>
              <a:t>KİMLER BAŞVURABİLİR</a:t>
            </a:r>
            <a:endParaRPr lang="tr-TR" sz="3200" dirty="0">
              <a:solidFill>
                <a:srgbClr val="0070C0"/>
              </a:solidFill>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10</a:t>
            </a:fld>
            <a:r>
              <a:rPr lang="tr-TR" smtClean="0"/>
              <a:t>/30</a:t>
            </a:r>
            <a:endParaRPr lang="tr-TR" dirty="0"/>
          </a:p>
        </p:txBody>
      </p:sp>
    </p:spTree>
    <p:extLst>
      <p:ext uri="{BB962C8B-B14F-4D97-AF65-F5344CB8AC3E}">
        <p14:creationId xmlns:p14="http://schemas.microsoft.com/office/powerpoint/2010/main" val="214164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29709" y="1228542"/>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solidFill>
                  <a:srgbClr val="FF0000"/>
                </a:solidFill>
              </a:rPr>
              <a:t>BAŞVURU SAHİPLERİ</a:t>
            </a:r>
            <a:endParaRPr lang="tr-TR" altLang="tr-TR" sz="4400" b="1" dirty="0">
              <a:solidFill>
                <a:srgbClr val="FF0000"/>
              </a:solidFill>
            </a:endParaRPr>
          </a:p>
        </p:txBody>
      </p:sp>
      <p:sp>
        <p:nvSpPr>
          <p:cNvPr id="10243" name="İçerik Yer Tutucusu 1"/>
          <p:cNvSpPr>
            <a:spLocks noGrp="1"/>
          </p:cNvSpPr>
          <p:nvPr>
            <p:ph idx="1"/>
          </p:nvPr>
        </p:nvSpPr>
        <p:spPr bwMode="auto">
          <a:xfrm>
            <a:off x="1229709" y="1811154"/>
            <a:ext cx="10423635" cy="5092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355600">
              <a:defRPr/>
            </a:pPr>
            <a:r>
              <a:rPr lang="tr-TR" altLang="tr-TR" sz="2400" dirty="0"/>
              <a:t>Gerçek Kişiler</a:t>
            </a:r>
          </a:p>
          <a:p>
            <a:pPr defTabSz="355600">
              <a:defRPr/>
            </a:pPr>
            <a:r>
              <a:rPr lang="tr-TR" altLang="tr-TR" sz="2400" dirty="0"/>
              <a:t>Tüzel Kişiler</a:t>
            </a:r>
          </a:p>
          <a:p>
            <a:pPr marL="876300" indent="-342900">
              <a:buFont typeface="Wingdings" panose="05000000000000000000" pitchFamily="2" charset="2"/>
              <a:buChar char="§"/>
              <a:defRPr/>
            </a:pPr>
            <a:r>
              <a:rPr lang="tr-TR" altLang="tr-TR" sz="2000" dirty="0"/>
              <a:t>Kollektif, Limited ve Anonim Şirketler, </a:t>
            </a:r>
          </a:p>
          <a:p>
            <a:pPr marL="876300" indent="-342900">
              <a:buFont typeface="Wingdings" panose="05000000000000000000" pitchFamily="2" charset="2"/>
              <a:buChar char="§"/>
              <a:defRPr/>
            </a:pPr>
            <a:r>
              <a:rPr lang="tr-TR" altLang="tr-TR" sz="2000" dirty="0"/>
              <a:t>Tarımsal Amaçlı Kooperatifler, </a:t>
            </a:r>
          </a:p>
          <a:p>
            <a:pPr marL="876300" indent="-342900">
              <a:buFont typeface="Wingdings" panose="05000000000000000000" pitchFamily="2" charset="2"/>
              <a:buChar char="§"/>
              <a:defRPr/>
            </a:pPr>
            <a:r>
              <a:rPr lang="tr-TR" altLang="tr-TR" sz="2000" dirty="0"/>
              <a:t>Tarım Kredi Kooperatifleri, </a:t>
            </a:r>
          </a:p>
          <a:p>
            <a:pPr marL="876300" indent="-342900">
              <a:buFont typeface="Wingdings" panose="05000000000000000000" pitchFamily="2" charset="2"/>
              <a:buChar char="§"/>
              <a:defRPr/>
            </a:pPr>
            <a:r>
              <a:rPr lang="tr-TR" altLang="tr-TR" sz="2000" dirty="0"/>
              <a:t>Tarım Satış Kooperatifleri, </a:t>
            </a:r>
          </a:p>
          <a:p>
            <a:pPr marL="876300" indent="-342900">
              <a:buFont typeface="Wingdings" panose="05000000000000000000" pitchFamily="2" charset="2"/>
              <a:buChar char="§"/>
              <a:defRPr/>
            </a:pPr>
            <a:r>
              <a:rPr lang="tr-TR" altLang="tr-TR" sz="2000" dirty="0"/>
              <a:t>Islah Amaçlı Yetiştirici Birlikleri</a:t>
            </a:r>
          </a:p>
          <a:p>
            <a:pPr marL="876300" indent="-342900">
              <a:buFont typeface="Wingdings" panose="05000000000000000000" pitchFamily="2" charset="2"/>
              <a:buChar char="§"/>
              <a:defRPr/>
            </a:pPr>
            <a:r>
              <a:rPr lang="tr-TR" altLang="tr-TR" sz="2000" dirty="0"/>
              <a:t>Tarımsal Üretici Birlikleri İktisadi Teşekkülleri</a:t>
            </a:r>
          </a:p>
          <a:p>
            <a:pPr marL="876300" indent="-342900">
              <a:buFont typeface="Wingdings" panose="05000000000000000000" pitchFamily="2" charset="2"/>
              <a:buChar char="§"/>
              <a:defRPr/>
            </a:pPr>
            <a:r>
              <a:rPr lang="tr-TR" altLang="tr-TR" sz="2000" dirty="0"/>
              <a:t>Ziraat Odaları</a:t>
            </a:r>
          </a:p>
          <a:p>
            <a:pPr marL="876300" indent="-342900">
              <a:buFont typeface="Wingdings" panose="05000000000000000000" pitchFamily="2" charset="2"/>
              <a:buChar char="§"/>
              <a:defRPr/>
            </a:pPr>
            <a:r>
              <a:rPr lang="tr-TR" altLang="tr-TR" sz="2000" dirty="0"/>
              <a:t>Tohumculuk Birlikleri</a:t>
            </a:r>
          </a:p>
          <a:p>
            <a:pPr marL="876300" indent="-342900">
              <a:buFont typeface="Wingdings" panose="05000000000000000000" pitchFamily="2" charset="2"/>
              <a:buChar char="§"/>
              <a:defRPr/>
            </a:pPr>
            <a:r>
              <a:rPr lang="tr-TR" altLang="tr-TR" sz="2000" dirty="0"/>
              <a:t>Sulama Birlikleri </a:t>
            </a:r>
          </a:p>
        </p:txBody>
      </p:sp>
    </p:spTree>
    <p:extLst>
      <p:ext uri="{BB962C8B-B14F-4D97-AF65-F5344CB8AC3E}">
        <p14:creationId xmlns:p14="http://schemas.microsoft.com/office/powerpoint/2010/main" val="4158160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21673" y="1736110"/>
            <a:ext cx="11970327" cy="4800934"/>
          </a:xfrm>
        </p:spPr>
        <p:txBody>
          <a:bodyPr>
            <a:noAutofit/>
          </a:bodyPr>
          <a:lstStyle/>
          <a:p>
            <a:pPr marL="0" indent="0" algn="ctr">
              <a:buNone/>
              <a:defRPr/>
            </a:pPr>
            <a:r>
              <a:rPr lang="tr-TR" b="1" dirty="0"/>
              <a:t>Yatırım yeri </a:t>
            </a:r>
            <a:r>
              <a:rPr lang="tr-TR" sz="3200" b="1" u="sng" dirty="0" smtClean="0">
                <a:solidFill>
                  <a:srgbClr val="C00000"/>
                </a:solidFill>
              </a:rPr>
              <a:t>kırsal </a:t>
            </a:r>
            <a:r>
              <a:rPr lang="tr-TR" sz="3200" b="1" u="sng" dirty="0">
                <a:solidFill>
                  <a:srgbClr val="C00000"/>
                </a:solidFill>
              </a:rPr>
              <a:t>alanda </a:t>
            </a:r>
            <a:r>
              <a:rPr lang="tr-TR" b="1" dirty="0"/>
              <a:t>ise başvuru yapılabilir</a:t>
            </a:r>
            <a:r>
              <a:rPr lang="tr-TR" b="1" dirty="0">
                <a:solidFill>
                  <a:srgbClr val="FF3300"/>
                </a:solidFill>
              </a:rPr>
              <a:t>. </a:t>
            </a:r>
            <a:endParaRPr lang="tr-TR" b="1" dirty="0" smtClean="0">
              <a:solidFill>
                <a:srgbClr val="FF3300"/>
              </a:solidFill>
            </a:endParaRPr>
          </a:p>
          <a:p>
            <a:pPr algn="just">
              <a:defRPr/>
            </a:pPr>
            <a:r>
              <a:rPr lang="tr-TR" sz="3200" b="1" u="sng" dirty="0">
                <a:solidFill>
                  <a:srgbClr val="0000CC"/>
                </a:solidFill>
              </a:rPr>
              <a:t>Kırsal Alan: </a:t>
            </a:r>
            <a:r>
              <a:rPr lang="tr-TR" dirty="0" smtClean="0"/>
              <a:t>Köy</a:t>
            </a:r>
            <a:r>
              <a:rPr lang="tr-TR" dirty="0"/>
              <a:t>, belde, kırsal mahalle, kırsal yerleşik alan ya da Türkiye İstatistik Kurumu tarafından </a:t>
            </a:r>
            <a:r>
              <a:rPr lang="tr-TR" dirty="0" smtClean="0"/>
              <a:t>kır veya </a:t>
            </a:r>
            <a:r>
              <a:rPr lang="tr-TR" dirty="0"/>
              <a:t>orta yoğun kent olarak tanımlanmış yerleşim birimlerinden herhangi </a:t>
            </a:r>
            <a:r>
              <a:rPr lang="tr-TR" dirty="0" smtClean="0"/>
              <a:t>biri.</a:t>
            </a:r>
            <a:endParaRPr lang="tr-TR" dirty="0"/>
          </a:p>
          <a:p>
            <a:pPr algn="just">
              <a:buFont typeface="Arial" panose="020B0604020202020204" pitchFamily="34" charset="0"/>
              <a:buChar char="•"/>
              <a:defRPr/>
            </a:pPr>
            <a:r>
              <a:rPr lang="tr-TR" sz="2400" dirty="0" smtClean="0"/>
              <a:t>Kırsal </a:t>
            </a:r>
            <a:r>
              <a:rPr lang="tr-TR" sz="2400" dirty="0"/>
              <a:t>Mahalle</a:t>
            </a:r>
            <a:r>
              <a:rPr lang="tr-TR" sz="2400" dirty="0" smtClean="0"/>
              <a:t>,</a:t>
            </a:r>
          </a:p>
          <a:p>
            <a:pPr algn="just">
              <a:buFont typeface="Arial" panose="020B0604020202020204" pitchFamily="34" charset="0"/>
              <a:buChar char="•"/>
              <a:defRPr/>
            </a:pPr>
            <a:r>
              <a:rPr lang="tr-TR" sz="2400" dirty="0" smtClean="0"/>
              <a:t>Kırsal Yerleşik Alan</a:t>
            </a:r>
            <a:endParaRPr lang="tr-TR" sz="2400" dirty="0"/>
          </a:p>
          <a:p>
            <a:pPr algn="just">
              <a:buFont typeface="Arial" panose="020B0604020202020204" pitchFamily="34" charset="0"/>
              <a:buChar char="•"/>
              <a:defRPr/>
            </a:pPr>
            <a:r>
              <a:rPr lang="tr-TR" sz="2400" dirty="0"/>
              <a:t>TÜİK tarafından </a:t>
            </a:r>
            <a:r>
              <a:rPr lang="tr-TR" sz="2400" b="1" dirty="0">
                <a:solidFill>
                  <a:srgbClr val="FF3300"/>
                </a:solidFill>
                <a:effectLst>
                  <a:outerShdw blurRad="38100" dist="38100" dir="2700000" algn="tl">
                    <a:srgbClr val="000000">
                      <a:alpha val="43137"/>
                    </a:srgbClr>
                  </a:outerShdw>
                </a:effectLst>
              </a:rPr>
              <a:t>Kır</a:t>
            </a:r>
            <a:r>
              <a:rPr lang="tr-TR" sz="2400" dirty="0"/>
              <a:t> veya </a:t>
            </a:r>
            <a:r>
              <a:rPr lang="tr-TR" sz="2400" b="1" dirty="0">
                <a:solidFill>
                  <a:srgbClr val="FF3300"/>
                </a:solidFill>
                <a:effectLst>
                  <a:outerShdw blurRad="38100" dist="38100" dir="2700000" algn="tl">
                    <a:srgbClr val="000000">
                      <a:alpha val="43137"/>
                    </a:srgbClr>
                  </a:outerShdw>
                </a:effectLst>
              </a:rPr>
              <a:t>Orta Yoğun Kent </a:t>
            </a:r>
            <a:r>
              <a:rPr lang="tr-TR" sz="2400" dirty="0"/>
              <a:t>olarak tanımlanmış yerleşim birimleri </a:t>
            </a:r>
            <a:r>
              <a:rPr lang="tr-TR" sz="2400" dirty="0" smtClean="0"/>
              <a:t>(2025 TÜİK)</a:t>
            </a:r>
            <a:endParaRPr lang="tr-TR" b="1" dirty="0">
              <a:solidFill>
                <a:srgbClr val="FF3300"/>
              </a:solidFill>
            </a:endParaRPr>
          </a:p>
          <a:p>
            <a:pPr marL="0" indent="0" algn="just">
              <a:buNone/>
            </a:pPr>
            <a:r>
              <a:rPr lang="tr-TR" altLang="tr-TR" b="1" dirty="0" smtClean="0">
                <a:solidFill>
                  <a:srgbClr val="A21619"/>
                </a:solidFill>
                <a:latin typeface="Times New Roman" panose="02020603050405020304" pitchFamily="18" charset="0"/>
                <a:cs typeface="Times New Roman" panose="02020603050405020304" pitchFamily="18" charset="0"/>
              </a:rPr>
              <a:t>	</a:t>
            </a:r>
            <a:endParaRPr lang="tr-TR" altLang="tr-TR" b="1" dirty="0">
              <a:solidFill>
                <a:srgbClr val="A21619"/>
              </a:solidFill>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a:xfrm>
            <a:off x="838200" y="1325778"/>
            <a:ext cx="10515600" cy="546100"/>
          </a:xfrm>
        </p:spPr>
        <p:txBody>
          <a:bodyPr/>
          <a:lstStyle/>
          <a:p>
            <a:pPr algn="ctr"/>
            <a:r>
              <a:rPr lang="tr-TR" sz="3200" dirty="0" smtClean="0">
                <a:solidFill>
                  <a:srgbClr val="0070C0"/>
                </a:solidFill>
                <a:cs typeface="Times New Roman" panose="02020603050405020304" pitchFamily="18" charset="0"/>
              </a:rPr>
              <a:t>YATIRIM YERİ ÖZELLİKLERİ</a:t>
            </a:r>
            <a:endParaRPr lang="tr-TR" sz="3200" dirty="0">
              <a:solidFill>
                <a:srgbClr val="0070C0"/>
              </a:solidFill>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12</a:t>
            </a:fld>
            <a:r>
              <a:rPr lang="tr-TR" smtClean="0"/>
              <a:t>/30</a:t>
            </a:r>
            <a:endParaRPr lang="tr-TR" dirty="0"/>
          </a:p>
        </p:txBody>
      </p:sp>
      <p:pic>
        <p:nvPicPr>
          <p:cNvPr id="5" name="Resim 4"/>
          <p:cNvPicPr>
            <a:picLocks noChangeAspect="1"/>
          </p:cNvPicPr>
          <p:nvPr/>
        </p:nvPicPr>
        <p:blipFill>
          <a:blip r:embed="rId2"/>
          <a:stretch>
            <a:fillRect/>
          </a:stretch>
        </p:blipFill>
        <p:spPr>
          <a:xfrm>
            <a:off x="529936" y="5319362"/>
            <a:ext cx="616527" cy="782002"/>
          </a:xfrm>
          <a:prstGeom prst="rect">
            <a:avLst/>
          </a:prstGeom>
        </p:spPr>
      </p:pic>
      <p:sp>
        <p:nvSpPr>
          <p:cNvPr id="6" name="Metin kutusu 5"/>
          <p:cNvSpPr txBox="1"/>
          <p:nvPr/>
        </p:nvSpPr>
        <p:spPr>
          <a:xfrm>
            <a:off x="1146463" y="5349708"/>
            <a:ext cx="9574924" cy="584775"/>
          </a:xfrm>
          <a:prstGeom prst="rect">
            <a:avLst/>
          </a:prstGeom>
          <a:noFill/>
        </p:spPr>
        <p:txBody>
          <a:bodyPr wrap="square" rtlCol="0">
            <a:spAutoFit/>
          </a:bodyPr>
          <a:lstStyle/>
          <a:p>
            <a:r>
              <a:rPr lang="tr-TR" sz="1600" dirty="0" smtClean="0">
                <a:solidFill>
                  <a:srgbClr val="002060"/>
                </a:solidFill>
              </a:rPr>
              <a:t>Bursa için Kır, Orta Yoğun Kent ve Kırsal </a:t>
            </a:r>
            <a:r>
              <a:rPr lang="tr-TR" sz="1600" dirty="0">
                <a:solidFill>
                  <a:srgbClr val="002060"/>
                </a:solidFill>
              </a:rPr>
              <a:t>M</a:t>
            </a:r>
            <a:r>
              <a:rPr lang="tr-TR" sz="1600" dirty="0" smtClean="0">
                <a:solidFill>
                  <a:srgbClr val="002060"/>
                </a:solidFill>
              </a:rPr>
              <a:t>ahalle listeleri Bursa İl Müdürlüğü internet sitesinde yayınlanmıştır. (https</a:t>
            </a:r>
            <a:r>
              <a:rPr lang="tr-TR" sz="1600" dirty="0">
                <a:solidFill>
                  <a:srgbClr val="002060"/>
                </a:solidFill>
              </a:rPr>
              <a:t>://bursa.tarimorman.gov.tr/</a:t>
            </a:r>
          </a:p>
        </p:txBody>
      </p:sp>
    </p:spTree>
    <p:extLst>
      <p:ext uri="{BB962C8B-B14F-4D97-AF65-F5344CB8AC3E}">
        <p14:creationId xmlns:p14="http://schemas.microsoft.com/office/powerpoint/2010/main" val="389881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62910" y="1492091"/>
            <a:ext cx="11866179" cy="4645950"/>
          </a:xfrm>
        </p:spPr>
        <p:txBody>
          <a:bodyPr>
            <a:noAutofit/>
          </a:bodyPr>
          <a:lstStyle/>
          <a:p>
            <a:pPr algn="just">
              <a:defRPr/>
            </a:pPr>
            <a:endParaRPr lang="tr-TR" sz="3200" b="1" u="sng" dirty="0" smtClean="0">
              <a:solidFill>
                <a:srgbClr val="0000CC"/>
              </a:solidFill>
            </a:endParaRPr>
          </a:p>
          <a:p>
            <a:pPr algn="ctr">
              <a:defRPr/>
            </a:pPr>
            <a:r>
              <a:rPr lang="tr-TR" sz="3600" b="1" u="sng" dirty="0" smtClean="0">
                <a:solidFill>
                  <a:srgbClr val="C00000"/>
                </a:solidFill>
              </a:rPr>
              <a:t>Kendi Malı</a:t>
            </a:r>
          </a:p>
          <a:p>
            <a:pPr algn="ctr">
              <a:defRPr/>
            </a:pPr>
            <a:r>
              <a:rPr lang="tr-TR" sz="3600" b="1" u="sng" dirty="0" smtClean="0">
                <a:solidFill>
                  <a:srgbClr val="C00000"/>
                </a:solidFill>
              </a:rPr>
              <a:t>Kiralık ( 7 yıl, Noter onaylı)</a:t>
            </a:r>
          </a:p>
          <a:p>
            <a:pPr algn="ctr">
              <a:defRPr/>
            </a:pPr>
            <a:endParaRPr lang="tr-TR" sz="3600" b="1" u="sng" dirty="0">
              <a:solidFill>
                <a:srgbClr val="C00000"/>
              </a:solidFill>
            </a:endParaRPr>
          </a:p>
          <a:p>
            <a:pPr algn="ctr">
              <a:defRPr/>
            </a:pPr>
            <a:r>
              <a:rPr lang="tr-TR" altLang="tr-TR" sz="3600" b="1" dirty="0">
                <a:solidFill>
                  <a:srgbClr val="C00000"/>
                </a:solidFill>
              </a:rPr>
              <a:t>Proje uygulaması ile ilgili mevzuat gereği başvuru aşamasında alınması gerekli izin, ruhsat ve denetim işleri ile yapılması zorunlu olan tüm işlemlerin yerine getirilmesinden yatırımcılar sorumludur. </a:t>
            </a:r>
          </a:p>
          <a:p>
            <a:pPr algn="ctr">
              <a:defRPr/>
            </a:pPr>
            <a:endParaRPr lang="tr-TR" sz="3600" b="1" u="sng" dirty="0" smtClean="0">
              <a:solidFill>
                <a:srgbClr val="C00000"/>
              </a:solidFill>
            </a:endParaRPr>
          </a:p>
        </p:txBody>
      </p:sp>
      <p:sp>
        <p:nvSpPr>
          <p:cNvPr id="3" name="Unvan 2"/>
          <p:cNvSpPr>
            <a:spLocks noGrp="1"/>
          </p:cNvSpPr>
          <p:nvPr>
            <p:ph type="title"/>
          </p:nvPr>
        </p:nvSpPr>
        <p:spPr>
          <a:xfrm>
            <a:off x="838200" y="1492091"/>
            <a:ext cx="10515600" cy="546100"/>
          </a:xfrm>
        </p:spPr>
        <p:txBody>
          <a:bodyPr/>
          <a:lstStyle/>
          <a:p>
            <a:pPr algn="ctr"/>
            <a:r>
              <a:rPr lang="tr-TR" sz="3200" dirty="0" smtClean="0">
                <a:solidFill>
                  <a:srgbClr val="0070C0"/>
                </a:solidFill>
                <a:cs typeface="Times New Roman" panose="02020603050405020304" pitchFamily="18" charset="0"/>
              </a:rPr>
              <a:t>YATIRIM YERİ MÜLKİYETİ</a:t>
            </a:r>
            <a:endParaRPr lang="tr-TR" sz="3200" dirty="0">
              <a:solidFill>
                <a:srgbClr val="0070C0"/>
              </a:solidFill>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13</a:t>
            </a:fld>
            <a:r>
              <a:rPr lang="tr-TR" smtClean="0"/>
              <a:t>/30</a:t>
            </a:r>
            <a:endParaRPr lang="tr-TR" dirty="0"/>
          </a:p>
        </p:txBody>
      </p:sp>
      <p:sp>
        <p:nvSpPr>
          <p:cNvPr id="5" name="Unvan 2"/>
          <p:cNvSpPr txBox="1">
            <a:spLocks/>
          </p:cNvSpPr>
          <p:nvPr/>
        </p:nvSpPr>
        <p:spPr>
          <a:xfrm>
            <a:off x="548640" y="3542016"/>
            <a:ext cx="10515600"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gn="ctr"/>
            <a:r>
              <a:rPr lang="tr-TR" sz="3200" dirty="0" smtClean="0">
                <a:solidFill>
                  <a:srgbClr val="0070C0"/>
                </a:solidFill>
                <a:cs typeface="Times New Roman" panose="02020603050405020304" pitchFamily="18" charset="0"/>
              </a:rPr>
              <a:t>YASAL İZİNLER</a:t>
            </a:r>
            <a:endParaRPr lang="tr-TR" sz="3200" dirty="0">
              <a:solidFill>
                <a:srgbClr val="0070C0"/>
              </a:solidFill>
            </a:endParaRPr>
          </a:p>
        </p:txBody>
      </p:sp>
    </p:spTree>
    <p:extLst>
      <p:ext uri="{BB962C8B-B14F-4D97-AF65-F5344CB8AC3E}">
        <p14:creationId xmlns:p14="http://schemas.microsoft.com/office/powerpoint/2010/main" val="257952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21673" y="1736110"/>
            <a:ext cx="11970327" cy="4800934"/>
          </a:xfrm>
        </p:spPr>
        <p:txBody>
          <a:bodyPr>
            <a:noAutofit/>
          </a:bodyPr>
          <a:lstStyle/>
          <a:p>
            <a:pPr marL="0" indent="0" algn="ctr">
              <a:buNone/>
            </a:pPr>
            <a:r>
              <a:rPr lang="tr-TR" altLang="tr-TR" b="1" dirty="0" smtClean="0">
                <a:solidFill>
                  <a:srgbClr val="FF0000"/>
                </a:solidFill>
              </a:rPr>
              <a:t>Hibeye </a:t>
            </a:r>
            <a:r>
              <a:rPr lang="tr-TR" altLang="tr-TR" b="1" dirty="0">
                <a:solidFill>
                  <a:srgbClr val="FF0000"/>
                </a:solidFill>
              </a:rPr>
              <a:t>Esas Proje </a:t>
            </a:r>
            <a:r>
              <a:rPr lang="tr-TR" altLang="tr-TR" b="1" dirty="0" smtClean="0">
                <a:solidFill>
                  <a:srgbClr val="FF0000"/>
                </a:solidFill>
              </a:rPr>
              <a:t>Tutarı (KDV Dahil)</a:t>
            </a:r>
            <a:endParaRPr lang="tr-TR" altLang="tr-TR" b="1" dirty="0">
              <a:solidFill>
                <a:srgbClr val="FF0000"/>
              </a:solidFill>
            </a:endParaRPr>
          </a:p>
          <a:p>
            <a:pPr marL="0" indent="0" algn="just">
              <a:buNone/>
            </a:pPr>
            <a:endParaRPr lang="tr-TR" altLang="tr-TR" b="1" dirty="0" smtClean="0">
              <a:solidFill>
                <a:srgbClr val="0033CC"/>
              </a:solidFill>
              <a:latin typeface="Times New Roman" panose="02020603050405020304" pitchFamily="18" charset="0"/>
              <a:cs typeface="Times New Roman" panose="02020603050405020304" pitchFamily="18" charset="0"/>
            </a:endParaRPr>
          </a:p>
          <a:p>
            <a:pPr marL="0" indent="0" algn="just">
              <a:buNone/>
            </a:pPr>
            <a:endParaRPr lang="tr-TR" altLang="tr-TR" b="1" dirty="0">
              <a:solidFill>
                <a:srgbClr val="0033CC"/>
              </a:solidFill>
              <a:latin typeface="Times New Roman" panose="02020603050405020304" pitchFamily="18" charset="0"/>
              <a:cs typeface="Times New Roman" panose="02020603050405020304" pitchFamily="18" charset="0"/>
            </a:endParaRPr>
          </a:p>
          <a:p>
            <a:pPr marL="0" indent="0" algn="just">
              <a:buNone/>
            </a:pPr>
            <a:endParaRPr lang="tr-TR" altLang="tr-TR" b="1" dirty="0" smtClean="0">
              <a:solidFill>
                <a:srgbClr val="0033CC"/>
              </a:solidFill>
              <a:latin typeface="Times New Roman" panose="02020603050405020304" pitchFamily="18" charset="0"/>
              <a:cs typeface="Times New Roman" panose="02020603050405020304" pitchFamily="18" charset="0"/>
            </a:endParaRPr>
          </a:p>
          <a:p>
            <a:pPr algn="ctr"/>
            <a:endParaRPr lang="tr-TR" altLang="tr-TR" b="1" dirty="0" smtClean="0">
              <a:solidFill>
                <a:srgbClr val="0033CC"/>
              </a:solidFill>
              <a:latin typeface="Times New Roman" panose="02020603050405020304" pitchFamily="18" charset="0"/>
              <a:cs typeface="Times New Roman" panose="02020603050405020304" pitchFamily="18" charset="0"/>
            </a:endParaRPr>
          </a:p>
          <a:p>
            <a:pPr algn="ctr"/>
            <a:r>
              <a:rPr lang="tr-TR" altLang="tr-TR" b="1" dirty="0" smtClean="0">
                <a:solidFill>
                  <a:srgbClr val="0033CC"/>
                </a:solidFill>
                <a:latin typeface="Times New Roman" panose="02020603050405020304" pitchFamily="18" charset="0"/>
                <a:cs typeface="Times New Roman" panose="02020603050405020304" pitchFamily="18" charset="0"/>
              </a:rPr>
              <a:t>Hibeye </a:t>
            </a:r>
            <a:r>
              <a:rPr lang="tr-TR" altLang="tr-TR" b="1" dirty="0">
                <a:solidFill>
                  <a:srgbClr val="0033CC"/>
                </a:solidFill>
                <a:latin typeface="Times New Roman" panose="02020603050405020304" pitchFamily="18" charset="0"/>
                <a:cs typeface="Times New Roman" panose="02020603050405020304" pitchFamily="18" charset="0"/>
              </a:rPr>
              <a:t>esas proje tutarı alt limiti </a:t>
            </a:r>
            <a:r>
              <a:rPr lang="tr-TR" altLang="tr-TR" b="1" dirty="0" smtClean="0">
                <a:solidFill>
                  <a:srgbClr val="0033CC"/>
                </a:solidFill>
                <a:latin typeface="Times New Roman" panose="02020603050405020304" pitchFamily="18" charset="0"/>
                <a:cs typeface="Times New Roman" panose="02020603050405020304" pitchFamily="18" charset="0"/>
              </a:rPr>
              <a:t>100.000- </a:t>
            </a:r>
            <a:r>
              <a:rPr lang="tr-TR" altLang="tr-TR" b="1" dirty="0">
                <a:solidFill>
                  <a:srgbClr val="0033CC"/>
                </a:solidFill>
                <a:latin typeface="Times New Roman" panose="02020603050405020304" pitchFamily="18" charset="0"/>
                <a:cs typeface="Times New Roman" panose="02020603050405020304" pitchFamily="18" charset="0"/>
              </a:rPr>
              <a:t>Türk Lirasıdır.</a:t>
            </a:r>
          </a:p>
          <a:p>
            <a:pPr marL="0" indent="0" algn="ctr">
              <a:buNone/>
            </a:pPr>
            <a:r>
              <a:rPr lang="tr-TR" altLang="tr-TR" b="1" dirty="0" smtClean="0">
                <a:solidFill>
                  <a:srgbClr val="0033CC"/>
                </a:solidFill>
                <a:latin typeface="Times New Roman" panose="02020603050405020304" pitchFamily="18" charset="0"/>
                <a:cs typeface="Times New Roman" panose="02020603050405020304" pitchFamily="18" charset="0"/>
              </a:rPr>
              <a:t>Bu </a:t>
            </a:r>
            <a:r>
              <a:rPr lang="tr-TR" altLang="tr-TR" b="1" dirty="0">
                <a:solidFill>
                  <a:srgbClr val="0033CC"/>
                </a:solidFill>
                <a:latin typeface="Times New Roman" panose="02020603050405020304" pitchFamily="18" charset="0"/>
                <a:cs typeface="Times New Roman" panose="02020603050405020304" pitchFamily="18" charset="0"/>
              </a:rPr>
              <a:t>limitin altındaki başvurular kabul edilmez</a:t>
            </a:r>
            <a:r>
              <a:rPr lang="tr-TR" altLang="tr-TR" b="1" dirty="0" smtClean="0">
                <a:solidFill>
                  <a:srgbClr val="0033CC"/>
                </a:solidFill>
                <a:latin typeface="Times New Roman" panose="02020603050405020304" pitchFamily="18" charset="0"/>
                <a:cs typeface="Times New Roman" panose="02020603050405020304" pitchFamily="18" charset="0"/>
              </a:rPr>
              <a:t>.</a:t>
            </a:r>
            <a:endParaRPr lang="tr-TR" altLang="tr-TR" b="1" dirty="0">
              <a:solidFill>
                <a:srgbClr val="0033CC"/>
              </a:solidFill>
              <a:latin typeface="Times New Roman" panose="02020603050405020304" pitchFamily="18" charset="0"/>
            </a:endParaRPr>
          </a:p>
          <a:p>
            <a:pPr algn="ctr"/>
            <a:r>
              <a:rPr lang="tr-TR" altLang="tr-TR" sz="3200" b="1" dirty="0">
                <a:solidFill>
                  <a:srgbClr val="0070C0"/>
                </a:solidFill>
              </a:rPr>
              <a:t>Başvuruların kabul edilmesi halinde; hibeye esas proje tutarının </a:t>
            </a:r>
          </a:p>
          <a:p>
            <a:pPr marL="0" indent="0" algn="ctr">
              <a:buNone/>
            </a:pPr>
            <a:r>
              <a:rPr lang="tr-TR" altLang="tr-TR" sz="3200" b="1" dirty="0" smtClean="0">
                <a:solidFill>
                  <a:srgbClr val="0070C0"/>
                </a:solidFill>
              </a:rPr>
              <a:t>Azami % 70’ ine </a:t>
            </a:r>
            <a:r>
              <a:rPr lang="tr-TR" altLang="tr-TR" sz="3200" b="1" dirty="0">
                <a:solidFill>
                  <a:srgbClr val="0070C0"/>
                </a:solidFill>
              </a:rPr>
              <a:t>hibe yoluyla destek verilir.</a:t>
            </a:r>
          </a:p>
          <a:p>
            <a:pPr marL="0" indent="0" algn="just">
              <a:buNone/>
            </a:pPr>
            <a:endParaRPr lang="tr-TR" altLang="tr-TR" b="1" dirty="0">
              <a:solidFill>
                <a:srgbClr val="0033CC"/>
              </a:solidFill>
              <a:latin typeface="Times New Roman" panose="02020603050405020304" pitchFamily="18" charset="0"/>
              <a:cs typeface="Times New Roman" panose="02020603050405020304" pitchFamily="18" charset="0"/>
            </a:endParaRPr>
          </a:p>
        </p:txBody>
      </p:sp>
      <p:sp>
        <p:nvSpPr>
          <p:cNvPr id="3" name="Unvan 2"/>
          <p:cNvSpPr>
            <a:spLocks noGrp="1"/>
          </p:cNvSpPr>
          <p:nvPr>
            <p:ph type="title"/>
          </p:nvPr>
        </p:nvSpPr>
        <p:spPr>
          <a:xfrm>
            <a:off x="838200" y="1325778"/>
            <a:ext cx="10515600" cy="546100"/>
          </a:xfrm>
        </p:spPr>
        <p:txBody>
          <a:bodyPr/>
          <a:lstStyle/>
          <a:p>
            <a:pPr algn="ctr"/>
            <a:r>
              <a:rPr lang="tr-TR" altLang="tr-TR" sz="2800" dirty="0" smtClean="0">
                <a:solidFill>
                  <a:srgbClr val="0070C0"/>
                </a:solidFill>
                <a:cs typeface="Times New Roman" panose="02020603050405020304" pitchFamily="18" charset="0"/>
              </a:rPr>
              <a:t>YATIRIM TUTARI VE DESTEKLEME ORANI</a:t>
            </a:r>
            <a:endParaRPr lang="tr-TR" sz="2800" dirty="0">
              <a:solidFill>
                <a:srgbClr val="0070C0"/>
              </a:solidFill>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14</a:t>
            </a:fld>
            <a:r>
              <a:rPr lang="tr-TR" smtClean="0"/>
              <a:t>/30</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1837977564"/>
              </p:ext>
            </p:extLst>
          </p:nvPr>
        </p:nvGraphicFramePr>
        <p:xfrm>
          <a:off x="407323" y="2282211"/>
          <a:ext cx="10033461" cy="1853244"/>
        </p:xfrm>
        <a:graphic>
          <a:graphicData uri="http://schemas.openxmlformats.org/drawingml/2006/table">
            <a:tbl>
              <a:tblPr firstRow="1" bandRow="1">
                <a:tableStyleId>{5C22544A-7EE6-4342-B048-85BDC9FD1C3A}</a:tableStyleId>
              </a:tblPr>
              <a:tblGrid>
                <a:gridCol w="4231179">
                  <a:extLst>
                    <a:ext uri="{9D8B030D-6E8A-4147-A177-3AD203B41FA5}">
                      <a16:colId xmlns:a16="http://schemas.microsoft.com/office/drawing/2014/main" val="316810920"/>
                    </a:ext>
                  </a:extLst>
                </a:gridCol>
                <a:gridCol w="2808603">
                  <a:extLst>
                    <a:ext uri="{9D8B030D-6E8A-4147-A177-3AD203B41FA5}">
                      <a16:colId xmlns:a16="http://schemas.microsoft.com/office/drawing/2014/main" val="1862310190"/>
                    </a:ext>
                  </a:extLst>
                </a:gridCol>
                <a:gridCol w="2993679">
                  <a:extLst>
                    <a:ext uri="{9D8B030D-6E8A-4147-A177-3AD203B41FA5}">
                      <a16:colId xmlns:a16="http://schemas.microsoft.com/office/drawing/2014/main" val="3924386002"/>
                    </a:ext>
                  </a:extLst>
                </a:gridCol>
              </a:tblGrid>
              <a:tr h="701530">
                <a:tc>
                  <a:txBody>
                    <a:bodyPr/>
                    <a:lstStyle/>
                    <a:p>
                      <a:endParaRPr lang="tr-TR" sz="2400" b="1" dirty="0">
                        <a:latin typeface="Garamond" panose="02020404030301010803" pitchFamily="18" charset="0"/>
                      </a:endParaRPr>
                    </a:p>
                  </a:txBody>
                  <a:tcPr/>
                </a:tc>
                <a:tc>
                  <a:txBody>
                    <a:bodyPr/>
                    <a:lstStyle/>
                    <a:p>
                      <a:pPr algn="ctr"/>
                      <a:r>
                        <a:rPr lang="tr-TR" sz="2400" b="1" dirty="0" smtClean="0">
                          <a:latin typeface="Garamond" panose="02020404030301010803" pitchFamily="18" charset="0"/>
                        </a:rPr>
                        <a:t>Tüm Yatırımlar</a:t>
                      </a:r>
                      <a:endParaRPr lang="tr-TR" sz="2400" b="1" dirty="0">
                        <a:latin typeface="Garamond" panose="02020404030301010803" pitchFamily="18" charset="0"/>
                      </a:endParaRPr>
                    </a:p>
                  </a:txBody>
                  <a:tcPr/>
                </a:tc>
                <a:tc>
                  <a:txBody>
                    <a:bodyPr/>
                    <a:lstStyle/>
                    <a:p>
                      <a:pPr algn="ctr"/>
                      <a:r>
                        <a:rPr lang="tr-TR" sz="2400" b="1" dirty="0" smtClean="0">
                          <a:latin typeface="Garamond" panose="02020404030301010803" pitchFamily="18" charset="0"/>
                        </a:rPr>
                        <a:t>Aile İşletmesi</a:t>
                      </a:r>
                      <a:endParaRPr lang="tr-TR" sz="2400" b="1" dirty="0">
                        <a:latin typeface="Garamond" panose="02020404030301010803" pitchFamily="18" charset="0"/>
                      </a:endParaRPr>
                    </a:p>
                  </a:txBody>
                  <a:tcPr/>
                </a:tc>
                <a:extLst>
                  <a:ext uri="{0D108BD9-81ED-4DB2-BD59-A6C34878D82A}">
                    <a16:rowId xmlns:a16="http://schemas.microsoft.com/office/drawing/2014/main" val="1719806985"/>
                  </a:ext>
                </a:extLst>
              </a:tr>
              <a:tr h="386670">
                <a:tc>
                  <a:txBody>
                    <a:bodyPr/>
                    <a:lstStyle/>
                    <a:p>
                      <a:r>
                        <a:rPr lang="tr-TR" sz="2400" b="1" dirty="0" smtClean="0">
                          <a:latin typeface="Garamond" panose="02020404030301010803" pitchFamily="18" charset="0"/>
                        </a:rPr>
                        <a:t>Proje Üst Limiti</a:t>
                      </a:r>
                      <a:endParaRPr lang="tr-TR" sz="2400" b="1" dirty="0">
                        <a:latin typeface="Garamond" panose="02020404030301010803" pitchFamily="18" charset="0"/>
                      </a:endParaRPr>
                    </a:p>
                  </a:txBody>
                  <a:tcPr/>
                </a:tc>
                <a:tc>
                  <a:txBody>
                    <a:bodyPr/>
                    <a:lstStyle/>
                    <a:p>
                      <a:pPr algn="ctr"/>
                      <a:r>
                        <a:rPr lang="tr-TR" sz="2400" b="1" dirty="0" smtClean="0">
                          <a:latin typeface="Garamond" panose="02020404030301010803" pitchFamily="18" charset="0"/>
                        </a:rPr>
                        <a:t>30</a:t>
                      </a:r>
                      <a:r>
                        <a:rPr lang="tr-TR" sz="2400" b="1" baseline="0" dirty="0" smtClean="0">
                          <a:latin typeface="Garamond" panose="02020404030301010803" pitchFamily="18" charset="0"/>
                        </a:rPr>
                        <a:t> Milyon</a:t>
                      </a:r>
                      <a:endParaRPr lang="tr-TR" sz="2400" b="1" dirty="0">
                        <a:latin typeface="Garamond" panose="02020404030301010803" pitchFamily="18" charset="0"/>
                      </a:endParaRPr>
                    </a:p>
                  </a:txBody>
                  <a:tcPr/>
                </a:tc>
                <a:tc>
                  <a:txBody>
                    <a:bodyPr/>
                    <a:lstStyle/>
                    <a:p>
                      <a:pPr algn="ctr"/>
                      <a:r>
                        <a:rPr lang="tr-TR" sz="2400" b="1" dirty="0" smtClean="0">
                          <a:latin typeface="Garamond" panose="02020404030301010803" pitchFamily="18" charset="0"/>
                        </a:rPr>
                        <a:t>8</a:t>
                      </a:r>
                      <a:r>
                        <a:rPr lang="tr-TR" sz="2400" b="1" baseline="0" dirty="0" smtClean="0">
                          <a:latin typeface="Garamond" panose="02020404030301010803" pitchFamily="18" charset="0"/>
                        </a:rPr>
                        <a:t> Milyon</a:t>
                      </a:r>
                      <a:endParaRPr lang="tr-TR" sz="2400" b="1" dirty="0">
                        <a:latin typeface="Garamond" panose="02020404030301010803" pitchFamily="18" charset="0"/>
                      </a:endParaRPr>
                    </a:p>
                  </a:txBody>
                  <a:tcPr/>
                </a:tc>
                <a:extLst>
                  <a:ext uri="{0D108BD9-81ED-4DB2-BD59-A6C34878D82A}">
                    <a16:rowId xmlns:a16="http://schemas.microsoft.com/office/drawing/2014/main" val="1566607527"/>
                  </a:ext>
                </a:extLst>
              </a:tr>
              <a:tr h="694514">
                <a:tc>
                  <a:txBody>
                    <a:bodyPr/>
                    <a:lstStyle/>
                    <a:p>
                      <a:r>
                        <a:rPr lang="tr-TR" sz="2400" b="1" dirty="0" smtClean="0">
                          <a:latin typeface="Garamond" panose="02020404030301010803" pitchFamily="18" charset="0"/>
                        </a:rPr>
                        <a:t>Hibe Üst Limiti (Azami % 70)</a:t>
                      </a:r>
                      <a:endParaRPr lang="tr-TR" sz="2400" b="1" dirty="0">
                        <a:latin typeface="Garamond" panose="02020404030301010803" pitchFamily="18" charset="0"/>
                      </a:endParaRPr>
                    </a:p>
                  </a:txBody>
                  <a:tcPr/>
                </a:tc>
                <a:tc>
                  <a:txBody>
                    <a:bodyPr/>
                    <a:lstStyle/>
                    <a:p>
                      <a:pPr algn="ctr"/>
                      <a:r>
                        <a:rPr lang="tr-TR" sz="2400" b="1" dirty="0" smtClean="0">
                          <a:latin typeface="Garamond" panose="02020404030301010803" pitchFamily="18" charset="0"/>
                        </a:rPr>
                        <a:t>21 Milyon</a:t>
                      </a:r>
                      <a:endParaRPr lang="tr-TR" sz="2400" b="1" dirty="0">
                        <a:latin typeface="Garamond" panose="02020404030301010803" pitchFamily="18" charset="0"/>
                      </a:endParaRPr>
                    </a:p>
                  </a:txBody>
                  <a:tcPr/>
                </a:tc>
                <a:tc>
                  <a:txBody>
                    <a:bodyPr/>
                    <a:lstStyle/>
                    <a:p>
                      <a:pPr algn="ctr"/>
                      <a:r>
                        <a:rPr lang="tr-TR" sz="2400" b="1" dirty="0" smtClean="0">
                          <a:latin typeface="Garamond" panose="02020404030301010803" pitchFamily="18" charset="0"/>
                        </a:rPr>
                        <a:t>5,6 Milyon</a:t>
                      </a:r>
                      <a:endParaRPr lang="tr-TR" sz="2400" b="1" dirty="0">
                        <a:latin typeface="Garamond" panose="02020404030301010803" pitchFamily="18" charset="0"/>
                      </a:endParaRPr>
                    </a:p>
                  </a:txBody>
                  <a:tcPr/>
                </a:tc>
                <a:extLst>
                  <a:ext uri="{0D108BD9-81ED-4DB2-BD59-A6C34878D82A}">
                    <a16:rowId xmlns:a16="http://schemas.microsoft.com/office/drawing/2014/main" val="3082113620"/>
                  </a:ext>
                </a:extLst>
              </a:tr>
            </a:tbl>
          </a:graphicData>
        </a:graphic>
      </p:graphicFrame>
    </p:spTree>
    <p:extLst>
      <p:ext uri="{BB962C8B-B14F-4D97-AF65-F5344CB8AC3E}">
        <p14:creationId xmlns:p14="http://schemas.microsoft.com/office/powerpoint/2010/main" val="2805004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dirty="0" smtClean="0">
                <a:solidFill>
                  <a:srgbClr val="C00000"/>
                </a:solidFill>
              </a:rPr>
              <a:t>HİBE ORANLARI</a:t>
            </a:r>
            <a:endParaRPr lang="tr-TR" dirty="0">
              <a:solidFill>
                <a:srgbClr val="C00000"/>
              </a:solidFill>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15</a:t>
            </a:fld>
            <a:r>
              <a:rPr lang="tr-TR" smtClean="0"/>
              <a:t>/30</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955005"/>
            <a:ext cx="11596253" cy="4379293"/>
          </a:xfrm>
          <a:prstGeom prst="rect">
            <a:avLst/>
          </a:prstGeom>
        </p:spPr>
      </p:pic>
    </p:spTree>
    <p:extLst>
      <p:ext uri="{BB962C8B-B14F-4D97-AF65-F5344CB8AC3E}">
        <p14:creationId xmlns:p14="http://schemas.microsoft.com/office/powerpoint/2010/main" val="2969735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2" name="Text Box 4310"/>
          <p:cNvSpPr txBox="1">
            <a:spLocks noChangeArrowheads="1"/>
          </p:cNvSpPr>
          <p:nvPr/>
        </p:nvSpPr>
        <p:spPr bwMode="auto">
          <a:xfrm>
            <a:off x="3274490" y="3764380"/>
            <a:ext cx="5643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4000" b="1" dirty="0">
                <a:latin typeface="Garamond" panose="02020404030301010803" pitchFamily="18" charset="0"/>
              </a:rPr>
              <a:t>YATIRIM KONULARI</a:t>
            </a:r>
          </a:p>
        </p:txBody>
      </p:sp>
    </p:spTree>
    <p:extLst>
      <p:ext uri="{BB962C8B-B14F-4D97-AF65-F5344CB8AC3E}">
        <p14:creationId xmlns:p14="http://schemas.microsoft.com/office/powerpoint/2010/main" val="53691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3" name="Dikdörtgen 1"/>
          <p:cNvSpPr>
            <a:spLocks noChangeArrowheads="1"/>
          </p:cNvSpPr>
          <p:nvPr/>
        </p:nvSpPr>
        <p:spPr bwMode="auto">
          <a:xfrm>
            <a:off x="271550" y="1550432"/>
            <a:ext cx="116176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buFont typeface="Arial" panose="020B0604020202020204" pitchFamily="34" charset="0"/>
              <a:buAutoNum type="arabicPeriod"/>
            </a:pPr>
            <a:r>
              <a:rPr lang="tr-TR" altLang="tr-TR" sz="2400" b="1" dirty="0">
                <a:latin typeface="Garamond" panose="02020404030301010803" pitchFamily="18" charset="0"/>
                <a:cs typeface="Times New Roman" panose="02020603050405020304" pitchFamily="18" charset="0"/>
              </a:rPr>
              <a:t>Tarımsal ürünlerin işlenmesi, paketlenmesi ve depolanmasına yönelik yatırımlar </a:t>
            </a:r>
            <a:endParaRPr lang="tr-TR" altLang="tr-TR" sz="2400" b="1" dirty="0">
              <a:latin typeface="Garamond" panose="02020404030301010803" pitchFamily="18" charset="0"/>
              <a:ea typeface="Calibri" panose="020F0502020204030204" pitchFamily="34" charset="0"/>
              <a:cs typeface="Times New Roman" panose="02020603050405020304" pitchFamily="18" charset="0"/>
            </a:endParaRPr>
          </a:p>
          <a:p>
            <a:pPr lvl="1" algn="just">
              <a:buFont typeface="Arial" panose="020B0604020202020204" pitchFamily="34" charset="0"/>
              <a:buAutoNum type="alphaLcParenR"/>
            </a:pPr>
            <a:r>
              <a:rPr lang="tr-TR" altLang="tr-TR" sz="2200" dirty="0" smtClean="0">
                <a:latin typeface="Garamond" panose="02020404030301010803" pitchFamily="18" charset="0"/>
                <a:cs typeface="Times New Roman" panose="02020603050405020304" pitchFamily="18" charset="0"/>
              </a:rPr>
              <a:t>Bitkisel </a:t>
            </a:r>
            <a:r>
              <a:rPr lang="tr-TR" altLang="tr-TR" sz="2200" dirty="0">
                <a:latin typeface="Garamond" panose="02020404030301010803" pitchFamily="18" charset="0"/>
                <a:cs typeface="Times New Roman" panose="02020603050405020304" pitchFamily="18" charset="0"/>
              </a:rPr>
              <a:t>ürünlere yönelik yatırımlar</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Hayvansal ürünlere yönelik yatırımlar</a:t>
            </a:r>
          </a:p>
          <a:p>
            <a:pPr lvl="2" algn="just">
              <a:buFontTx/>
              <a:buAutoNum type="arabicPeriod"/>
            </a:pPr>
            <a:r>
              <a:rPr lang="tr-TR" altLang="tr-TR" sz="2200" dirty="0">
                <a:latin typeface="Garamond" panose="02020404030301010803" pitchFamily="18" charset="0"/>
                <a:cs typeface="Times New Roman" panose="02020603050405020304" pitchFamily="18" charset="0"/>
              </a:rPr>
              <a:t>Kırmızı et ve kanatlı eti parçalama ile mamul madde üretimi</a:t>
            </a:r>
          </a:p>
          <a:p>
            <a:pPr lvl="2" algn="just">
              <a:buFontTx/>
              <a:buAutoNum type="arabicPeriod"/>
            </a:pPr>
            <a:r>
              <a:rPr lang="tr-TR" altLang="tr-TR" sz="2200" dirty="0">
                <a:latin typeface="Garamond" panose="02020404030301010803" pitchFamily="18" charset="0"/>
                <a:cs typeface="Times New Roman" panose="02020603050405020304" pitchFamily="18" charset="0"/>
              </a:rPr>
              <a:t>Su ürünlerinin işlenmesi, paketlenmesi ve depolanması</a:t>
            </a:r>
          </a:p>
          <a:p>
            <a:pPr lvl="2" algn="just">
              <a:buFontTx/>
              <a:buAutoNum type="arabicPeriod"/>
            </a:pPr>
            <a:r>
              <a:rPr lang="tr-TR" altLang="tr-TR" sz="2200" dirty="0">
                <a:latin typeface="Garamond" panose="02020404030301010803" pitchFamily="18" charset="0"/>
                <a:cs typeface="Times New Roman" panose="02020603050405020304" pitchFamily="18" charset="0"/>
              </a:rPr>
              <a:t>Büyükbaş ve küçükbaş hayvanların derileri ile küçükbaş hayvanların yapağılarının işlenmesi</a:t>
            </a:r>
          </a:p>
          <a:p>
            <a:pPr lvl="2" algn="just">
              <a:buFontTx/>
              <a:buAutoNum type="arabicPeriod"/>
            </a:pPr>
            <a:r>
              <a:rPr lang="tr-TR" altLang="tr-TR" sz="2200" dirty="0">
                <a:latin typeface="Garamond" panose="02020404030301010803" pitchFamily="18" charset="0"/>
                <a:cs typeface="Times New Roman" panose="02020603050405020304" pitchFamily="18" charset="0"/>
              </a:rPr>
              <a:t>Süt ve süt ürünleri</a:t>
            </a:r>
            <a:endParaRPr lang="tr-TR" altLang="tr-TR" sz="2200" dirty="0">
              <a:latin typeface="Garamond" panose="02020404030301010803" pitchFamily="18" charset="0"/>
              <a:cs typeface="Calibri" panose="020F0502020204030204" pitchFamily="34" charset="0"/>
            </a:endParaRPr>
          </a:p>
          <a:p>
            <a:pPr lvl="3" algn="just">
              <a:buFontTx/>
              <a:buAutoNum type="alphaLcParenR"/>
            </a:pPr>
            <a:r>
              <a:rPr lang="tr-TR" altLang="tr-TR" sz="2200" dirty="0">
                <a:latin typeface="Garamond" panose="02020404030301010803" pitchFamily="18" charset="0"/>
                <a:cs typeface="Times New Roman" panose="02020603050405020304" pitchFamily="18" charset="0"/>
              </a:rPr>
              <a:t>Süt ve süt ürünlerinin işlenmesi, paketlenmesi ve depolanması</a:t>
            </a:r>
          </a:p>
          <a:p>
            <a:pPr lvl="3" algn="just">
              <a:buFontTx/>
              <a:buAutoNum type="alphaLcParenR"/>
            </a:pPr>
            <a:r>
              <a:rPr lang="tr-TR" altLang="tr-TR" sz="2200" dirty="0">
                <a:latin typeface="Garamond" panose="02020404030301010803" pitchFamily="18" charset="0"/>
                <a:cs typeface="Times New Roman" panose="02020603050405020304" pitchFamily="18" charset="0"/>
              </a:rPr>
              <a:t>Süt toplama merkezleri</a:t>
            </a:r>
            <a:endParaRPr lang="tr-TR" altLang="tr-TR" sz="2200" dirty="0">
              <a:latin typeface="Garamond" panose="02020404030301010803" pitchFamily="18" charset="0"/>
              <a:cs typeface="Calibri" panose="020F0502020204030204" pitchFamily="34" charset="0"/>
            </a:endParaRPr>
          </a:p>
          <a:p>
            <a:pPr lvl="2" algn="just">
              <a:buFont typeface="Arial" panose="020B0604020202020204" pitchFamily="34" charset="0"/>
              <a:buAutoNum type="arabicPeriod"/>
            </a:pPr>
            <a:r>
              <a:rPr lang="tr-TR" altLang="tr-TR" sz="2200" dirty="0">
                <a:latin typeface="Garamond" panose="02020404030301010803" pitchFamily="18" charset="0"/>
                <a:cs typeface="Times New Roman" panose="02020603050405020304" pitchFamily="18" charset="0"/>
              </a:rPr>
              <a:t>Arı ürünlerinin işlenmesi</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Çelik silo</a:t>
            </a: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Soğuk hava deposu</a:t>
            </a:r>
            <a:endParaRPr lang="tr-TR" altLang="tr-TR" sz="2200" dirty="0">
              <a:latin typeface="Garamond" panose="02020404030301010803" pitchFamily="18" charset="0"/>
              <a:cs typeface="Calibri" panose="020F0502020204030204" pitchFamily="34" charset="0"/>
            </a:endParaRPr>
          </a:p>
          <a:p>
            <a:pPr marL="914400" lvl="2" indent="0" algn="just"/>
            <a:endParaRPr lang="tr-TR" altLang="tr-TR" sz="2200" dirty="0" err="1">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402525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3"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4"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5"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584615" y="1347734"/>
            <a:ext cx="11032761" cy="53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3200" b="1" dirty="0">
                <a:latin typeface="Garamond" panose="02020404030301010803" pitchFamily="18" charset="0"/>
                <a:cs typeface="Times New Roman" panose="02020603050405020304" pitchFamily="18" charset="0"/>
              </a:rPr>
              <a:t>2. Tarımsal üretime yönelik </a:t>
            </a:r>
            <a:r>
              <a:rPr lang="tr-TR" altLang="tr-TR" sz="3200" b="1" dirty="0" smtClean="0">
                <a:latin typeface="Garamond" panose="02020404030301010803" pitchFamily="18" charset="0"/>
                <a:cs typeface="Times New Roman" panose="02020603050405020304" pitchFamily="18" charset="0"/>
              </a:rPr>
              <a:t>yatırımlar</a:t>
            </a:r>
            <a:r>
              <a:rPr lang="tr-TR" altLang="tr-TR" sz="3200" b="1" dirty="0">
                <a:latin typeface="Garamond" panose="02020404030301010803" pitchFamily="18" charset="0"/>
                <a:cs typeface="Times New Roman" panose="02020603050405020304" pitchFamily="18" charset="0"/>
              </a:rPr>
              <a:t>.</a:t>
            </a:r>
            <a:endParaRPr lang="tr-TR" altLang="tr-TR" sz="3200" b="1" dirty="0">
              <a:latin typeface="Garamond" panose="02020404030301010803" pitchFamily="18" charset="0"/>
              <a:ea typeface="Calibri" panose="020F0502020204030204" pitchFamily="34" charset="0"/>
              <a:cs typeface="Times New Roman" panose="02020603050405020304" pitchFamily="18" charset="0"/>
            </a:endParaRP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Kapalı ortamda bitkisel üretime yönelik yatırımlar</a:t>
            </a:r>
            <a:endParaRPr lang="tr-TR" altLang="tr-TR" sz="2400" dirty="0">
              <a:latin typeface="Garamond" panose="02020404030301010803" pitchFamily="18" charset="0"/>
              <a:cs typeface="Calibri" panose="020F0502020204030204" pitchFamily="34" charset="0"/>
            </a:endParaRP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Büyükbaş hayvan yetiştiriciliğine yönelik yatırımlar</a:t>
            </a:r>
          </a:p>
          <a:p>
            <a:pPr marL="1371600" lvl="2" indent="-457200" algn="just">
              <a:lnSpc>
                <a:spcPct val="115000"/>
              </a:lnSpc>
              <a:buAutoNum type="arabicPeriod"/>
            </a:pPr>
            <a:r>
              <a:rPr lang="tr-TR" altLang="tr-TR" sz="2400" dirty="0" smtClean="0">
                <a:latin typeface="Garamond" panose="02020404030301010803" pitchFamily="18" charset="0"/>
                <a:cs typeface="Times New Roman" panose="02020603050405020304" pitchFamily="18" charset="0"/>
              </a:rPr>
              <a:t>Süt hayvanı yetiştiriciliği (Sığır /Manda)</a:t>
            </a:r>
            <a:endParaRPr lang="tr-TR" altLang="tr-TR" sz="2400" dirty="0">
              <a:latin typeface="Garamond" panose="02020404030301010803" pitchFamily="18" charset="0"/>
              <a:cs typeface="Times New Roman" panose="02020603050405020304" pitchFamily="18" charset="0"/>
            </a:endParaRPr>
          </a:p>
          <a:p>
            <a:pPr marL="1371600" lvl="2" indent="-457200" algn="just">
              <a:lnSpc>
                <a:spcPct val="115000"/>
              </a:lnSpc>
              <a:buAutoNum type="arabicPeriod"/>
            </a:pPr>
            <a:r>
              <a:rPr lang="tr-TR" altLang="tr-TR" sz="2400" dirty="0">
                <a:latin typeface="Garamond" panose="02020404030301010803" pitchFamily="18" charset="0"/>
                <a:cs typeface="Times New Roman" panose="02020603050405020304" pitchFamily="18" charset="0"/>
              </a:rPr>
              <a:t>Büyükbaş besi işletmeleri</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Küçükbaş hayvan yetiştiriciliğine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Kanatlı hayvan yetiştiriciliğine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Kültür mantarı üretimine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Büyükbaş ve küçükbaş hayvan kesimhanelerine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Kanatlı hayvan kesimhanelerine yönelik </a:t>
            </a:r>
            <a:r>
              <a:rPr lang="tr-TR" altLang="tr-TR" sz="2400" dirty="0" smtClean="0">
                <a:latin typeface="Garamond" panose="02020404030301010803" pitchFamily="18" charset="0"/>
                <a:cs typeface="Times New Roman" panose="02020603050405020304" pitchFamily="18" charset="0"/>
              </a:rPr>
              <a:t>yatırımlar</a:t>
            </a:r>
          </a:p>
          <a:p>
            <a:pPr lvl="1" algn="just">
              <a:lnSpc>
                <a:spcPct val="115000"/>
              </a:lnSpc>
              <a:buFont typeface="Arial" panose="020B0604020202020204" pitchFamily="34" charset="0"/>
              <a:buAutoNum type="alphaLcParenR"/>
            </a:pPr>
            <a:r>
              <a:rPr lang="tr-TR" sz="2400" dirty="0">
                <a:latin typeface="Garamond" panose="02020404030301010803" pitchFamily="18" charset="0"/>
                <a:cs typeface="Times New Roman" panose="02020603050405020304" pitchFamily="18" charset="0"/>
              </a:rPr>
              <a:t>Yağmur hasadı için </a:t>
            </a:r>
            <a:r>
              <a:rPr lang="tr-TR" sz="2400" dirty="0" err="1">
                <a:latin typeface="Garamond" panose="02020404030301010803" pitchFamily="18" charset="0"/>
                <a:cs typeface="Times New Roman" panose="02020603050405020304" pitchFamily="18" charset="0"/>
              </a:rPr>
              <a:t>jeomembran</a:t>
            </a:r>
            <a:r>
              <a:rPr lang="tr-TR" sz="2400" dirty="0">
                <a:latin typeface="Garamond" panose="02020404030301010803" pitchFamily="18" charset="0"/>
                <a:cs typeface="Times New Roman" panose="02020603050405020304" pitchFamily="18" charset="0"/>
              </a:rPr>
              <a:t> gölet yapımına yönelik yatırımlar</a:t>
            </a:r>
          </a:p>
          <a:p>
            <a:pPr lvl="1" algn="just">
              <a:lnSpc>
                <a:spcPct val="115000"/>
              </a:lnSpc>
              <a:buFont typeface="Arial" panose="020B0604020202020204" pitchFamily="34" charset="0"/>
              <a:buAutoNum type="alphaLcParenR"/>
            </a:pPr>
            <a:endParaRPr lang="tr-TR" altLang="tr-TR" sz="2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897861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7"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9"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31" name="Dikdörtgen 1"/>
          <p:cNvSpPr>
            <a:spLocks noChangeArrowheads="1"/>
          </p:cNvSpPr>
          <p:nvPr/>
        </p:nvSpPr>
        <p:spPr bwMode="auto">
          <a:xfrm>
            <a:off x="389744" y="1553226"/>
            <a:ext cx="10912839"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a:tabLst>
                <a:tab pos="358775" algn="l"/>
              </a:tabLst>
              <a:defRPr>
                <a:solidFill>
                  <a:schemeClr val="tx1"/>
                </a:solidFill>
                <a:latin typeface="Arial" panose="020B0604020202020204" pitchFamily="34" charset="0"/>
              </a:defRPr>
            </a:lvl1pPr>
            <a:lvl2pPr marL="742950" indent="-285750">
              <a:tabLst>
                <a:tab pos="358775" algn="l"/>
              </a:tabLst>
              <a:defRPr>
                <a:solidFill>
                  <a:schemeClr val="tx1"/>
                </a:solidFill>
                <a:latin typeface="Arial" panose="020B0604020202020204" pitchFamily="34" charset="0"/>
              </a:defRPr>
            </a:lvl2pPr>
            <a:lvl3pPr marL="1143000" indent="-228600">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2800" b="1" dirty="0" smtClean="0">
                <a:latin typeface="Garamond" panose="02020404030301010803" pitchFamily="18" charset="0"/>
                <a:cs typeface="Times New Roman" panose="02020603050405020304" pitchFamily="18" charset="0"/>
              </a:rPr>
              <a:t>3- </a:t>
            </a:r>
            <a:r>
              <a:rPr lang="tr-TR" altLang="tr-TR" sz="2800" b="1" dirty="0">
                <a:latin typeface="Garamond" panose="02020404030301010803" pitchFamily="18" charset="0"/>
                <a:cs typeface="Times New Roman" panose="02020603050405020304" pitchFamily="18" charset="0"/>
              </a:rPr>
              <a:t>Su ürünleri yetiştiriciliğine yönelik yatırımlar</a:t>
            </a:r>
          </a:p>
          <a:p>
            <a:pPr algn="just">
              <a:lnSpc>
                <a:spcPct val="115000"/>
              </a:lnSpc>
            </a:pPr>
            <a:r>
              <a:rPr lang="tr-TR" altLang="tr-TR" sz="2400" dirty="0">
                <a:latin typeface="Garamond" panose="02020404030301010803" pitchFamily="18" charset="0"/>
                <a:cs typeface="Times New Roman" panose="02020603050405020304" pitchFamily="18" charset="0"/>
              </a:rPr>
              <a:t>	</a:t>
            </a:r>
            <a:r>
              <a:rPr lang="tr-TR" altLang="tr-TR" sz="2000" dirty="0">
                <a:latin typeface="Garamond" panose="02020404030301010803" pitchFamily="18" charset="0"/>
                <a:cs typeface="Times New Roman" panose="02020603050405020304" pitchFamily="18" charset="0"/>
              </a:rPr>
              <a:t>a) </a:t>
            </a:r>
            <a:r>
              <a:rPr lang="tr-TR" sz="2000" dirty="0">
                <a:latin typeface="Garamond" panose="02020404030301010803" pitchFamily="18" charset="0"/>
              </a:rPr>
              <a:t>Denizlerde Yetiştiricilik</a:t>
            </a:r>
            <a:r>
              <a:rPr lang="tr-TR" altLang="tr-TR" sz="2000" dirty="0">
                <a:latin typeface="Garamond" panose="02020404030301010803" pitchFamily="18" charset="0"/>
                <a:cs typeface="Times New Roman" panose="02020603050405020304" pitchFamily="18" charset="0"/>
              </a:rPr>
              <a:t>	</a:t>
            </a:r>
          </a:p>
          <a:p>
            <a:pPr algn="just">
              <a:lnSpc>
                <a:spcPct val="115000"/>
              </a:lnSpc>
            </a:pPr>
            <a:r>
              <a:rPr lang="tr-TR" altLang="tr-TR" sz="2000" dirty="0">
                <a:latin typeface="Garamond" panose="02020404030301010803" pitchFamily="18" charset="0"/>
                <a:cs typeface="Times New Roman" panose="02020603050405020304" pitchFamily="18" charset="0"/>
              </a:rPr>
              <a:t>	b) İç sularda yetiştiricilik</a:t>
            </a:r>
          </a:p>
          <a:p>
            <a:pPr algn="just">
              <a:lnSpc>
                <a:spcPct val="115000"/>
              </a:lnSpc>
            </a:pPr>
            <a:r>
              <a:rPr lang="tr-TR" altLang="tr-TR" sz="2000" dirty="0">
                <a:latin typeface="Garamond" panose="02020404030301010803" pitchFamily="18" charset="0"/>
                <a:cs typeface="Times New Roman" panose="02020603050405020304" pitchFamily="18" charset="0"/>
              </a:rPr>
              <a:t>	c) Tarıma dayalı ihtisas organize sanayi bölgelerinde yetiştiricilik</a:t>
            </a:r>
          </a:p>
          <a:p>
            <a:pPr algn="just">
              <a:lnSpc>
                <a:spcPct val="115000"/>
              </a:lnSpc>
            </a:pPr>
            <a:endParaRPr lang="tr-TR" altLang="tr-TR" sz="2000" dirty="0">
              <a:latin typeface="Garamond" panose="02020404030301010803" pitchFamily="18" charset="0"/>
              <a:cs typeface="Calibri" panose="020F0502020204030204" pitchFamily="34" charset="0"/>
            </a:endParaRPr>
          </a:p>
          <a:p>
            <a:pPr algn="just">
              <a:lnSpc>
                <a:spcPct val="115000"/>
              </a:lnSpc>
            </a:pPr>
            <a:r>
              <a:rPr lang="tr-TR" altLang="tr-TR" sz="2800" b="1" dirty="0" smtClean="0">
                <a:latin typeface="Garamond" panose="02020404030301010803" pitchFamily="18" charset="0"/>
                <a:cs typeface="Times New Roman" panose="02020603050405020304" pitchFamily="18" charset="0"/>
              </a:rPr>
              <a:t>4- </a:t>
            </a:r>
            <a:r>
              <a:rPr lang="tr-TR" altLang="tr-TR" sz="2800" b="1" dirty="0">
                <a:latin typeface="Garamond" panose="02020404030301010803" pitchFamily="18" charset="0"/>
                <a:cs typeface="Times New Roman" panose="02020603050405020304" pitchFamily="18" charset="0"/>
              </a:rPr>
              <a:t>Hayvansal ve bitkisel orjinli gübre işlenmesi, paketlenmesi ve depolanmasına yönelik yatırımlar</a:t>
            </a:r>
          </a:p>
          <a:p>
            <a:pPr algn="just">
              <a:lnSpc>
                <a:spcPct val="115000"/>
              </a:lnSpc>
            </a:pPr>
            <a:r>
              <a:rPr lang="tr-TR" altLang="tr-TR" sz="2800" dirty="0">
                <a:latin typeface="Garamond" panose="02020404030301010803" pitchFamily="18" charset="0"/>
                <a:cs typeface="Times New Roman" panose="02020603050405020304" pitchFamily="18" charset="0"/>
              </a:rPr>
              <a:t>	</a:t>
            </a:r>
            <a:r>
              <a:rPr lang="tr-TR" altLang="tr-TR" sz="2000" dirty="0">
                <a:latin typeface="Garamond" panose="02020404030301010803" pitchFamily="18" charset="0"/>
                <a:cs typeface="Times New Roman" panose="02020603050405020304" pitchFamily="18" charset="0"/>
              </a:rPr>
              <a:t>a) Hayvansal orijinli gübreler</a:t>
            </a:r>
          </a:p>
          <a:p>
            <a:pPr algn="just">
              <a:lnSpc>
                <a:spcPct val="115000"/>
              </a:lnSpc>
            </a:pPr>
            <a:r>
              <a:rPr lang="tr-TR" altLang="tr-TR" sz="2000" dirty="0">
                <a:latin typeface="Garamond" panose="02020404030301010803" pitchFamily="18" charset="0"/>
                <a:cs typeface="Times New Roman" panose="02020603050405020304" pitchFamily="18" charset="0"/>
              </a:rPr>
              <a:t>	b) Bitkisel orijinli gübreler</a:t>
            </a: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3766576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6ED1A99-FE30-4908-9A37-E7DB486268B0}"/>
              </a:ext>
            </a:extLst>
          </p:cNvPr>
          <p:cNvSpPr>
            <a:spLocks noGrp="1" noChangeArrowheads="1"/>
          </p:cNvSpPr>
          <p:nvPr>
            <p:ph idx="1"/>
          </p:nvPr>
        </p:nvSpPr>
        <p:spPr bwMode="auto">
          <a:xfrm>
            <a:off x="1131216" y="1356003"/>
            <a:ext cx="9549353" cy="4601737"/>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ctr" eaLnBrk="1" hangingPunct="1">
              <a:lnSpc>
                <a:spcPct val="90000"/>
              </a:lnSpc>
              <a:buFontTx/>
              <a:buNone/>
              <a:defRPr/>
            </a:pPr>
            <a:r>
              <a:rPr lang="tr-TR" altLang="tr-TR" sz="3200" dirty="0"/>
              <a:t>	</a:t>
            </a:r>
          </a:p>
          <a:p>
            <a:pPr algn="ctr" eaLnBrk="1" hangingPunct="1">
              <a:lnSpc>
                <a:spcPct val="90000"/>
              </a:lnSpc>
              <a:buFontTx/>
              <a:buNone/>
              <a:defRPr/>
            </a:pPr>
            <a:r>
              <a:rPr lang="tr-TR" altLang="tr-TR" dirty="0" smtClean="0">
                <a:cs typeface="Calibri" panose="020F0502020204030204" pitchFamily="34" charset="0"/>
              </a:rPr>
              <a:t>31 Aralık 2025 tarihli </a:t>
            </a:r>
            <a:r>
              <a:rPr lang="tr-TR" altLang="tr-TR" dirty="0">
                <a:cs typeface="Calibri" panose="020F0502020204030204" pitchFamily="34" charset="0"/>
              </a:rPr>
              <a:t>Cumhurbaşkanlığı Kararına göre </a:t>
            </a:r>
            <a:r>
              <a:rPr lang="tr-TR" altLang="tr-TR" dirty="0" smtClean="0">
                <a:cs typeface="Calibri" panose="020F0502020204030204" pitchFamily="34" charset="0"/>
              </a:rPr>
              <a:t>1 </a:t>
            </a:r>
            <a:r>
              <a:rPr lang="tr-TR" altLang="tr-TR" dirty="0">
                <a:cs typeface="Calibri" panose="020F0502020204030204" pitchFamily="34" charset="0"/>
              </a:rPr>
              <a:t>yıl süreyle </a:t>
            </a:r>
            <a:r>
              <a:rPr lang="tr-TR" altLang="tr-TR" b="1" dirty="0">
                <a:cs typeface="Calibri" panose="020F0502020204030204" pitchFamily="34" charset="0"/>
              </a:rPr>
              <a:t>Kırsal Kalkınma </a:t>
            </a:r>
            <a:r>
              <a:rPr lang="tr-TR" altLang="tr-TR" b="1" dirty="0" smtClean="0">
                <a:cs typeface="Calibri" panose="020F0502020204030204" pitchFamily="34" charset="0"/>
              </a:rPr>
              <a:t>Yatırım Programı Çerçevesinde </a:t>
            </a:r>
            <a:r>
              <a:rPr lang="tr-TR" altLang="tr-TR" dirty="0" smtClean="0">
                <a:cs typeface="Calibri" panose="020F0502020204030204" pitchFamily="34" charset="0"/>
              </a:rPr>
              <a:t>uygulanacak </a:t>
            </a:r>
            <a:r>
              <a:rPr lang="tr-TR" altLang="tr-TR" dirty="0">
                <a:cs typeface="Calibri" panose="020F0502020204030204" pitchFamily="34" charset="0"/>
              </a:rPr>
              <a:t>projelere </a:t>
            </a:r>
            <a:r>
              <a:rPr lang="tr-TR" altLang="tr-TR" dirty="0" smtClean="0">
                <a:cs typeface="Calibri" panose="020F0502020204030204" pitchFamily="34" charset="0"/>
              </a:rPr>
              <a:t>hibe </a:t>
            </a:r>
            <a:r>
              <a:rPr lang="tr-TR" altLang="tr-TR" dirty="0">
                <a:cs typeface="Calibri" panose="020F0502020204030204" pitchFamily="34" charset="0"/>
              </a:rPr>
              <a:t>desteği sağlanacaktır.</a:t>
            </a:r>
          </a:p>
          <a:p>
            <a:pPr algn="ctr" eaLnBrk="1" hangingPunct="1">
              <a:lnSpc>
                <a:spcPct val="90000"/>
              </a:lnSpc>
              <a:buFontTx/>
              <a:buNone/>
              <a:defRPr/>
            </a:pPr>
            <a:endParaRPr lang="tr-TR" altLang="tr-TR" dirty="0">
              <a:cs typeface="Calibri" panose="020F0502020204030204" pitchFamily="34" charset="0"/>
            </a:endParaRPr>
          </a:p>
          <a:p>
            <a:pPr algn="ctr" eaLnBrk="1" hangingPunct="1">
              <a:lnSpc>
                <a:spcPct val="90000"/>
              </a:lnSpc>
              <a:buFontTx/>
              <a:buNone/>
              <a:defRPr/>
            </a:pPr>
            <a:r>
              <a:rPr lang="tr-TR" altLang="tr-TR" dirty="0" smtClean="0">
                <a:cs typeface="Calibri" panose="020F0502020204030204" pitchFamily="34" charset="0"/>
              </a:rPr>
              <a:t>03 Nisan 2026 </a:t>
            </a:r>
            <a:r>
              <a:rPr lang="tr-TR" altLang="tr-TR" dirty="0">
                <a:cs typeface="Calibri" panose="020F0502020204030204" pitchFamily="34" charset="0"/>
              </a:rPr>
              <a:t>tarihli Resmi Gazete ’de yayımlanan </a:t>
            </a:r>
            <a:r>
              <a:rPr lang="tr-TR" altLang="tr-TR" b="1" dirty="0">
                <a:cs typeface="Calibri" panose="020F0502020204030204" pitchFamily="34" charset="0"/>
              </a:rPr>
              <a:t>Kırsal Kalkınma </a:t>
            </a:r>
            <a:r>
              <a:rPr lang="tr-TR" altLang="tr-TR" b="1" dirty="0" smtClean="0">
                <a:cs typeface="Calibri" panose="020F0502020204030204" pitchFamily="34" charset="0"/>
              </a:rPr>
              <a:t>Yatırım Programı Çerçevesinde Yapılacak Desteklemeler Hakkında </a:t>
            </a:r>
            <a:r>
              <a:rPr lang="tr-TR" altLang="tr-TR" b="1" dirty="0">
                <a:cs typeface="Calibri" panose="020F0502020204030204" pitchFamily="34" charset="0"/>
              </a:rPr>
              <a:t>Tebliğ (Tebliğ No: </a:t>
            </a:r>
            <a:r>
              <a:rPr lang="tr-TR" altLang="tr-TR" b="1" dirty="0" smtClean="0">
                <a:cs typeface="Calibri" panose="020F0502020204030204" pitchFamily="34" charset="0"/>
              </a:rPr>
              <a:t>2026/9)</a:t>
            </a:r>
            <a:r>
              <a:rPr lang="tr-TR" altLang="tr-TR" dirty="0" smtClean="0">
                <a:cs typeface="Calibri" panose="020F0502020204030204" pitchFamily="34" charset="0"/>
              </a:rPr>
              <a:t> </a:t>
            </a:r>
            <a:r>
              <a:rPr lang="tr-TR" altLang="tr-TR" dirty="0">
                <a:cs typeface="Calibri" panose="020F0502020204030204" pitchFamily="34" charset="0"/>
              </a:rPr>
              <a:t>programın ana esasları belirlenmiştir.</a:t>
            </a:r>
          </a:p>
        </p:txBody>
      </p:sp>
      <p:pic>
        <p:nvPicPr>
          <p:cNvPr id="4" name="Resim 3">
            <a:extLst>
              <a:ext uri="{FF2B5EF4-FFF2-40B4-BE49-F238E27FC236}">
                <a16:creationId xmlns:a16="http://schemas.microsoft.com/office/drawing/2014/main" id="{13298811-773A-4E53-ABF1-D9116E4220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58926" y="115888"/>
            <a:ext cx="720725" cy="722312"/>
          </a:xfrm>
          <a:prstGeom prst="rect">
            <a:avLst/>
          </a:prstGeom>
          <a:effectLst>
            <a:outerShdw blurRad="1270000" dir="5400000" sx="102000" sy="102000" algn="ctr" rotWithShape="0">
              <a:srgbClr val="000000">
                <a:alpha val="18000"/>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7"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9"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31" name="Dikdörtgen 1"/>
          <p:cNvSpPr>
            <a:spLocks noChangeArrowheads="1"/>
          </p:cNvSpPr>
          <p:nvPr/>
        </p:nvSpPr>
        <p:spPr bwMode="auto">
          <a:xfrm>
            <a:off x="389744" y="1469146"/>
            <a:ext cx="10912839" cy="664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a:tabLst>
                <a:tab pos="358775" algn="l"/>
              </a:tabLst>
              <a:defRPr>
                <a:solidFill>
                  <a:schemeClr val="tx1"/>
                </a:solidFill>
                <a:latin typeface="Arial" panose="020B0604020202020204" pitchFamily="34" charset="0"/>
              </a:defRPr>
            </a:lvl1pPr>
            <a:lvl2pPr marL="742950" indent="-285750">
              <a:tabLst>
                <a:tab pos="358775" algn="l"/>
              </a:tabLst>
              <a:defRPr>
                <a:solidFill>
                  <a:schemeClr val="tx1"/>
                </a:solidFill>
                <a:latin typeface="Arial" panose="020B0604020202020204" pitchFamily="34" charset="0"/>
              </a:defRPr>
            </a:lvl2pPr>
            <a:lvl3pPr marL="1143000" indent="-228600">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2800" b="1" dirty="0" smtClean="0">
                <a:latin typeface="Garamond" panose="02020404030301010803" pitchFamily="18" charset="0"/>
                <a:cs typeface="Times New Roman" panose="02020603050405020304" pitchFamily="18" charset="0"/>
              </a:rPr>
              <a:t>5- </a:t>
            </a:r>
            <a:r>
              <a:rPr lang="tr-TR" sz="2800" b="1" dirty="0" smtClean="0">
                <a:latin typeface="Garamond" panose="02020404030301010803" pitchFamily="18" charset="0"/>
                <a:cs typeface="Times New Roman" panose="02020603050405020304" pitchFamily="18" charset="0"/>
              </a:rPr>
              <a:t>Tarımsal Amaçlı Örgütler İçin Ortak Makine Parkı Yatırımları	</a:t>
            </a:r>
          </a:p>
          <a:p>
            <a:pPr algn="just">
              <a:lnSpc>
                <a:spcPct val="115000"/>
              </a:lnSpc>
            </a:pPr>
            <a:endParaRPr lang="tr-TR" altLang="tr-TR" sz="1400" dirty="0">
              <a:latin typeface="Garamond" panose="02020404030301010803" pitchFamily="18" charset="0"/>
              <a:cs typeface="Calibri" panose="020F0502020204030204" pitchFamily="34" charset="0"/>
            </a:endParaRPr>
          </a:p>
          <a:p>
            <a:pPr algn="just">
              <a:lnSpc>
                <a:spcPct val="115000"/>
              </a:lnSpc>
            </a:pPr>
            <a:r>
              <a:rPr lang="tr-TR" altLang="tr-TR" sz="2800" b="1" dirty="0">
                <a:latin typeface="Garamond" panose="02020404030301010803" pitchFamily="18" charset="0"/>
                <a:cs typeface="Times New Roman" panose="02020603050405020304" pitchFamily="18" charset="0"/>
              </a:rPr>
              <a:t>6</a:t>
            </a:r>
            <a:r>
              <a:rPr lang="tr-TR" altLang="tr-TR" sz="2800" b="1" dirty="0" smtClean="0">
                <a:latin typeface="Garamond" panose="02020404030301010803" pitchFamily="18" charset="0"/>
                <a:cs typeface="Times New Roman" panose="02020603050405020304" pitchFamily="18" charset="0"/>
              </a:rPr>
              <a:t>- Arı Yetiştiriciliğine Yönelik Yatırımlar</a:t>
            </a:r>
          </a:p>
          <a:p>
            <a:pPr algn="just">
              <a:lnSpc>
                <a:spcPct val="115000"/>
              </a:lnSpc>
            </a:pPr>
            <a:endParaRPr lang="tr-TR" altLang="tr-TR" sz="1400" b="1" dirty="0">
              <a:latin typeface="Garamond" panose="02020404030301010803" pitchFamily="18" charset="0"/>
              <a:cs typeface="Times New Roman" panose="02020603050405020304" pitchFamily="18" charset="0"/>
            </a:endParaRPr>
          </a:p>
          <a:p>
            <a:pPr algn="just">
              <a:lnSpc>
                <a:spcPct val="115000"/>
              </a:lnSpc>
            </a:pPr>
            <a:r>
              <a:rPr lang="tr-TR" dirty="0"/>
              <a:t>7</a:t>
            </a:r>
            <a:r>
              <a:rPr lang="tr-TR" sz="2800" b="1" dirty="0" smtClean="0">
                <a:latin typeface="Garamond" panose="02020404030301010803" pitchFamily="18" charset="0"/>
                <a:cs typeface="Times New Roman" panose="02020603050405020304" pitchFamily="18" charset="0"/>
              </a:rPr>
              <a:t>) </a:t>
            </a:r>
            <a:r>
              <a:rPr lang="tr-TR" sz="2800" b="1" dirty="0">
                <a:latin typeface="Garamond" panose="02020404030301010803" pitchFamily="18" charset="0"/>
                <a:cs typeface="Times New Roman" panose="02020603050405020304" pitchFamily="18" charset="0"/>
              </a:rPr>
              <a:t>Tarımda dijitalleşme, veri yönetimi, </a:t>
            </a:r>
            <a:r>
              <a:rPr lang="tr-TR" sz="2800" b="1" dirty="0" err="1">
                <a:latin typeface="Garamond" panose="02020404030301010803" pitchFamily="18" charset="0"/>
                <a:cs typeface="Times New Roman" panose="02020603050405020304" pitchFamily="18" charset="0"/>
              </a:rPr>
              <a:t>sensör</a:t>
            </a:r>
            <a:r>
              <a:rPr lang="tr-TR" sz="2800" b="1" dirty="0">
                <a:latin typeface="Garamond" panose="02020404030301010803" pitchFamily="18" charset="0"/>
                <a:cs typeface="Times New Roman" panose="02020603050405020304" pitchFamily="18" charset="0"/>
              </a:rPr>
              <a:t> ve nesnelerin interneti (</a:t>
            </a:r>
            <a:r>
              <a:rPr lang="tr-TR" sz="2800" b="1" dirty="0" err="1">
                <a:latin typeface="Garamond" panose="02020404030301010803" pitchFamily="18" charset="0"/>
                <a:cs typeface="Times New Roman" panose="02020603050405020304" pitchFamily="18" charset="0"/>
              </a:rPr>
              <a:t>IoT</a:t>
            </a:r>
            <a:r>
              <a:rPr lang="tr-TR" sz="2800" b="1" dirty="0">
                <a:latin typeface="Garamond" panose="02020404030301010803" pitchFamily="18" charset="0"/>
                <a:cs typeface="Times New Roman" panose="02020603050405020304" pitchFamily="18" charset="0"/>
              </a:rPr>
              <a:t>) tabanlı akıllı tarım </a:t>
            </a:r>
            <a:r>
              <a:rPr lang="tr-TR" sz="2800" b="1" dirty="0" smtClean="0">
                <a:latin typeface="Garamond" panose="02020404030301010803" pitchFamily="18" charset="0"/>
                <a:cs typeface="Times New Roman" panose="02020603050405020304" pitchFamily="18" charset="0"/>
              </a:rPr>
              <a:t>uygulamalarına yönelik </a:t>
            </a:r>
            <a:r>
              <a:rPr lang="tr-TR" sz="2800" b="1" dirty="0">
                <a:latin typeface="Garamond" panose="02020404030301010803" pitchFamily="18" charset="0"/>
                <a:cs typeface="Times New Roman" panose="02020603050405020304" pitchFamily="18" charset="0"/>
              </a:rPr>
              <a:t>yatırımlar</a:t>
            </a:r>
            <a:r>
              <a:rPr lang="tr-TR" sz="2800" b="1" dirty="0" smtClean="0">
                <a:latin typeface="Garamond" panose="02020404030301010803" pitchFamily="18" charset="0"/>
                <a:cs typeface="Times New Roman" panose="02020603050405020304" pitchFamily="18" charset="0"/>
              </a:rPr>
              <a:t>,</a:t>
            </a:r>
          </a:p>
          <a:p>
            <a:pPr algn="just">
              <a:lnSpc>
                <a:spcPct val="115000"/>
              </a:lnSpc>
            </a:pPr>
            <a:endParaRPr lang="tr-TR" sz="1400" b="1" dirty="0">
              <a:latin typeface="Garamond" panose="02020404030301010803" pitchFamily="18" charset="0"/>
              <a:cs typeface="Times New Roman" panose="02020603050405020304" pitchFamily="18" charset="0"/>
            </a:endParaRPr>
          </a:p>
          <a:p>
            <a:pPr algn="just">
              <a:lnSpc>
                <a:spcPct val="115000"/>
              </a:lnSpc>
            </a:pPr>
            <a:r>
              <a:rPr lang="tr-TR" sz="2800" b="1" dirty="0" smtClean="0">
                <a:latin typeface="Garamond" panose="02020404030301010803" pitchFamily="18" charset="0"/>
                <a:cs typeface="Times New Roman" panose="02020603050405020304" pitchFamily="18" charset="0"/>
              </a:rPr>
              <a:t>8) </a:t>
            </a:r>
            <a:r>
              <a:rPr lang="tr-TR" sz="2800" b="1" dirty="0">
                <a:latin typeface="Garamond" panose="02020404030301010803" pitchFamily="18" charset="0"/>
                <a:cs typeface="Times New Roman" panose="02020603050405020304" pitchFamily="18" charset="0"/>
              </a:rPr>
              <a:t>Yapay zekâ tabanlı karar destek sistemleri ve üretim izleme teknolojilerine yönelik yatırımlar</a:t>
            </a:r>
            <a:r>
              <a:rPr lang="tr-TR" sz="2800" b="1" dirty="0" smtClean="0">
                <a:latin typeface="Garamond" panose="02020404030301010803" pitchFamily="18" charset="0"/>
                <a:cs typeface="Times New Roman" panose="02020603050405020304" pitchFamily="18" charset="0"/>
              </a:rPr>
              <a:t>,</a:t>
            </a:r>
          </a:p>
          <a:p>
            <a:pPr algn="just">
              <a:lnSpc>
                <a:spcPct val="115000"/>
              </a:lnSpc>
            </a:pPr>
            <a:endParaRPr lang="tr-TR" sz="1600" b="1" dirty="0" smtClean="0">
              <a:latin typeface="Garamond" panose="02020404030301010803" pitchFamily="18" charset="0"/>
              <a:cs typeface="Times New Roman" panose="02020603050405020304" pitchFamily="18" charset="0"/>
            </a:endParaRPr>
          </a:p>
          <a:p>
            <a:pPr algn="just">
              <a:lnSpc>
                <a:spcPct val="115000"/>
              </a:lnSpc>
            </a:pPr>
            <a:r>
              <a:rPr lang="tr-TR" sz="2800" b="1" dirty="0">
                <a:latin typeface="Garamond" panose="02020404030301010803" pitchFamily="18" charset="0"/>
                <a:cs typeface="Times New Roman" panose="02020603050405020304" pitchFamily="18" charset="0"/>
              </a:rPr>
              <a:t>9) Tarımda robotik kullanımı, otomasyon ve görüntü işleme sistemlerinin kullanımına yönelik yatırımlar,</a:t>
            </a:r>
          </a:p>
          <a:p>
            <a:pPr algn="just">
              <a:lnSpc>
                <a:spcPct val="115000"/>
              </a:lnSpc>
            </a:pPr>
            <a:endParaRPr lang="tr-TR" sz="2800" b="1" dirty="0">
              <a:latin typeface="Garamond" panose="02020404030301010803" pitchFamily="18" charset="0"/>
              <a:cs typeface="Times New Roman" panose="02020603050405020304" pitchFamily="18" charset="0"/>
            </a:endParaRPr>
          </a:p>
          <a:p>
            <a:pPr algn="just">
              <a:lnSpc>
                <a:spcPct val="115000"/>
              </a:lnSpc>
            </a:pPr>
            <a:r>
              <a:rPr lang="tr-TR" sz="2800" b="1" dirty="0">
                <a:latin typeface="Garamond" panose="02020404030301010803" pitchFamily="18" charset="0"/>
                <a:cs typeface="Times New Roman" panose="02020603050405020304" pitchFamily="18" charset="0"/>
              </a:rPr>
              <a:t>	</a:t>
            </a:r>
          </a:p>
          <a:p>
            <a:pPr algn="just">
              <a:lnSpc>
                <a:spcPct val="115000"/>
              </a:lnSpc>
            </a:pP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2145944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21</a:t>
            </a:fld>
            <a:r>
              <a:rPr lang="tr-TR" smtClean="0"/>
              <a:t>/30</a:t>
            </a:r>
            <a:endParaRPr lang="tr-TR" dirty="0"/>
          </a:p>
        </p:txBody>
      </p:sp>
      <p:sp>
        <p:nvSpPr>
          <p:cNvPr id="5" name="Dikdörtgen 4"/>
          <p:cNvSpPr/>
          <p:nvPr/>
        </p:nvSpPr>
        <p:spPr>
          <a:xfrm>
            <a:off x="262759" y="1369683"/>
            <a:ext cx="11740055" cy="4711290"/>
          </a:xfrm>
          <a:prstGeom prst="rect">
            <a:avLst/>
          </a:prstGeom>
        </p:spPr>
        <p:txBody>
          <a:bodyPr wrap="square">
            <a:spAutoFit/>
          </a:bodyPr>
          <a:lstStyle/>
          <a:p>
            <a:pPr algn="just">
              <a:lnSpc>
                <a:spcPct val="115000"/>
              </a:lnSpc>
            </a:pPr>
            <a:endParaRPr lang="tr-TR" sz="1100" b="1" dirty="0">
              <a:latin typeface="Garamond" panose="02020404030301010803" pitchFamily="18" charset="0"/>
              <a:cs typeface="Times New Roman" panose="02020603050405020304" pitchFamily="18" charset="0"/>
            </a:endParaRPr>
          </a:p>
          <a:p>
            <a:pPr algn="just">
              <a:lnSpc>
                <a:spcPct val="115000"/>
              </a:lnSpc>
            </a:pPr>
            <a:r>
              <a:rPr lang="tr-TR" sz="2800" b="1" dirty="0" smtClean="0">
                <a:latin typeface="Garamond" panose="02020404030301010803" pitchFamily="18" charset="0"/>
                <a:cs typeface="Times New Roman" panose="02020603050405020304" pitchFamily="18" charset="0"/>
              </a:rPr>
              <a:t>10) </a:t>
            </a:r>
            <a:r>
              <a:rPr lang="tr-TR" sz="2800" b="1" dirty="0">
                <a:latin typeface="Garamond" panose="02020404030301010803" pitchFamily="18" charset="0"/>
                <a:cs typeface="Times New Roman" panose="02020603050405020304" pitchFamily="18" charset="0"/>
              </a:rPr>
              <a:t>(f), (g) ve (ğ) bentlerinde belirtilenler dışında kalan diğer tarımsal bilişim sistemlerinin kullanımına </a:t>
            </a:r>
            <a:r>
              <a:rPr lang="tr-TR" sz="2800" b="1" dirty="0" smtClean="0">
                <a:latin typeface="Garamond" panose="02020404030301010803" pitchFamily="18" charset="0"/>
                <a:cs typeface="Times New Roman" panose="02020603050405020304" pitchFamily="18" charset="0"/>
              </a:rPr>
              <a:t>yönelik yatırımlar,</a:t>
            </a:r>
          </a:p>
          <a:p>
            <a:pPr algn="just">
              <a:lnSpc>
                <a:spcPct val="115000"/>
              </a:lnSpc>
            </a:pPr>
            <a:endParaRPr lang="tr-TR" sz="1400" b="1" dirty="0">
              <a:latin typeface="Garamond" panose="02020404030301010803" pitchFamily="18" charset="0"/>
              <a:cs typeface="Times New Roman" panose="02020603050405020304" pitchFamily="18" charset="0"/>
            </a:endParaRPr>
          </a:p>
          <a:p>
            <a:pPr algn="just">
              <a:lnSpc>
                <a:spcPct val="115000"/>
              </a:lnSpc>
            </a:pPr>
            <a:r>
              <a:rPr lang="tr-TR" sz="2800" b="1" dirty="0" smtClean="0">
                <a:latin typeface="Garamond" panose="02020404030301010803" pitchFamily="18" charset="0"/>
                <a:cs typeface="Times New Roman" panose="02020603050405020304" pitchFamily="18" charset="0"/>
              </a:rPr>
              <a:t>11) </a:t>
            </a:r>
            <a:r>
              <a:rPr lang="tr-TR" sz="2800" b="1" dirty="0">
                <a:latin typeface="Garamond" panose="02020404030301010803" pitchFamily="18" charset="0"/>
                <a:cs typeface="Times New Roman" panose="02020603050405020304" pitchFamily="18" charset="0"/>
              </a:rPr>
              <a:t>İpek böceği yetiştiriciliğine yönelik yatırımlar</a:t>
            </a:r>
            <a:r>
              <a:rPr lang="tr-TR" sz="2800" b="1" dirty="0" smtClean="0">
                <a:latin typeface="Garamond" panose="02020404030301010803" pitchFamily="18" charset="0"/>
                <a:cs typeface="Times New Roman" panose="02020603050405020304" pitchFamily="18" charset="0"/>
              </a:rPr>
              <a:t>,</a:t>
            </a:r>
          </a:p>
          <a:p>
            <a:pPr algn="just">
              <a:lnSpc>
                <a:spcPct val="115000"/>
              </a:lnSpc>
            </a:pPr>
            <a:endParaRPr lang="tr-TR" sz="2800" b="1" dirty="0" smtClean="0">
              <a:latin typeface="Garamond" panose="02020404030301010803" pitchFamily="18" charset="0"/>
              <a:cs typeface="Times New Roman" panose="02020603050405020304" pitchFamily="18" charset="0"/>
            </a:endParaRPr>
          </a:p>
          <a:p>
            <a:pPr algn="just">
              <a:lnSpc>
                <a:spcPct val="115000"/>
              </a:lnSpc>
            </a:pPr>
            <a:endParaRPr lang="tr-TR" sz="1200" b="1" dirty="0">
              <a:latin typeface="Garamond" panose="02020404030301010803" pitchFamily="18" charset="0"/>
              <a:cs typeface="Times New Roman" panose="02020603050405020304" pitchFamily="18" charset="0"/>
            </a:endParaRPr>
          </a:p>
          <a:p>
            <a:pPr algn="just">
              <a:lnSpc>
                <a:spcPct val="115000"/>
              </a:lnSpc>
            </a:pPr>
            <a:r>
              <a:rPr lang="tr-TR" sz="2800" b="1" dirty="0" smtClean="0">
                <a:latin typeface="Garamond" panose="02020404030301010803" pitchFamily="18" charset="0"/>
                <a:cs typeface="Times New Roman" panose="02020603050405020304" pitchFamily="18" charset="0"/>
              </a:rPr>
              <a:t>12)Bu </a:t>
            </a:r>
            <a:r>
              <a:rPr lang="tr-TR" sz="2800" b="1" dirty="0">
                <a:latin typeface="Garamond" panose="02020404030301010803" pitchFamily="18" charset="0"/>
                <a:cs typeface="Times New Roman" panose="02020603050405020304" pitchFamily="18" charset="0"/>
              </a:rPr>
              <a:t>fıkrada yer alan yatırım konularında faaliyet gösteren tesislerin ve tarımsal amaçlı örgütlerin </a:t>
            </a:r>
            <a:r>
              <a:rPr lang="tr-TR" sz="2800" b="1" dirty="0" smtClean="0">
                <a:latin typeface="Garamond" panose="02020404030301010803" pitchFamily="18" charset="0"/>
                <a:cs typeface="Times New Roman" panose="02020603050405020304" pitchFamily="18" charset="0"/>
              </a:rPr>
              <a:t>sulama hizmetlerinin </a:t>
            </a:r>
            <a:r>
              <a:rPr lang="tr-TR" sz="2800" b="1" dirty="0">
                <a:latin typeface="Garamond" panose="02020404030301010803" pitchFamily="18" charset="0"/>
                <a:cs typeface="Times New Roman" panose="02020603050405020304" pitchFamily="18" charset="0"/>
              </a:rPr>
              <a:t>gerektirdiği enerji ihtiyacının karşılanmasında kullanılmak üzere yenilenebilir enerji </a:t>
            </a:r>
            <a:r>
              <a:rPr lang="tr-TR" sz="2800" b="1" dirty="0" smtClean="0">
                <a:latin typeface="Garamond" panose="02020404030301010803" pitchFamily="18" charset="0"/>
                <a:cs typeface="Times New Roman" panose="02020603050405020304" pitchFamily="18" charset="0"/>
              </a:rPr>
              <a:t>kaynakları kullanımına </a:t>
            </a:r>
            <a:r>
              <a:rPr lang="tr-TR" sz="2800" b="1" dirty="0">
                <a:latin typeface="Garamond" panose="02020404030301010803" pitchFamily="18" charset="0"/>
                <a:cs typeface="Times New Roman" panose="02020603050405020304" pitchFamily="18" charset="0"/>
              </a:rPr>
              <a:t>yönelik yatırımlar.</a:t>
            </a:r>
            <a:endParaRPr lang="tr-TR" sz="2800" dirty="0"/>
          </a:p>
        </p:txBody>
      </p:sp>
    </p:spTree>
    <p:extLst>
      <p:ext uri="{BB962C8B-B14F-4D97-AF65-F5344CB8AC3E}">
        <p14:creationId xmlns:p14="http://schemas.microsoft.com/office/powerpoint/2010/main" val="2813859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105304" y="1196316"/>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solidFill>
                  <a:srgbClr val="002060"/>
                </a:solidFill>
                <a:latin typeface="Garamond" panose="02020404030301010803" pitchFamily="18" charset="0"/>
              </a:rPr>
              <a:t>Genel </a:t>
            </a:r>
            <a:r>
              <a:rPr lang="tr-TR" altLang="tr-TR" sz="3600" b="1" dirty="0" smtClean="0">
                <a:solidFill>
                  <a:srgbClr val="002060"/>
                </a:solidFill>
                <a:latin typeface="Garamond" panose="02020404030301010803" pitchFamily="18" charset="0"/>
              </a:rPr>
              <a:t>Hususlar</a:t>
            </a:r>
            <a:endParaRPr lang="tr-TR" altLang="tr-TR" sz="3600" b="1" dirty="0">
              <a:solidFill>
                <a:srgbClr val="002060"/>
              </a:solidFill>
              <a:latin typeface="Garamond" panose="02020404030301010803" pitchFamily="18" charset="0"/>
            </a:endParaRPr>
          </a:p>
        </p:txBody>
      </p:sp>
      <p:sp>
        <p:nvSpPr>
          <p:cNvPr id="31747" name="Rectangle 3"/>
          <p:cNvSpPr>
            <a:spLocks noChangeArrowheads="1"/>
          </p:cNvSpPr>
          <p:nvPr/>
        </p:nvSpPr>
        <p:spPr bwMode="auto">
          <a:xfrm>
            <a:off x="689547" y="1842647"/>
            <a:ext cx="1106523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r>
              <a:rPr lang="tr-TR" altLang="tr-TR" sz="2400" b="1" dirty="0">
                <a:latin typeface="Garamond" panose="02020404030301010803" pitchFamily="18" charset="0"/>
              </a:rPr>
              <a:t>Çelik silo ve soğuk hava deposu </a:t>
            </a:r>
            <a:r>
              <a:rPr lang="tr-TR" altLang="tr-TR" sz="2400" dirty="0">
                <a:latin typeface="Garamond" panose="02020404030301010803" pitchFamily="18" charset="0"/>
              </a:rPr>
              <a:t>konularında </a:t>
            </a:r>
            <a:r>
              <a:rPr lang="tr-TR" altLang="tr-TR" sz="2400" b="1" dirty="0" smtClean="0">
                <a:latin typeface="Garamond" panose="02020404030301010803" pitchFamily="18" charset="0"/>
              </a:rPr>
              <a:t>yeni tesis, tamamlamaya yönelik yatırım </a:t>
            </a:r>
            <a:r>
              <a:rPr lang="tr-TR" altLang="tr-TR" sz="2400" dirty="0">
                <a:latin typeface="Garamond" panose="02020404030301010803" pitchFamily="18" charset="0"/>
              </a:rPr>
              <a:t>ile</a:t>
            </a:r>
            <a:r>
              <a:rPr lang="tr-TR" altLang="tr-TR" sz="2400" b="1" dirty="0">
                <a:latin typeface="Garamond" panose="02020404030301010803" pitchFamily="18" charset="0"/>
              </a:rPr>
              <a:t> </a:t>
            </a:r>
            <a:r>
              <a:rPr lang="tr-TR" altLang="tr-TR" sz="2400" b="1" dirty="0" smtClean="0">
                <a:latin typeface="Garamond" panose="02020404030301010803" pitchFamily="18" charset="0"/>
              </a:rPr>
              <a:t>modernizasyon / otomasyona yönelik yatırım </a:t>
            </a:r>
            <a:r>
              <a:rPr lang="tr-TR" altLang="tr-TR" sz="2400" dirty="0" smtClean="0">
                <a:latin typeface="Garamond" panose="02020404030301010803" pitchFamily="18" charset="0"/>
              </a:rPr>
              <a:t>niteliğinde </a:t>
            </a:r>
            <a:r>
              <a:rPr lang="tr-TR" altLang="tr-TR" sz="2400" dirty="0">
                <a:latin typeface="Garamond" panose="02020404030301010803" pitchFamily="18" charset="0"/>
              </a:rPr>
              <a:t>yapılacak başvurular hibe desteği kapsamında değerlendirilir. </a:t>
            </a:r>
          </a:p>
          <a:p>
            <a:pPr algn="just"/>
            <a:r>
              <a:rPr lang="tr-TR" altLang="tr-TR" sz="2400" dirty="0">
                <a:latin typeface="Garamond" panose="02020404030301010803" pitchFamily="18" charset="0"/>
              </a:rPr>
              <a:t>	</a:t>
            </a:r>
            <a:r>
              <a:rPr lang="tr-TR" altLang="tr-TR" sz="2400" b="1" dirty="0">
                <a:latin typeface="Garamond" panose="02020404030301010803" pitchFamily="18" charset="0"/>
              </a:rPr>
              <a:t>Kapalı ortamda bitkisel üretim </a:t>
            </a:r>
            <a:r>
              <a:rPr lang="tr-TR" altLang="tr-TR" sz="2400" dirty="0">
                <a:latin typeface="Garamond" panose="02020404030301010803" pitchFamily="18" charset="0"/>
              </a:rPr>
              <a:t>konusunda </a:t>
            </a:r>
            <a:r>
              <a:rPr lang="tr-TR" altLang="tr-TR" sz="2400" b="1" dirty="0">
                <a:latin typeface="Garamond" panose="02020404030301010803" pitchFamily="18" charset="0"/>
              </a:rPr>
              <a:t>yeni tesis ile modernizasyon / otomasyona yönelik yatırım</a:t>
            </a:r>
            <a:r>
              <a:rPr lang="tr-TR" altLang="tr-TR" sz="2400" dirty="0" smtClean="0">
                <a:latin typeface="Garamond" panose="02020404030301010803" pitchFamily="18" charset="0"/>
              </a:rPr>
              <a:t> </a:t>
            </a:r>
            <a:r>
              <a:rPr lang="tr-TR" altLang="tr-TR" sz="2400" dirty="0">
                <a:latin typeface="Garamond" panose="02020404030301010803" pitchFamily="18" charset="0"/>
              </a:rPr>
              <a:t>niteliğinde yapılacak başvurular hibe desteği kapsamında değerlendirilir.</a:t>
            </a:r>
          </a:p>
          <a:p>
            <a:pPr algn="just"/>
            <a:r>
              <a:rPr lang="tr-TR" altLang="tr-TR" sz="2400" dirty="0">
                <a:latin typeface="Garamond" panose="02020404030301010803" pitchFamily="18" charset="0"/>
              </a:rPr>
              <a:t>	</a:t>
            </a:r>
            <a:r>
              <a:rPr lang="tr-TR" altLang="tr-TR" sz="2400" b="1" dirty="0">
                <a:latin typeface="Garamond" panose="02020404030301010803" pitchFamily="18" charset="0"/>
              </a:rPr>
              <a:t>Kanatlı hayvan yetiştiriciliği </a:t>
            </a:r>
            <a:r>
              <a:rPr lang="tr-TR" altLang="tr-TR" sz="2400" dirty="0">
                <a:latin typeface="Garamond" panose="02020404030301010803" pitchFamily="18" charset="0"/>
              </a:rPr>
              <a:t>konusunda sadece </a:t>
            </a:r>
            <a:r>
              <a:rPr lang="tr-TR" altLang="tr-TR" sz="2400" b="1" dirty="0">
                <a:latin typeface="Garamond" panose="02020404030301010803" pitchFamily="18" charset="0"/>
              </a:rPr>
              <a:t>kapasite </a:t>
            </a:r>
            <a:r>
              <a:rPr lang="tr-TR" altLang="tr-TR" sz="2400" b="1" dirty="0" smtClean="0">
                <a:latin typeface="Garamond" panose="02020404030301010803" pitchFamily="18" charset="0"/>
              </a:rPr>
              <a:t>artırımına yönelik yatırım </a:t>
            </a:r>
            <a:r>
              <a:rPr lang="tr-TR" altLang="tr-TR" sz="2400" dirty="0">
                <a:latin typeface="Garamond" panose="02020404030301010803" pitchFamily="18" charset="0"/>
              </a:rPr>
              <a:t>ile</a:t>
            </a:r>
            <a:r>
              <a:rPr lang="tr-TR" altLang="tr-TR" sz="2400" b="1" dirty="0">
                <a:latin typeface="Garamond" panose="02020404030301010803" pitchFamily="18" charset="0"/>
              </a:rPr>
              <a:t> modernizasyon / otomasyona yönelik yatırım </a:t>
            </a:r>
            <a:r>
              <a:rPr lang="tr-TR" altLang="tr-TR" sz="2400" dirty="0" smtClean="0">
                <a:latin typeface="Garamond" panose="02020404030301010803" pitchFamily="18" charset="0"/>
              </a:rPr>
              <a:t>niteliğinde </a:t>
            </a:r>
            <a:r>
              <a:rPr lang="tr-TR" altLang="tr-TR" sz="2400" dirty="0">
                <a:latin typeface="Garamond" panose="02020404030301010803" pitchFamily="18" charset="0"/>
              </a:rPr>
              <a:t>yapılacak başvurular hibe desteği kapsamında değerlendirilir.</a:t>
            </a:r>
          </a:p>
          <a:p>
            <a:pPr algn="just"/>
            <a:r>
              <a:rPr lang="tr-TR" altLang="tr-TR" sz="2400" dirty="0">
                <a:latin typeface="Garamond" panose="02020404030301010803" pitchFamily="18" charset="0"/>
              </a:rPr>
              <a:t>	</a:t>
            </a:r>
            <a:r>
              <a:rPr lang="tr-TR" altLang="tr-TR" sz="2400" b="1" dirty="0">
                <a:latin typeface="Garamond" panose="02020404030301010803" pitchFamily="18" charset="0"/>
              </a:rPr>
              <a:t>Büyükbaş hayvan yetiştiriciliği </a:t>
            </a:r>
            <a:r>
              <a:rPr lang="tr-TR" altLang="tr-TR" sz="2400" dirty="0">
                <a:latin typeface="Garamond" panose="02020404030301010803" pitchFamily="18" charset="0"/>
              </a:rPr>
              <a:t>konusunda, tarıma dayalı ihtisas organize sanayi bölgeleri hariç </a:t>
            </a:r>
            <a:r>
              <a:rPr lang="tr-TR" altLang="tr-TR" sz="2400" b="1" dirty="0">
                <a:latin typeface="Garamond" panose="02020404030301010803" pitchFamily="18" charset="0"/>
              </a:rPr>
              <a:t>su </a:t>
            </a:r>
            <a:r>
              <a:rPr lang="tr-TR" altLang="tr-TR" sz="2400" b="1" dirty="0" err="1">
                <a:latin typeface="Garamond" panose="02020404030301010803" pitchFamily="18" charset="0"/>
              </a:rPr>
              <a:t>kısıtı</a:t>
            </a:r>
            <a:r>
              <a:rPr lang="tr-TR" altLang="tr-TR" sz="2400" b="1" dirty="0">
                <a:latin typeface="Garamond" panose="02020404030301010803" pitchFamily="18" charset="0"/>
              </a:rPr>
              <a:t> </a:t>
            </a:r>
            <a:r>
              <a:rPr lang="tr-TR" altLang="tr-TR" sz="2400" dirty="0">
                <a:latin typeface="Garamond" panose="02020404030301010803" pitchFamily="18" charset="0"/>
              </a:rPr>
              <a:t>olan yerlerde </a:t>
            </a:r>
            <a:r>
              <a:rPr lang="tr-TR" altLang="tr-TR" sz="2400" b="1" dirty="0">
                <a:latin typeface="Garamond" panose="02020404030301010803" pitchFamily="18" charset="0"/>
              </a:rPr>
              <a:t>yeni tesis </a:t>
            </a:r>
            <a:r>
              <a:rPr lang="tr-TR" altLang="tr-TR" sz="2400" dirty="0">
                <a:latin typeface="Garamond" panose="02020404030301010803" pitchFamily="18" charset="0"/>
              </a:rPr>
              <a:t>ve</a:t>
            </a:r>
            <a:r>
              <a:rPr lang="tr-TR" altLang="tr-TR" sz="2400" b="1" dirty="0">
                <a:latin typeface="Garamond" panose="02020404030301010803" pitchFamily="18" charset="0"/>
              </a:rPr>
              <a:t> tamamlamaya yönelik yatırım</a:t>
            </a:r>
            <a:r>
              <a:rPr lang="tr-TR" altLang="tr-TR" sz="2400" dirty="0" smtClean="0">
                <a:latin typeface="Garamond" panose="02020404030301010803" pitchFamily="18" charset="0"/>
              </a:rPr>
              <a:t> </a:t>
            </a:r>
            <a:r>
              <a:rPr lang="tr-TR" altLang="tr-TR" sz="2400" dirty="0">
                <a:latin typeface="Garamond" panose="02020404030301010803" pitchFamily="18" charset="0"/>
              </a:rPr>
              <a:t>niteliğinde yapılan başvurular hibe desteği kapsamında değerlendirilmez.</a:t>
            </a:r>
          </a:p>
          <a:p>
            <a:pPr algn="just"/>
            <a:r>
              <a:rPr lang="tr-TR" altLang="tr-TR" sz="2400" dirty="0">
                <a:latin typeface="Garamond" panose="02020404030301010803" pitchFamily="18" charset="0"/>
              </a:rPr>
              <a:t>	</a:t>
            </a:r>
          </a:p>
        </p:txBody>
      </p:sp>
    </p:spTree>
    <p:extLst>
      <p:ext uri="{BB962C8B-B14F-4D97-AF65-F5344CB8AC3E}">
        <p14:creationId xmlns:p14="http://schemas.microsoft.com/office/powerpoint/2010/main" val="39467681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47857" y="1611952"/>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solidFill>
                  <a:srgbClr val="002060"/>
                </a:solidFill>
                <a:latin typeface="Garamond" panose="02020404030301010803" pitchFamily="18" charset="0"/>
              </a:rPr>
              <a:t>Genel </a:t>
            </a:r>
            <a:r>
              <a:rPr lang="tr-TR" altLang="tr-TR" sz="3600" b="1" dirty="0" smtClean="0">
                <a:solidFill>
                  <a:srgbClr val="002060"/>
                </a:solidFill>
                <a:latin typeface="Garamond" panose="02020404030301010803" pitchFamily="18" charset="0"/>
              </a:rPr>
              <a:t>Hususlar</a:t>
            </a:r>
            <a:endParaRPr lang="tr-TR" altLang="tr-TR" sz="3600" b="1" dirty="0">
              <a:solidFill>
                <a:srgbClr val="002060"/>
              </a:solidFill>
              <a:latin typeface="Garamond" panose="02020404030301010803" pitchFamily="18" charset="0"/>
            </a:endParaRPr>
          </a:p>
        </p:txBody>
      </p:sp>
      <p:sp>
        <p:nvSpPr>
          <p:cNvPr id="31747" name="Rectangle 3"/>
          <p:cNvSpPr>
            <a:spLocks noChangeArrowheads="1"/>
          </p:cNvSpPr>
          <p:nvPr/>
        </p:nvSpPr>
        <p:spPr bwMode="auto">
          <a:xfrm>
            <a:off x="207818" y="2179796"/>
            <a:ext cx="118622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r>
              <a:rPr lang="tr-TR" sz="2000" b="1" dirty="0">
                <a:latin typeface="Garamond" panose="02020404030301010803" pitchFamily="18" charset="0"/>
              </a:rPr>
              <a:t>Tıbbi ve aromatik bitkisel ürünlerin işlenmesi, paketlenmesi ve </a:t>
            </a:r>
            <a:r>
              <a:rPr lang="tr-TR" sz="2000" b="1" dirty="0" smtClean="0">
                <a:latin typeface="Garamond" panose="02020404030301010803" pitchFamily="18" charset="0"/>
              </a:rPr>
              <a:t>depolanması konusunda </a:t>
            </a:r>
            <a:r>
              <a:rPr lang="tr-TR" sz="2400" dirty="0" err="1">
                <a:latin typeface="Garamond" panose="02020404030301010803" pitchFamily="18" charset="0"/>
              </a:rPr>
              <a:t>distilasyon</a:t>
            </a:r>
            <a:r>
              <a:rPr lang="tr-TR" sz="2400" dirty="0">
                <a:latin typeface="Garamond" panose="02020404030301010803" pitchFamily="18" charset="0"/>
              </a:rPr>
              <a:t> kazanı, soğutucu </a:t>
            </a:r>
            <a:r>
              <a:rPr lang="tr-TR" sz="2400" dirty="0" err="1">
                <a:latin typeface="Garamond" panose="02020404030301010803" pitchFamily="18" charset="0"/>
              </a:rPr>
              <a:t>eşanjörü</a:t>
            </a:r>
            <a:r>
              <a:rPr lang="tr-TR" sz="2400" dirty="0">
                <a:latin typeface="Garamond" panose="02020404030301010803" pitchFamily="18" charset="0"/>
              </a:rPr>
              <a:t>, su </a:t>
            </a:r>
            <a:r>
              <a:rPr lang="tr-TR" sz="2400" dirty="0" err="1">
                <a:latin typeface="Garamond" panose="02020404030301010803" pitchFamily="18" charset="0"/>
              </a:rPr>
              <a:t>separatörü</a:t>
            </a:r>
            <a:r>
              <a:rPr lang="tr-TR" sz="2400" dirty="0">
                <a:latin typeface="Garamond" panose="02020404030301010803" pitchFamily="18" charset="0"/>
              </a:rPr>
              <a:t>, yağlı su toplama tankı</a:t>
            </a:r>
            <a:r>
              <a:rPr lang="tr-TR" sz="2400" dirty="0" smtClean="0">
                <a:latin typeface="Garamond" panose="02020404030301010803" pitchFamily="18" charset="0"/>
              </a:rPr>
              <a:t>, yakıt </a:t>
            </a:r>
            <a:r>
              <a:rPr lang="tr-TR" sz="2400" dirty="0">
                <a:latin typeface="Garamond" panose="02020404030301010803" pitchFamily="18" charset="0"/>
              </a:rPr>
              <a:t>tankı ve su pompası satın alımları ile tesis inşası hibe desteği kapsamındadır. </a:t>
            </a:r>
            <a:r>
              <a:rPr lang="tr-TR" sz="2400" dirty="0" smtClean="0">
                <a:latin typeface="Garamond" panose="02020404030301010803" pitchFamily="18" charset="0"/>
              </a:rPr>
              <a:t>Nihai rapor </a:t>
            </a:r>
            <a:r>
              <a:rPr lang="tr-TR" sz="2400" dirty="0">
                <a:latin typeface="Garamond" panose="02020404030301010803" pitchFamily="18" charset="0"/>
              </a:rPr>
              <a:t>ekinde ulaşılan kapasite ile ilgili olarak kapasite/ekspertiz raporu ibraz edilmelidir.</a:t>
            </a:r>
          </a:p>
          <a:p>
            <a:pPr algn="just"/>
            <a:r>
              <a:rPr lang="tr-TR" sz="2000" b="1" dirty="0" smtClean="0">
                <a:latin typeface="Garamond" panose="02020404030301010803" pitchFamily="18" charset="0"/>
              </a:rPr>
              <a:t>Destek </a:t>
            </a:r>
            <a:r>
              <a:rPr lang="tr-TR" sz="2000" b="1" dirty="0">
                <a:latin typeface="Garamond" panose="02020404030301010803" pitchFamily="18" charset="0"/>
              </a:rPr>
              <a:t>kapsamında olan tıbbi aromatik bitkiler:</a:t>
            </a:r>
            <a:r>
              <a:rPr lang="tr-TR" sz="2400" dirty="0">
                <a:latin typeface="Garamond" panose="02020404030301010803" pitchFamily="18" charset="0"/>
              </a:rPr>
              <a:t> </a:t>
            </a:r>
            <a:r>
              <a:rPr lang="tr-TR" sz="2000" dirty="0">
                <a:latin typeface="Garamond" panose="02020404030301010803" pitchFamily="18" charset="0"/>
              </a:rPr>
              <a:t>Adaçayı, alıç, </a:t>
            </a:r>
            <a:r>
              <a:rPr lang="tr-TR" sz="2000" dirty="0" err="1">
                <a:latin typeface="Garamond" panose="02020404030301010803" pitchFamily="18" charset="0"/>
              </a:rPr>
              <a:t>aloe</a:t>
            </a:r>
            <a:r>
              <a:rPr lang="tr-TR" sz="2000" dirty="0">
                <a:latin typeface="Garamond" panose="02020404030301010803" pitchFamily="18" charset="0"/>
              </a:rPr>
              <a:t> </a:t>
            </a:r>
            <a:r>
              <a:rPr lang="tr-TR" sz="2000" dirty="0" err="1">
                <a:latin typeface="Garamond" panose="02020404030301010803" pitchFamily="18" charset="0"/>
              </a:rPr>
              <a:t>vera</a:t>
            </a:r>
            <a:r>
              <a:rPr lang="tr-TR" sz="2000" dirty="0">
                <a:latin typeface="Garamond" panose="02020404030301010803" pitchFamily="18" charset="0"/>
              </a:rPr>
              <a:t>, altın otu</a:t>
            </a:r>
            <a:r>
              <a:rPr lang="tr-TR" sz="2000" dirty="0" smtClean="0">
                <a:latin typeface="Garamond" panose="02020404030301010803" pitchFamily="18" charset="0"/>
              </a:rPr>
              <a:t>, anason</a:t>
            </a:r>
            <a:r>
              <a:rPr lang="tr-TR" sz="2000" dirty="0">
                <a:latin typeface="Garamond" panose="02020404030301010803" pitchFamily="18" charset="0"/>
              </a:rPr>
              <a:t>, </a:t>
            </a:r>
            <a:r>
              <a:rPr lang="tr-TR" sz="2000" dirty="0" err="1">
                <a:latin typeface="Garamond" panose="02020404030301010803" pitchFamily="18" charset="0"/>
              </a:rPr>
              <a:t>aronya</a:t>
            </a:r>
            <a:r>
              <a:rPr lang="tr-TR" sz="2000" dirty="0">
                <a:latin typeface="Garamond" panose="02020404030301010803" pitchFamily="18" charset="0"/>
              </a:rPr>
              <a:t>, aslanpençesi, </a:t>
            </a:r>
            <a:r>
              <a:rPr lang="tr-TR" sz="2000" dirty="0" err="1">
                <a:latin typeface="Garamond" panose="02020404030301010803" pitchFamily="18" charset="0"/>
              </a:rPr>
              <a:t>aspir</a:t>
            </a:r>
            <a:r>
              <a:rPr lang="tr-TR" sz="2000" dirty="0">
                <a:latin typeface="Garamond" panose="02020404030301010803" pitchFamily="18" charset="0"/>
              </a:rPr>
              <a:t>, biberiye, civanperçemi, çakşır, çemen, çobançantası</a:t>
            </a:r>
            <a:r>
              <a:rPr lang="tr-TR" sz="2000" dirty="0" smtClean="0">
                <a:latin typeface="Garamond" panose="02020404030301010803" pitchFamily="18" charset="0"/>
              </a:rPr>
              <a:t>, çörekotu</a:t>
            </a:r>
            <a:r>
              <a:rPr lang="tr-TR" sz="2000" dirty="0">
                <a:latin typeface="Garamond" panose="02020404030301010803" pitchFamily="18" charset="0"/>
              </a:rPr>
              <a:t>, çöven, dağ çayı, defne, dereotu, devedikeni, domuz turpu, ebegümeci, </a:t>
            </a:r>
            <a:r>
              <a:rPr lang="tr-TR" sz="2000" dirty="0" err="1">
                <a:latin typeface="Garamond" panose="02020404030301010803" pitchFamily="18" charset="0"/>
              </a:rPr>
              <a:t>ekinezya</a:t>
            </a:r>
            <a:r>
              <a:rPr lang="tr-TR" sz="2000" dirty="0" smtClean="0">
                <a:latin typeface="Garamond" panose="02020404030301010803" pitchFamily="18" charset="0"/>
              </a:rPr>
              <a:t>, eşek </a:t>
            </a:r>
            <a:r>
              <a:rPr lang="tr-TR" sz="2000" dirty="0">
                <a:latin typeface="Garamond" panose="02020404030301010803" pitchFamily="18" charset="0"/>
              </a:rPr>
              <a:t>hıyarı, fesleğen, geven, </a:t>
            </a:r>
            <a:r>
              <a:rPr lang="tr-TR" sz="2000" dirty="0" err="1">
                <a:latin typeface="Garamond" panose="02020404030301010803" pitchFamily="18" charset="0"/>
              </a:rPr>
              <a:t>goji</a:t>
            </a:r>
            <a:r>
              <a:rPr lang="tr-TR" sz="2000" dirty="0">
                <a:latin typeface="Garamond" panose="02020404030301010803" pitchFamily="18" charset="0"/>
              </a:rPr>
              <a:t> </a:t>
            </a:r>
            <a:r>
              <a:rPr lang="tr-TR" sz="2000" dirty="0" err="1">
                <a:latin typeface="Garamond" panose="02020404030301010803" pitchFamily="18" charset="0"/>
              </a:rPr>
              <a:t>berry</a:t>
            </a:r>
            <a:r>
              <a:rPr lang="tr-TR" sz="2000" dirty="0">
                <a:latin typeface="Garamond" panose="02020404030301010803" pitchFamily="18" charset="0"/>
              </a:rPr>
              <a:t>, göl soğanı, gümüş düğme, hardal, haşhaş, hatmi</a:t>
            </a:r>
            <a:r>
              <a:rPr lang="tr-TR" sz="2000" dirty="0" smtClean="0">
                <a:latin typeface="Garamond" panose="02020404030301010803" pitchFamily="18" charset="0"/>
              </a:rPr>
              <a:t>, </a:t>
            </a:r>
            <a:r>
              <a:rPr lang="tr-TR" sz="2000" dirty="0" err="1" smtClean="0">
                <a:latin typeface="Garamond" panose="02020404030301010803" pitchFamily="18" charset="0"/>
              </a:rPr>
              <a:t>hint</a:t>
            </a:r>
            <a:r>
              <a:rPr lang="tr-TR" sz="2000" dirty="0" smtClean="0">
                <a:latin typeface="Garamond" panose="02020404030301010803" pitchFamily="18" charset="0"/>
              </a:rPr>
              <a:t> </a:t>
            </a:r>
            <a:r>
              <a:rPr lang="tr-TR" sz="2000" dirty="0">
                <a:latin typeface="Garamond" panose="02020404030301010803" pitchFamily="18" charset="0"/>
              </a:rPr>
              <a:t>yağı, hodan, hünnap, ıhlamur, ısırgan otu, kapari/kebere, karaasma, karabuğday</a:t>
            </a:r>
            <a:r>
              <a:rPr lang="tr-TR" sz="2000" dirty="0" smtClean="0">
                <a:latin typeface="Garamond" panose="02020404030301010803" pitchFamily="18" charset="0"/>
              </a:rPr>
              <a:t>, karahindiba</a:t>
            </a:r>
            <a:r>
              <a:rPr lang="tr-TR" sz="2000" dirty="0">
                <a:latin typeface="Garamond" panose="02020404030301010803" pitchFamily="18" charset="0"/>
              </a:rPr>
              <a:t>, kekik, kırmızı biber, kısa </a:t>
            </a:r>
            <a:r>
              <a:rPr lang="tr-TR" sz="2000" dirty="0" err="1">
                <a:latin typeface="Garamond" panose="02020404030301010803" pitchFamily="18" charset="0"/>
              </a:rPr>
              <a:t>mahmut</a:t>
            </a:r>
            <a:r>
              <a:rPr lang="tr-TR" sz="2000" dirty="0">
                <a:latin typeface="Garamond" panose="02020404030301010803" pitchFamily="18" charset="0"/>
              </a:rPr>
              <a:t>, kimyon, kişniş, kuşburnu, kuzukulağı</a:t>
            </a:r>
            <a:r>
              <a:rPr lang="tr-TR" sz="2000" dirty="0" smtClean="0">
                <a:latin typeface="Garamond" panose="02020404030301010803" pitchFamily="18" charset="0"/>
              </a:rPr>
              <a:t>, lavanta</a:t>
            </a:r>
            <a:r>
              <a:rPr lang="tr-TR" sz="2000" dirty="0">
                <a:latin typeface="Garamond" panose="02020404030301010803" pitchFamily="18" charset="0"/>
              </a:rPr>
              <a:t>, maydanoz, mayıs papatyası, melek otu, </a:t>
            </a:r>
            <a:r>
              <a:rPr lang="tr-TR" sz="2000" dirty="0" err="1">
                <a:latin typeface="Garamond" panose="02020404030301010803" pitchFamily="18" charset="0"/>
              </a:rPr>
              <a:t>melocan</a:t>
            </a:r>
            <a:r>
              <a:rPr lang="tr-TR" sz="2000" dirty="0">
                <a:latin typeface="Garamond" panose="02020404030301010803" pitchFamily="18" charset="0"/>
              </a:rPr>
              <a:t> (</a:t>
            </a:r>
            <a:r>
              <a:rPr lang="tr-TR" sz="2000" dirty="0" err="1">
                <a:latin typeface="Garamond" panose="02020404030301010803" pitchFamily="18" charset="0"/>
              </a:rPr>
              <a:t>smilax</a:t>
            </a:r>
            <a:r>
              <a:rPr lang="tr-TR" sz="2000" dirty="0">
                <a:latin typeface="Garamond" panose="02020404030301010803" pitchFamily="18" charset="0"/>
              </a:rPr>
              <a:t> </a:t>
            </a:r>
            <a:r>
              <a:rPr lang="tr-TR" sz="2000" dirty="0" err="1">
                <a:latin typeface="Garamond" panose="02020404030301010803" pitchFamily="18" charset="0"/>
              </a:rPr>
              <a:t>exelsa</a:t>
            </a:r>
            <a:r>
              <a:rPr lang="tr-TR" sz="2000" dirty="0">
                <a:latin typeface="Garamond" panose="02020404030301010803" pitchFamily="18" charset="0"/>
              </a:rPr>
              <a:t>), Meryem ana</a:t>
            </a:r>
            <a:r>
              <a:rPr lang="tr-TR" sz="2000" dirty="0" smtClean="0">
                <a:latin typeface="Garamond" panose="02020404030301010803" pitchFamily="18" charset="0"/>
              </a:rPr>
              <a:t>, mersin</a:t>
            </a:r>
            <a:r>
              <a:rPr lang="tr-TR" sz="2000" dirty="0">
                <a:latin typeface="Garamond" panose="02020404030301010803" pitchFamily="18" charset="0"/>
              </a:rPr>
              <a:t>, meyankökü, nane, nezle otu, oğul otu, öksürük otu, pelin, pire otu, rezene, safran</a:t>
            </a:r>
            <a:r>
              <a:rPr lang="tr-TR" sz="2000" dirty="0" smtClean="0">
                <a:latin typeface="Garamond" panose="02020404030301010803" pitchFamily="18" charset="0"/>
              </a:rPr>
              <a:t>, salep</a:t>
            </a:r>
            <a:r>
              <a:rPr lang="tr-TR" sz="2000" dirty="0">
                <a:latin typeface="Garamond" panose="02020404030301010803" pitchFamily="18" charset="0"/>
              </a:rPr>
              <a:t>, sarı kantaron, sarımsak, sumak, şerbetçiotu, şeker otu, şevketi bostan, üzerlik otu</a:t>
            </a:r>
            <a:r>
              <a:rPr lang="tr-TR" sz="2000" dirty="0" smtClean="0">
                <a:latin typeface="Garamond" panose="02020404030301010803" pitchFamily="18" charset="0"/>
              </a:rPr>
              <a:t>, vanilya</a:t>
            </a:r>
            <a:r>
              <a:rPr lang="tr-TR" sz="2000" dirty="0">
                <a:latin typeface="Garamond" panose="02020404030301010803" pitchFamily="18" charset="0"/>
              </a:rPr>
              <a:t>, yaban mersini, yağ gülü, yüksükotu, zencefil ve zerdeçaldır.</a:t>
            </a: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9517038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41068" y="13293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solidFill>
                  <a:srgbClr val="002060"/>
                </a:solidFill>
                <a:latin typeface="Garamond" panose="02020404030301010803" pitchFamily="18" charset="0"/>
              </a:rPr>
              <a:t>Genel </a:t>
            </a:r>
            <a:r>
              <a:rPr lang="tr-TR" altLang="tr-TR" sz="3600" b="1" dirty="0" smtClean="0">
                <a:solidFill>
                  <a:srgbClr val="002060"/>
                </a:solidFill>
                <a:latin typeface="Garamond" panose="02020404030301010803" pitchFamily="18" charset="0"/>
              </a:rPr>
              <a:t>Hususlar</a:t>
            </a:r>
            <a:endParaRPr lang="tr-TR" altLang="tr-TR" sz="3600" b="1" dirty="0">
              <a:solidFill>
                <a:srgbClr val="002060"/>
              </a:solidFill>
              <a:latin typeface="Garamond" panose="02020404030301010803" pitchFamily="18" charset="0"/>
            </a:endParaRPr>
          </a:p>
        </p:txBody>
      </p:sp>
      <p:sp>
        <p:nvSpPr>
          <p:cNvPr id="31747" name="Rectangle 3"/>
          <p:cNvSpPr>
            <a:spLocks noChangeArrowheads="1"/>
          </p:cNvSpPr>
          <p:nvPr/>
        </p:nvSpPr>
        <p:spPr bwMode="auto">
          <a:xfrm>
            <a:off x="241068" y="1843408"/>
            <a:ext cx="118622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tr-TR" sz="2000" b="1" dirty="0" smtClean="0">
                <a:latin typeface="Garamond" panose="02020404030301010803" pitchFamily="18" charset="0"/>
              </a:rPr>
              <a:t>Bitkisel </a:t>
            </a:r>
            <a:r>
              <a:rPr lang="tr-TR" sz="2000" b="1" dirty="0">
                <a:latin typeface="Garamond" panose="02020404030301010803" pitchFamily="18" charset="0"/>
              </a:rPr>
              <a:t>üretim konusunda faaliyet gösteren </a:t>
            </a:r>
            <a:r>
              <a:rPr lang="tr-TR" sz="2000" dirty="0">
                <a:latin typeface="Garamond" panose="02020404030301010803" pitchFamily="18" charset="0"/>
              </a:rPr>
              <a:t>başvuru sahipleri tarafından </a:t>
            </a:r>
            <a:r>
              <a:rPr lang="tr-TR" sz="2000" dirty="0" smtClean="0">
                <a:latin typeface="Garamond" panose="02020404030301010803" pitchFamily="18" charset="0"/>
              </a:rPr>
              <a:t>başvuru yapılması </a:t>
            </a:r>
            <a:r>
              <a:rPr lang="tr-TR" sz="2000" dirty="0">
                <a:latin typeface="Garamond" panose="02020404030301010803" pitchFamily="18" charset="0"/>
              </a:rPr>
              <a:t>şartıyla </a:t>
            </a:r>
            <a:r>
              <a:rPr lang="tr-TR" sz="2000" dirty="0" err="1">
                <a:latin typeface="Garamond" panose="02020404030301010803" pitchFamily="18" charset="0"/>
              </a:rPr>
              <a:t>sisleme</a:t>
            </a:r>
            <a:r>
              <a:rPr lang="tr-TR" sz="2000" dirty="0">
                <a:latin typeface="Garamond" panose="02020404030301010803" pitchFamily="18" charset="0"/>
              </a:rPr>
              <a:t>, don önlemeye yönelik makine ve ekipmanlar ile don ve dolu </a:t>
            </a:r>
            <a:r>
              <a:rPr lang="tr-TR" sz="2000" dirty="0" smtClean="0">
                <a:latin typeface="Garamond" panose="02020404030301010803" pitchFamily="18" charset="0"/>
              </a:rPr>
              <a:t>önleme ile </a:t>
            </a:r>
            <a:r>
              <a:rPr lang="tr-TR" sz="2000" dirty="0">
                <a:latin typeface="Garamond" panose="02020404030301010803" pitchFamily="18" charset="0"/>
              </a:rPr>
              <a:t>gölgelemeye yönelik file ve/veya plastik/polimer örtü, hasat filesi alımı, kendi </a:t>
            </a:r>
            <a:r>
              <a:rPr lang="tr-TR" sz="2000" dirty="0" smtClean="0">
                <a:latin typeface="Garamond" panose="02020404030301010803" pitchFamily="18" charset="0"/>
              </a:rPr>
              <a:t>üretim kapasitesi </a:t>
            </a:r>
            <a:r>
              <a:rPr lang="tr-TR" sz="2000" dirty="0">
                <a:latin typeface="Garamond" panose="02020404030301010803" pitchFamily="18" charset="0"/>
              </a:rPr>
              <a:t>ile sınırlı olmak kaydıyla boylama ve paketleme tesisi yatırımlarına </a:t>
            </a:r>
            <a:r>
              <a:rPr lang="tr-TR" sz="2000" dirty="0" smtClean="0">
                <a:latin typeface="Garamond" panose="02020404030301010803" pitchFamily="18" charset="0"/>
              </a:rPr>
              <a:t>ilişkin harcamalar </a:t>
            </a:r>
            <a:r>
              <a:rPr lang="tr-TR" sz="2000" dirty="0">
                <a:latin typeface="Garamond" panose="02020404030301010803" pitchFamily="18" charset="0"/>
              </a:rPr>
              <a:t>uygun harcama kapsamında değerlendirilir. File ve plastik/polimer örtü </a:t>
            </a:r>
            <a:r>
              <a:rPr lang="tr-TR" sz="2000" dirty="0" smtClean="0">
                <a:latin typeface="Garamond" panose="02020404030301010803" pitchFamily="18" charset="0"/>
              </a:rPr>
              <a:t>alımlarında kuruluma </a:t>
            </a:r>
            <a:r>
              <a:rPr lang="tr-TR" sz="2000" dirty="0">
                <a:latin typeface="Garamond" panose="02020404030301010803" pitchFamily="18" charset="0"/>
              </a:rPr>
              <a:t>ait yapı ekipmanlarını içerecek şekilde </a:t>
            </a:r>
            <a:r>
              <a:rPr lang="tr-TR" sz="2000" dirty="0" err="1">
                <a:latin typeface="Garamond" panose="02020404030301010803" pitchFamily="18" charset="0"/>
              </a:rPr>
              <a:t>bütçelendirme</a:t>
            </a:r>
            <a:r>
              <a:rPr lang="tr-TR" sz="2000" dirty="0">
                <a:latin typeface="Garamond" panose="02020404030301010803" pitchFamily="18" charset="0"/>
              </a:rPr>
              <a:t> </a:t>
            </a:r>
            <a:r>
              <a:rPr lang="tr-TR" sz="2000" dirty="0" smtClean="0">
                <a:latin typeface="Garamond" panose="02020404030301010803" pitchFamily="18" charset="0"/>
              </a:rPr>
              <a:t>yapılabilir.</a:t>
            </a:r>
          </a:p>
          <a:p>
            <a:pPr algn="just"/>
            <a:r>
              <a:rPr lang="tr-TR" sz="2000" dirty="0" smtClean="0">
                <a:latin typeface="Garamond" panose="02020404030301010803" pitchFamily="18" charset="0"/>
              </a:rPr>
              <a:t> </a:t>
            </a:r>
          </a:p>
          <a:p>
            <a:pPr marL="342900" indent="-342900" algn="just">
              <a:buFont typeface="Wingdings" panose="05000000000000000000" pitchFamily="2" charset="2"/>
              <a:buChar char="v"/>
            </a:pPr>
            <a:r>
              <a:rPr lang="tr-TR" sz="2000" dirty="0" smtClean="0">
                <a:latin typeface="Garamond" panose="02020404030301010803" pitchFamily="18" charset="0"/>
              </a:rPr>
              <a:t>Aile </a:t>
            </a:r>
            <a:r>
              <a:rPr lang="tr-TR" sz="2000" dirty="0">
                <a:latin typeface="Garamond" panose="02020404030301010803" pitchFamily="18" charset="0"/>
              </a:rPr>
              <a:t>işletmesi faaliyetleri kapsamında bitkisel ürünlerin işlenmesi, paketlenmesi </a:t>
            </a:r>
            <a:r>
              <a:rPr lang="tr-TR" sz="2000" dirty="0" smtClean="0">
                <a:latin typeface="Garamond" panose="02020404030301010803" pitchFamily="18" charset="0"/>
              </a:rPr>
              <a:t>ve depolanmasına </a:t>
            </a:r>
            <a:r>
              <a:rPr lang="tr-TR" sz="2000" dirty="0">
                <a:latin typeface="Garamond" panose="02020404030301010803" pitchFamily="18" charset="0"/>
              </a:rPr>
              <a:t>yönelik yeni tesis ve tamamlama niteliğindeki başvurularda projenin bir </a:t>
            </a:r>
            <a:r>
              <a:rPr lang="tr-TR" sz="2000" dirty="0" smtClean="0">
                <a:latin typeface="Garamond" panose="02020404030301010803" pitchFamily="18" charset="0"/>
              </a:rPr>
              <a:t>parçası olarak </a:t>
            </a:r>
            <a:r>
              <a:rPr lang="tr-TR" sz="2000" dirty="0">
                <a:latin typeface="Garamond" panose="02020404030301010803" pitchFamily="18" charset="0"/>
              </a:rPr>
              <a:t>sunulmak ve faydalanıcının birincil üretim kapasite ile uyumlu olmak kaydıyla hasat </a:t>
            </a:r>
            <a:r>
              <a:rPr lang="tr-TR" sz="2000" dirty="0" smtClean="0">
                <a:latin typeface="Garamond" panose="02020404030301010803" pitchFamily="18" charset="0"/>
              </a:rPr>
              <a:t>ve yerden </a:t>
            </a:r>
            <a:r>
              <a:rPr lang="tr-TR" sz="2000" dirty="0">
                <a:latin typeface="Garamond" panose="02020404030301010803" pitchFamily="18" charset="0"/>
              </a:rPr>
              <a:t>toplama makineleri hibe desteği kapsamında değerlendirilir. Tek başına hasat ve </a:t>
            </a:r>
            <a:r>
              <a:rPr lang="tr-TR" sz="2000" dirty="0" smtClean="0">
                <a:latin typeface="Garamond" panose="02020404030301010803" pitchFamily="18" charset="0"/>
              </a:rPr>
              <a:t>yerden toplama </a:t>
            </a:r>
            <a:r>
              <a:rPr lang="tr-TR" sz="2000" dirty="0">
                <a:latin typeface="Garamond" panose="02020404030301010803" pitchFamily="18" charset="0"/>
              </a:rPr>
              <a:t>makineleri alımına yönelik proje sunulması halinde hibe desteği </a:t>
            </a:r>
            <a:r>
              <a:rPr lang="tr-TR" sz="2000" dirty="0" smtClean="0">
                <a:latin typeface="Garamond" panose="02020404030301010803" pitchFamily="18" charset="0"/>
              </a:rPr>
              <a:t>kapsamında değerlendirilmez. </a:t>
            </a:r>
          </a:p>
          <a:p>
            <a:pPr marL="342900" indent="-342900" algn="just">
              <a:buFont typeface="Wingdings" panose="05000000000000000000" pitchFamily="2" charset="2"/>
              <a:buChar char="v"/>
            </a:pPr>
            <a:endParaRPr lang="tr-TR" sz="2000" dirty="0">
              <a:latin typeface="Garamond" panose="02020404030301010803" pitchFamily="18" charset="0"/>
            </a:endParaRPr>
          </a:p>
          <a:p>
            <a:pPr marL="342900" indent="-342900" algn="just">
              <a:buFont typeface="Wingdings" panose="05000000000000000000" pitchFamily="2" charset="2"/>
              <a:buChar char="v"/>
            </a:pPr>
            <a:r>
              <a:rPr lang="tr-TR" sz="2000" dirty="0" smtClean="0">
                <a:latin typeface="Garamond" panose="02020404030301010803" pitchFamily="18" charset="0"/>
              </a:rPr>
              <a:t>Aile </a:t>
            </a:r>
            <a:r>
              <a:rPr lang="tr-TR" sz="2000" dirty="0">
                <a:latin typeface="Garamond" panose="02020404030301010803" pitchFamily="18" charset="0"/>
              </a:rPr>
              <a:t>işletmesi faaliyetleri kapsamında tek parça (en az üç dekarlık) kivi ve </a:t>
            </a:r>
            <a:r>
              <a:rPr lang="tr-TR" sz="2000" dirty="0" smtClean="0">
                <a:latin typeface="Garamond" panose="02020404030301010803" pitchFamily="18" charset="0"/>
              </a:rPr>
              <a:t>benzeri bahçeler </a:t>
            </a:r>
            <a:r>
              <a:rPr lang="tr-TR" sz="2000" dirty="0">
                <a:latin typeface="Garamond" panose="02020404030301010803" pitchFamily="18" charset="0"/>
              </a:rPr>
              <a:t>ile bağ tesislerine kordon telli terbiye sistemli/askı destek sistemi için </a:t>
            </a:r>
            <a:r>
              <a:rPr lang="tr-TR" sz="2000" dirty="0" smtClean="0">
                <a:latin typeface="Garamond" panose="02020404030301010803" pitchFamily="18" charset="0"/>
              </a:rPr>
              <a:t>proje başvurusunda </a:t>
            </a:r>
            <a:r>
              <a:rPr lang="tr-TR" sz="2000" dirty="0">
                <a:latin typeface="Garamond" panose="02020404030301010803" pitchFamily="18" charset="0"/>
              </a:rPr>
              <a:t>bulunulabilir.</a:t>
            </a: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26085317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41067" y="1324372"/>
            <a:ext cx="10839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800" b="1" dirty="0">
                <a:solidFill>
                  <a:srgbClr val="002060"/>
                </a:solidFill>
                <a:latin typeface="Garamond" panose="02020404030301010803" pitchFamily="18" charset="0"/>
              </a:rPr>
              <a:t>Genel </a:t>
            </a:r>
            <a:r>
              <a:rPr lang="tr-TR" altLang="tr-TR" sz="2800" b="1" dirty="0" smtClean="0">
                <a:solidFill>
                  <a:srgbClr val="002060"/>
                </a:solidFill>
                <a:latin typeface="Garamond" panose="02020404030301010803" pitchFamily="18" charset="0"/>
              </a:rPr>
              <a:t>Hususlar (Makine Parkı Yatırımları)</a:t>
            </a:r>
            <a:endParaRPr lang="tr-TR" altLang="tr-TR" sz="2800" b="1" dirty="0">
              <a:solidFill>
                <a:srgbClr val="002060"/>
              </a:solidFill>
              <a:latin typeface="Garamond" panose="02020404030301010803" pitchFamily="18" charset="0"/>
            </a:endParaRPr>
          </a:p>
        </p:txBody>
      </p:sp>
      <p:sp>
        <p:nvSpPr>
          <p:cNvPr id="31747" name="Rectangle 3"/>
          <p:cNvSpPr>
            <a:spLocks noChangeArrowheads="1"/>
          </p:cNvSpPr>
          <p:nvPr/>
        </p:nvSpPr>
        <p:spPr bwMode="auto">
          <a:xfrm>
            <a:off x="241067" y="1710369"/>
            <a:ext cx="11696008"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tr-TR" sz="1900" dirty="0">
                <a:latin typeface="Garamond" panose="02020404030301010803" pitchFamily="18" charset="0"/>
              </a:rPr>
              <a:t>Tarımsal amaçlı örgütler için </a:t>
            </a:r>
            <a:r>
              <a:rPr lang="tr-TR" sz="1900" b="1" dirty="0">
                <a:latin typeface="Garamond" panose="02020404030301010803" pitchFamily="18" charset="0"/>
              </a:rPr>
              <a:t>ortak ihtiyaçlarına hizmet edecek makine</a:t>
            </a:r>
            <a:r>
              <a:rPr lang="tr-TR" sz="1900" dirty="0">
                <a:latin typeface="Garamond" panose="02020404030301010803" pitchFamily="18" charset="0"/>
              </a:rPr>
              <a:t> </a:t>
            </a:r>
            <a:r>
              <a:rPr lang="tr-TR" sz="1900" dirty="0" smtClean="0">
                <a:latin typeface="Garamond" panose="02020404030301010803" pitchFamily="18" charset="0"/>
              </a:rPr>
              <a:t>parkları yatırımları </a:t>
            </a:r>
            <a:r>
              <a:rPr lang="tr-TR" sz="1900" dirty="0">
                <a:latin typeface="Garamond" panose="02020404030301010803" pitchFamily="18" charset="0"/>
              </a:rPr>
              <a:t>konusunda yeni tesis ile modernizasyon/otomasyon niteliğinde proje </a:t>
            </a:r>
            <a:r>
              <a:rPr lang="tr-TR" sz="1900" dirty="0" smtClean="0">
                <a:latin typeface="Garamond" panose="02020404030301010803" pitchFamily="18" charset="0"/>
              </a:rPr>
              <a:t>kabulü yapılacaktır</a:t>
            </a:r>
            <a:r>
              <a:rPr lang="tr-TR" sz="1900" dirty="0">
                <a:latin typeface="Garamond" panose="02020404030301010803" pitchFamily="18" charset="0"/>
              </a:rPr>
              <a:t>. </a:t>
            </a:r>
            <a:r>
              <a:rPr lang="tr-TR" sz="1900" dirty="0" smtClean="0">
                <a:latin typeface="Garamond" panose="02020404030301010803" pitchFamily="18" charset="0"/>
              </a:rPr>
              <a:t>Makine </a:t>
            </a:r>
            <a:r>
              <a:rPr lang="tr-TR" sz="1900" dirty="0">
                <a:latin typeface="Garamond" panose="02020404030301010803" pitchFamily="18" charset="0"/>
              </a:rPr>
              <a:t>ve ekipmanın muhafazası için bina inşası ile hizmet verilmesi öngörülen </a:t>
            </a:r>
            <a:r>
              <a:rPr lang="tr-TR" sz="1900" dirty="0" smtClean="0">
                <a:latin typeface="Garamond" panose="02020404030301010803" pitchFamily="18" charset="0"/>
              </a:rPr>
              <a:t>yerde mevcut </a:t>
            </a:r>
            <a:r>
              <a:rPr lang="tr-TR" sz="1900" dirty="0">
                <a:latin typeface="Garamond" panose="02020404030301010803" pitchFamily="18" charset="0"/>
              </a:rPr>
              <a:t>potansiyel için yeterli sayıda ve uygun ölçüde makine ekipman alımına yönelik </a:t>
            </a:r>
            <a:r>
              <a:rPr lang="tr-TR" sz="1900" dirty="0" smtClean="0">
                <a:latin typeface="Garamond" panose="02020404030301010803" pitchFamily="18" charset="0"/>
              </a:rPr>
              <a:t>proje sunulabilir. Bu </a:t>
            </a:r>
            <a:r>
              <a:rPr lang="tr-TR" sz="1900" dirty="0">
                <a:latin typeface="Garamond" panose="02020404030301010803" pitchFamily="18" charset="0"/>
              </a:rPr>
              <a:t>kapsamda verilecek desteklerle, </a:t>
            </a:r>
            <a:r>
              <a:rPr lang="tr-TR" sz="1900" u="sng" dirty="0">
                <a:solidFill>
                  <a:srgbClr val="FF0000"/>
                </a:solidFill>
                <a:latin typeface="Garamond" panose="02020404030301010803" pitchFamily="18" charset="0"/>
              </a:rPr>
              <a:t>makine ekipmanların üretici örgütü </a:t>
            </a:r>
            <a:r>
              <a:rPr lang="tr-TR" sz="1900" u="sng" dirty="0" smtClean="0">
                <a:solidFill>
                  <a:srgbClr val="FF0000"/>
                </a:solidFill>
                <a:latin typeface="Garamond" panose="02020404030301010803" pitchFamily="18" charset="0"/>
              </a:rPr>
              <a:t>tarafından ortaklara </a:t>
            </a:r>
            <a:r>
              <a:rPr lang="tr-TR" sz="1900" u="sng" dirty="0">
                <a:solidFill>
                  <a:srgbClr val="FF0000"/>
                </a:solidFill>
                <a:latin typeface="Garamond" panose="02020404030301010803" pitchFamily="18" charset="0"/>
              </a:rPr>
              <a:t>kiralanması suretiyle ortakların müşterek kullanımının sağlanması</a:t>
            </a:r>
            <a:r>
              <a:rPr lang="tr-TR" sz="1900" dirty="0">
                <a:latin typeface="Garamond" panose="02020404030301010803" pitchFamily="18" charset="0"/>
              </a:rPr>
              <a:t> amaçlanmaktadır. </a:t>
            </a:r>
            <a:endParaRPr lang="tr-TR" sz="1900" dirty="0" smtClean="0">
              <a:latin typeface="Garamond" panose="02020404030301010803" pitchFamily="18" charset="0"/>
            </a:endParaRP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Balya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Biçer/Biçer Bağlar,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Biçerdövere Montajlı Sap Toplamalı Saman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Çayır Biçme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Çekilir Tip Harman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Kuluçka Dolabı (</a:t>
            </a:r>
            <a:r>
              <a:rPr lang="tr-TR" sz="1600" dirty="0" err="1" smtClean="0">
                <a:solidFill>
                  <a:srgbClr val="002060"/>
                </a:solidFill>
                <a:latin typeface="Garamond" panose="02020404030301010803" pitchFamily="18" charset="0"/>
              </a:rPr>
              <a:t>İnkübasyon</a:t>
            </a:r>
            <a:r>
              <a:rPr lang="tr-TR" sz="1600" dirty="0" smtClean="0">
                <a:solidFill>
                  <a:srgbClr val="002060"/>
                </a:solidFill>
                <a:latin typeface="Garamond" panose="02020404030301010803" pitchFamily="18" charset="0"/>
              </a:rPr>
              <a:t> Kabini Su Ürünleri),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Mısır Silaj Makineleri, Ot Silaj Makineleri, </a:t>
            </a:r>
          </a:p>
          <a:p>
            <a:pPr marL="1085850" lvl="1" indent="-342900" algn="just">
              <a:buFont typeface="Wingdings" panose="05000000000000000000" pitchFamily="2" charset="2"/>
              <a:buChar char="ü"/>
            </a:pPr>
            <a:r>
              <a:rPr lang="tr-TR" sz="1600" dirty="0" err="1" smtClean="0">
                <a:solidFill>
                  <a:srgbClr val="002060"/>
                </a:solidFill>
                <a:latin typeface="Garamond" panose="02020404030301010803" pitchFamily="18" charset="0"/>
              </a:rPr>
              <a:t>Pnömatik</a:t>
            </a:r>
            <a:r>
              <a:rPr lang="tr-TR" sz="1600" dirty="0" smtClean="0">
                <a:solidFill>
                  <a:srgbClr val="002060"/>
                </a:solidFill>
                <a:latin typeface="Garamond" panose="02020404030301010803" pitchFamily="18" charset="0"/>
              </a:rPr>
              <a:t> Ekim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Silaj Paketleme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Taş Toplama,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Üniversal Ekim Makineleri (Sıraya Ekim Makineleri), </a:t>
            </a:r>
          </a:p>
          <a:p>
            <a:pPr marL="1085850" lvl="1" indent="-342900" algn="just">
              <a:buFont typeface="Wingdings" panose="05000000000000000000" pitchFamily="2" charset="2"/>
              <a:buChar char="ü"/>
            </a:pPr>
            <a:r>
              <a:rPr lang="tr-TR" sz="1600" dirty="0" smtClean="0">
                <a:solidFill>
                  <a:srgbClr val="002060"/>
                </a:solidFill>
                <a:latin typeface="Garamond" panose="02020404030301010803" pitchFamily="18" charset="0"/>
              </a:rPr>
              <a:t>Yem Karma Ve Dağıtma Makineleri, </a:t>
            </a:r>
          </a:p>
          <a:p>
            <a:pPr lvl="1" indent="0" algn="just"/>
            <a:r>
              <a:rPr lang="tr-TR" sz="1600" dirty="0" smtClean="0">
                <a:latin typeface="Garamond" panose="02020404030301010803" pitchFamily="18" charset="0"/>
              </a:rPr>
              <a:t>Hibe desteği kapsamında </a:t>
            </a:r>
            <a:r>
              <a:rPr lang="tr-TR" sz="1600" dirty="0">
                <a:latin typeface="Garamond" panose="02020404030301010803" pitchFamily="18" charset="0"/>
              </a:rPr>
              <a:t>değerlendirilir</a:t>
            </a:r>
          </a:p>
          <a:p>
            <a:pPr algn="just"/>
            <a:r>
              <a:rPr lang="tr-TR" sz="2000" dirty="0" smtClean="0">
                <a:latin typeface="Garamond" panose="02020404030301010803" pitchFamily="18" charset="0"/>
              </a:rPr>
              <a:t> </a:t>
            </a:r>
          </a:p>
        </p:txBody>
      </p:sp>
    </p:spTree>
    <p:extLst>
      <p:ext uri="{BB962C8B-B14F-4D97-AF65-F5344CB8AC3E}">
        <p14:creationId xmlns:p14="http://schemas.microsoft.com/office/powerpoint/2010/main" val="2658419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24333" y="1165826"/>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solidFill>
                  <a:srgbClr val="002060"/>
                </a:solidFill>
                <a:latin typeface="Garamond" panose="02020404030301010803" pitchFamily="18" charset="0"/>
              </a:rPr>
              <a:t>Genel </a:t>
            </a:r>
            <a:r>
              <a:rPr lang="tr-TR" altLang="tr-TR" sz="3600" b="1" dirty="0" smtClean="0">
                <a:solidFill>
                  <a:srgbClr val="002060"/>
                </a:solidFill>
                <a:latin typeface="Garamond" panose="02020404030301010803" pitchFamily="18" charset="0"/>
              </a:rPr>
              <a:t>Hususlar</a:t>
            </a:r>
            <a:endParaRPr lang="tr-TR" altLang="tr-TR" sz="3600" b="1" dirty="0">
              <a:solidFill>
                <a:srgbClr val="002060"/>
              </a:solidFill>
              <a:latin typeface="Garamond" panose="02020404030301010803" pitchFamily="18" charset="0"/>
            </a:endParaRPr>
          </a:p>
        </p:txBody>
      </p:sp>
      <p:sp>
        <p:nvSpPr>
          <p:cNvPr id="31747" name="Rectangle 3"/>
          <p:cNvSpPr>
            <a:spLocks noChangeArrowheads="1"/>
          </p:cNvSpPr>
          <p:nvPr/>
        </p:nvSpPr>
        <p:spPr bwMode="auto">
          <a:xfrm>
            <a:off x="295904" y="1812157"/>
            <a:ext cx="11614483"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500" dirty="0"/>
              <a:t>	</a:t>
            </a:r>
            <a:r>
              <a:rPr lang="tr-TR" sz="2400" dirty="0" smtClean="0">
                <a:latin typeface="Garamond" panose="02020404030301010803" pitchFamily="18" charset="0"/>
              </a:rPr>
              <a:t>Faydalanıcılar </a:t>
            </a:r>
            <a:r>
              <a:rPr lang="tr-TR" sz="2400" dirty="0">
                <a:latin typeface="Garamond" panose="02020404030301010803" pitchFamily="18" charset="0"/>
              </a:rPr>
              <a:t>bu Tebliğ kapsamında ülke genelinde sadece bir adet proje başvurusunda bulunabilirler</a:t>
            </a:r>
            <a:r>
              <a:rPr lang="tr-TR" sz="2400" dirty="0" smtClean="0">
                <a:latin typeface="Garamond" panose="02020404030301010803" pitchFamily="18" charset="0"/>
              </a:rPr>
              <a:t>. Tarımsal </a:t>
            </a:r>
            <a:r>
              <a:rPr lang="tr-TR" sz="2400" dirty="0">
                <a:latin typeface="Garamond" panose="02020404030301010803" pitchFamily="18" charset="0"/>
              </a:rPr>
              <a:t>amaçlı örgütlerin tüzel kişi olarak proje başvurusunda bulunmaları, ortaklarının tüzel kişi veya </a:t>
            </a:r>
            <a:r>
              <a:rPr lang="tr-TR" sz="2400" dirty="0" smtClean="0">
                <a:latin typeface="Garamond" panose="02020404030301010803" pitchFamily="18" charset="0"/>
              </a:rPr>
              <a:t>bireysel olarak </a:t>
            </a:r>
            <a:r>
              <a:rPr lang="tr-TR" sz="2400" dirty="0">
                <a:latin typeface="Garamond" panose="02020404030301010803" pitchFamily="18" charset="0"/>
              </a:rPr>
              <a:t>farklı yatırım konularında başvuru yapmalarına engel teşkil etmez.	</a:t>
            </a:r>
            <a:endParaRPr lang="tr-TR" altLang="tr-TR" sz="2400" dirty="0">
              <a:latin typeface="Garamond" panose="02020404030301010803" pitchFamily="18" charset="0"/>
            </a:endParaRPr>
          </a:p>
          <a:p>
            <a:pPr algn="just"/>
            <a:r>
              <a:rPr lang="tr-TR" altLang="tr-TR" sz="2400" dirty="0">
                <a:latin typeface="Garamond" panose="02020404030301010803" pitchFamily="18" charset="0"/>
              </a:rPr>
              <a:t>	</a:t>
            </a:r>
            <a:r>
              <a:rPr lang="tr-TR" dirty="0"/>
              <a:t> </a:t>
            </a:r>
            <a:r>
              <a:rPr lang="tr-TR" sz="2400" dirty="0">
                <a:latin typeface="Garamond" panose="02020404030301010803" pitchFamily="18" charset="0"/>
              </a:rPr>
              <a:t>Yurt dışında üretimi yapılan ürünlerin işlenmesine, paketlenmesine ve depolanmasına yönelik </a:t>
            </a:r>
            <a:r>
              <a:rPr lang="tr-TR" sz="2400" dirty="0" smtClean="0">
                <a:latin typeface="Garamond" panose="02020404030301010803" pitchFamily="18" charset="0"/>
              </a:rPr>
              <a:t>yatırımlar hibe </a:t>
            </a:r>
            <a:r>
              <a:rPr lang="tr-TR" sz="2400" dirty="0">
                <a:latin typeface="Garamond" panose="02020404030301010803" pitchFamily="18" charset="0"/>
              </a:rPr>
              <a:t>desteği kapsamında </a:t>
            </a:r>
            <a:r>
              <a:rPr lang="tr-TR" sz="2400" dirty="0" smtClean="0">
                <a:latin typeface="Garamond" panose="02020404030301010803" pitchFamily="18" charset="0"/>
              </a:rPr>
              <a:t>değerlendirilmez. Un</a:t>
            </a:r>
            <a:r>
              <a:rPr lang="tr-TR" sz="2400" dirty="0">
                <a:latin typeface="Garamond" panose="02020404030301010803" pitchFamily="18" charset="0"/>
              </a:rPr>
              <a:t>, yem ve kütlü pamuk konusunda sadece kapasite artırımı ve </a:t>
            </a:r>
            <a:r>
              <a:rPr lang="tr-TR" sz="2400" dirty="0" smtClean="0">
                <a:latin typeface="Garamond" panose="02020404030301010803" pitchFamily="18" charset="0"/>
              </a:rPr>
              <a:t>modernizasyon/otomasyona yönelik yatırım </a:t>
            </a:r>
            <a:r>
              <a:rPr lang="tr-TR" sz="2400" dirty="0">
                <a:latin typeface="Garamond" panose="02020404030301010803" pitchFamily="18" charset="0"/>
              </a:rPr>
              <a:t>başvuruları hibe desteği kapsamında değerlendirilir. </a:t>
            </a:r>
            <a:endParaRPr lang="tr-TR" sz="2400" dirty="0" smtClean="0">
              <a:latin typeface="Garamond" panose="02020404030301010803" pitchFamily="18" charset="0"/>
            </a:endParaRPr>
          </a:p>
          <a:p>
            <a:pPr algn="just"/>
            <a:r>
              <a:rPr lang="tr-TR" sz="2400" dirty="0">
                <a:latin typeface="Garamond" panose="02020404030301010803" pitchFamily="18" charset="0"/>
              </a:rPr>
              <a:t>	Tarımsal amaçlı örgütler hariç, </a:t>
            </a:r>
            <a:r>
              <a:rPr lang="tr-TR" sz="2400" b="1" dirty="0">
                <a:solidFill>
                  <a:srgbClr val="C00000"/>
                </a:solidFill>
                <a:latin typeface="Garamond" panose="02020404030301010803" pitchFamily="18" charset="0"/>
              </a:rPr>
              <a:t>daha önce </a:t>
            </a:r>
            <a:r>
              <a:rPr lang="tr-TR" sz="2400" b="1" dirty="0" smtClean="0">
                <a:solidFill>
                  <a:srgbClr val="C00000"/>
                </a:solidFill>
                <a:latin typeface="Garamond" panose="02020404030301010803" pitchFamily="18" charset="0"/>
              </a:rPr>
              <a:t>bakanlığın </a:t>
            </a:r>
            <a:r>
              <a:rPr lang="tr-TR" sz="2400" b="1" dirty="0">
                <a:solidFill>
                  <a:srgbClr val="C00000"/>
                </a:solidFill>
                <a:latin typeface="Garamond" panose="02020404030301010803" pitchFamily="18" charset="0"/>
              </a:rPr>
              <a:t>vermiş olduğu yatırım bazlı hibe </a:t>
            </a:r>
            <a:r>
              <a:rPr lang="tr-TR" sz="2400" b="1" dirty="0" smtClean="0">
                <a:solidFill>
                  <a:srgbClr val="C00000"/>
                </a:solidFill>
                <a:latin typeface="Garamond" panose="02020404030301010803" pitchFamily="18" charset="0"/>
              </a:rPr>
              <a:t>desteklerinden faydalanmış </a:t>
            </a:r>
            <a:r>
              <a:rPr lang="tr-TR" sz="2400" b="1" dirty="0">
                <a:solidFill>
                  <a:srgbClr val="C00000"/>
                </a:solidFill>
                <a:latin typeface="Garamond" panose="02020404030301010803" pitchFamily="18" charset="0"/>
              </a:rPr>
              <a:t>olanlar kendilerine ödemenin yapıldığı tarihten bu </a:t>
            </a:r>
            <a:r>
              <a:rPr lang="tr-TR" sz="2400" b="1" dirty="0" smtClean="0">
                <a:solidFill>
                  <a:srgbClr val="C00000"/>
                </a:solidFill>
                <a:latin typeface="Garamond" panose="02020404030301010803" pitchFamily="18" charset="0"/>
              </a:rPr>
              <a:t>tebliğin </a:t>
            </a:r>
            <a:r>
              <a:rPr lang="tr-TR" sz="2400" b="1" dirty="0">
                <a:solidFill>
                  <a:srgbClr val="C00000"/>
                </a:solidFill>
                <a:latin typeface="Garamond" panose="02020404030301010803" pitchFamily="18" charset="0"/>
              </a:rPr>
              <a:t>yayımlandığı tarihe kadar iki </a:t>
            </a:r>
            <a:r>
              <a:rPr lang="tr-TR" sz="2400" b="1" dirty="0" smtClean="0">
                <a:solidFill>
                  <a:srgbClr val="C00000"/>
                </a:solidFill>
                <a:latin typeface="Garamond" panose="02020404030301010803" pitchFamily="18" charset="0"/>
              </a:rPr>
              <a:t>yılını tamamlamamış </a:t>
            </a:r>
            <a:r>
              <a:rPr lang="tr-TR" sz="2400" b="1" dirty="0">
                <a:solidFill>
                  <a:srgbClr val="C00000"/>
                </a:solidFill>
                <a:latin typeface="Garamond" panose="02020404030301010803" pitchFamily="18" charset="0"/>
              </a:rPr>
              <a:t>ise bu </a:t>
            </a:r>
            <a:r>
              <a:rPr lang="tr-TR" sz="2400" b="1" dirty="0" smtClean="0">
                <a:solidFill>
                  <a:srgbClr val="C00000"/>
                </a:solidFill>
                <a:latin typeface="Garamond" panose="02020404030301010803" pitchFamily="18" charset="0"/>
              </a:rPr>
              <a:t>tebliğ </a:t>
            </a:r>
            <a:r>
              <a:rPr lang="tr-TR" sz="2400" b="1" dirty="0">
                <a:solidFill>
                  <a:srgbClr val="C00000"/>
                </a:solidFill>
                <a:latin typeface="Garamond" panose="02020404030301010803" pitchFamily="18" charset="0"/>
              </a:rPr>
              <a:t>kapsamındaki desteklemeden tekrar faydalanmak için </a:t>
            </a:r>
            <a:r>
              <a:rPr lang="tr-TR" sz="2400" b="1" dirty="0" smtClean="0">
                <a:solidFill>
                  <a:srgbClr val="C00000"/>
                </a:solidFill>
                <a:latin typeface="Garamond" panose="02020404030301010803" pitchFamily="18" charset="0"/>
              </a:rPr>
              <a:t>başvuruda bulunamazlar</a:t>
            </a:r>
            <a:r>
              <a:rPr lang="tr-TR" sz="2400" dirty="0" smtClean="0">
                <a:latin typeface="Garamond" panose="02020404030301010803" pitchFamily="18" charset="0"/>
              </a:rPr>
              <a:t>/faydalanamazlar</a:t>
            </a:r>
            <a:r>
              <a:rPr lang="tr-TR" sz="2400" dirty="0">
                <a:latin typeface="Garamond" panose="02020404030301010803" pitchFamily="18" charset="0"/>
              </a:rPr>
              <a:t>. </a:t>
            </a:r>
            <a:endParaRPr lang="tr-TR" altLang="tr-TR" sz="240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6801900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105304" y="1196316"/>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3600" b="1" dirty="0">
                <a:solidFill>
                  <a:srgbClr val="002060"/>
                </a:solidFill>
                <a:latin typeface="Garamond" panose="02020404030301010803" pitchFamily="18" charset="0"/>
              </a:rPr>
              <a:t>Genel Hususlar</a:t>
            </a:r>
          </a:p>
        </p:txBody>
      </p:sp>
      <p:sp>
        <p:nvSpPr>
          <p:cNvPr id="31747" name="Rectangle 3"/>
          <p:cNvSpPr>
            <a:spLocks noChangeArrowheads="1"/>
          </p:cNvSpPr>
          <p:nvPr/>
        </p:nvSpPr>
        <p:spPr bwMode="auto">
          <a:xfrm>
            <a:off x="575247" y="1842647"/>
            <a:ext cx="1106523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Tarımda dijitalleşme, veri yönetimi, </a:t>
            </a:r>
            <a:r>
              <a:rPr kumimoji="0" lang="tr-TR" altLang="tr-TR"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sensör</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ve nesnelerin interneti (</a:t>
            </a:r>
            <a:r>
              <a:rPr kumimoji="0" lang="tr-TR" altLang="tr-TR"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IoT</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tabanlı akıllı tarım uygulamalarına yönelik yatırımlar, yapay zekâ tabanlı karar destek sistemleri ve üretim izleme teknolojilerine yönelik yatırımlar, tarımda robotik kullanımı, otomasyon ve görüntü işleme sistemlerinin kullanımına yönelik yatırımlar ve bunların dışında kalan diğer tarımsal bilişim sistemlerinin kullanımına yönelik yatırımlar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konularında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modernizasyon/otomasyon</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niteliğinde yapılacak başvurular hibe desteği kapsamında değerlendirilir.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Bu yatırım konularında hibe desteği kapsamında değerlendirilecek gider kalemlerinden herhangi birinin diğer yatırım konularında yapılacak başvurular kapsamında alınmak istenmesi halinde ise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başvuru yapılan konunun kodu ve niteliği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kullanılır.	</a:t>
            </a:r>
          </a:p>
        </p:txBody>
      </p:sp>
    </p:spTree>
    <p:extLst>
      <p:ext uri="{BB962C8B-B14F-4D97-AF65-F5344CB8AC3E}">
        <p14:creationId xmlns:p14="http://schemas.microsoft.com/office/powerpoint/2010/main" val="27144838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28</a:t>
            </a:fld>
            <a:r>
              <a:rPr lang="tr-TR" smtClean="0"/>
              <a:t>/30</a:t>
            </a:r>
            <a:endParaRPr lang="tr-TR" dirty="0"/>
          </a:p>
        </p:txBody>
      </p:sp>
      <p:sp>
        <p:nvSpPr>
          <p:cNvPr id="5" name="Dikdörtgen 4"/>
          <p:cNvSpPr/>
          <p:nvPr/>
        </p:nvSpPr>
        <p:spPr>
          <a:xfrm>
            <a:off x="127461" y="1399736"/>
            <a:ext cx="11937077" cy="4862870"/>
          </a:xfrm>
          <a:prstGeom prst="rect">
            <a:avLst/>
          </a:prstGeom>
        </p:spPr>
        <p:txBody>
          <a:bodyPr wrap="square">
            <a:spAutoFit/>
          </a:bodyPr>
          <a:lstStyle/>
          <a:p>
            <a:r>
              <a:rPr lang="tr-TR" sz="1400" b="1" dirty="0" smtClean="0">
                <a:solidFill>
                  <a:srgbClr val="C00000"/>
                </a:solidFill>
                <a:latin typeface="TimesNewRomanPS-BoldMT"/>
              </a:rPr>
              <a:t>Tarımda Dijitalleşme, Veri Yönetimi, </a:t>
            </a:r>
            <a:r>
              <a:rPr lang="tr-TR" sz="1400" b="1" dirty="0" err="1" smtClean="0">
                <a:solidFill>
                  <a:srgbClr val="C00000"/>
                </a:solidFill>
                <a:latin typeface="TimesNewRomanPS-BoldMT"/>
              </a:rPr>
              <a:t>Sensör</a:t>
            </a:r>
            <a:r>
              <a:rPr lang="tr-TR" sz="1400" b="1" dirty="0" smtClean="0">
                <a:solidFill>
                  <a:srgbClr val="C00000"/>
                </a:solidFill>
                <a:latin typeface="TimesNewRomanPS-BoldMT"/>
              </a:rPr>
              <a:t> Ve Nesnelerin İnterneti (</a:t>
            </a:r>
            <a:r>
              <a:rPr lang="tr-TR" sz="1400" b="1" dirty="0" err="1" smtClean="0">
                <a:solidFill>
                  <a:srgbClr val="C00000"/>
                </a:solidFill>
                <a:latin typeface="TimesNewRomanPS-BoldMT"/>
              </a:rPr>
              <a:t>Iot</a:t>
            </a:r>
            <a:r>
              <a:rPr lang="tr-TR" sz="1400" b="1" dirty="0" smtClean="0">
                <a:solidFill>
                  <a:srgbClr val="C00000"/>
                </a:solidFill>
                <a:latin typeface="TimesNewRomanPS-BoldMT"/>
              </a:rPr>
              <a:t>) Tabanlı Akıllı Tarım Uygulamalarına Yönelik Yatırımlar</a:t>
            </a:r>
          </a:p>
          <a:p>
            <a:pPr algn="just"/>
            <a:r>
              <a:rPr lang="tr-TR" sz="1600" dirty="0" smtClean="0">
                <a:latin typeface="Garamond" panose="02020404030301010803" pitchFamily="18" charset="0"/>
              </a:rPr>
              <a:t>1</a:t>
            </a:r>
            <a:r>
              <a:rPr lang="tr-TR" sz="1600" dirty="0">
                <a:latin typeface="Garamond" panose="02020404030301010803" pitchFamily="18" charset="0"/>
              </a:rPr>
              <a:t>. </a:t>
            </a:r>
            <a:r>
              <a:rPr lang="tr-TR" sz="1600" dirty="0" err="1">
                <a:latin typeface="Garamond" panose="02020404030301010803" pitchFamily="18" charset="0"/>
              </a:rPr>
              <a:t>Mastitis</a:t>
            </a:r>
            <a:r>
              <a:rPr lang="tr-TR" sz="1600" dirty="0">
                <a:latin typeface="Garamond" panose="02020404030301010803" pitchFamily="18" charset="0"/>
              </a:rPr>
              <a:t> tespit cihazları (50 baş ve üzeri hayvancılık işletmeleri için)</a:t>
            </a:r>
          </a:p>
          <a:p>
            <a:pPr algn="just"/>
            <a:r>
              <a:rPr lang="tr-TR" sz="1600" dirty="0">
                <a:latin typeface="Garamond" panose="02020404030301010803" pitchFamily="18" charset="0"/>
              </a:rPr>
              <a:t>2. Aktivite ölçer cihazlar (kızgınlık tespiti, geviş, yem yeme, dinlenme gibi hareketleri ve </a:t>
            </a:r>
            <a:r>
              <a:rPr lang="tr-TR" sz="1600" dirty="0" smtClean="0">
                <a:latin typeface="Garamond" panose="02020404030301010803" pitchFamily="18" charset="0"/>
              </a:rPr>
              <a:t>davranışları ölçer </a:t>
            </a:r>
            <a:r>
              <a:rPr lang="tr-TR" sz="1600" dirty="0">
                <a:latin typeface="Garamond" panose="02020404030301010803" pitchFamily="18" charset="0"/>
              </a:rPr>
              <a:t>cihaz) (50 baş ve üzeri </a:t>
            </a:r>
            <a:r>
              <a:rPr lang="tr-TR" sz="1600" dirty="0" err="1" smtClean="0">
                <a:latin typeface="Garamond" panose="02020404030301010803" pitchFamily="18" charset="0"/>
              </a:rPr>
              <a:t>hayv</a:t>
            </a:r>
            <a:r>
              <a:rPr lang="tr-TR" sz="1600" dirty="0" smtClean="0">
                <a:latin typeface="Garamond" panose="02020404030301010803" pitchFamily="18" charset="0"/>
              </a:rPr>
              <a:t>. </a:t>
            </a:r>
            <a:r>
              <a:rPr lang="tr-TR" sz="1600" dirty="0">
                <a:latin typeface="Garamond" panose="02020404030301010803" pitchFamily="18" charset="0"/>
              </a:rPr>
              <a:t>işletmeleri için)</a:t>
            </a:r>
          </a:p>
          <a:p>
            <a:pPr algn="just"/>
            <a:r>
              <a:rPr lang="tr-TR" sz="1600" dirty="0">
                <a:latin typeface="Garamond" panose="02020404030301010803" pitchFamily="18" charset="0"/>
              </a:rPr>
              <a:t>3. Akıllı çapa makinesi (Bağ ve meyve bahçesi için</a:t>
            </a:r>
            <a:r>
              <a:rPr lang="tr-TR" sz="1600" dirty="0" smtClean="0">
                <a:latin typeface="Garamond" panose="02020404030301010803" pitchFamily="18" charset="0"/>
              </a:rPr>
              <a:t>)(</a:t>
            </a:r>
            <a:r>
              <a:rPr lang="tr-TR" sz="1600" dirty="0">
                <a:latin typeface="Garamond" panose="02020404030301010803" pitchFamily="18" charset="0"/>
              </a:rPr>
              <a:t>Minimum traktör büyüklüğü 90 HP ve 150 </a:t>
            </a:r>
            <a:r>
              <a:rPr lang="tr-TR" sz="1600" dirty="0" smtClean="0">
                <a:latin typeface="Garamond" panose="02020404030301010803" pitchFamily="18" charset="0"/>
              </a:rPr>
              <a:t>da ve </a:t>
            </a:r>
            <a:r>
              <a:rPr lang="tr-TR" sz="1600" dirty="0">
                <a:latin typeface="Garamond" panose="02020404030301010803" pitchFamily="18" charset="0"/>
              </a:rPr>
              <a:t>üzeri arazisi olan işletmeler için)</a:t>
            </a:r>
          </a:p>
          <a:p>
            <a:pPr algn="just"/>
            <a:r>
              <a:rPr lang="tr-TR" sz="1600" dirty="0">
                <a:latin typeface="Garamond" panose="02020404030301010803" pitchFamily="18" charset="0"/>
              </a:rPr>
              <a:t>4. Değişken oranlı gübreleme sistemleri (100 dekar ve üzeri arazisi olan işletmeler için)</a:t>
            </a:r>
          </a:p>
          <a:p>
            <a:pPr algn="just"/>
            <a:r>
              <a:rPr lang="tr-TR" sz="1600" dirty="0">
                <a:latin typeface="Garamond" panose="02020404030301010803" pitchFamily="18" charset="0"/>
              </a:rPr>
              <a:t>5. Değişken oranlı ilaçlama sistemleri (Tek parça 100 dekar ve üzeri arazisi olan işletmeler için)</a:t>
            </a:r>
          </a:p>
          <a:p>
            <a:pPr algn="just"/>
            <a:r>
              <a:rPr lang="tr-TR" sz="1600" dirty="0">
                <a:latin typeface="Garamond" panose="02020404030301010803" pitchFamily="18" charset="0"/>
              </a:rPr>
              <a:t>6. </a:t>
            </a:r>
            <a:r>
              <a:rPr lang="tr-TR" sz="1600" b="1" i="1" dirty="0">
                <a:latin typeface="Garamond" panose="02020404030301010803" pitchFamily="18" charset="0"/>
              </a:rPr>
              <a:t>Sadece tarımsal amaçlı örgütler için </a:t>
            </a:r>
            <a:r>
              <a:rPr lang="tr-TR" sz="1600" dirty="0">
                <a:latin typeface="Garamond" panose="02020404030301010803" pitchFamily="18" charset="0"/>
              </a:rPr>
              <a:t>zirai insansız hava </a:t>
            </a:r>
            <a:r>
              <a:rPr lang="tr-TR" sz="1600" dirty="0" smtClean="0">
                <a:latin typeface="Garamond" panose="02020404030301010803" pitchFamily="18" charset="0"/>
              </a:rPr>
              <a:t>araçları</a:t>
            </a:r>
          </a:p>
          <a:p>
            <a:pPr algn="just"/>
            <a:endParaRPr lang="tr-TR" sz="300" dirty="0">
              <a:latin typeface="Garamond" panose="02020404030301010803" pitchFamily="18" charset="0"/>
            </a:endParaRPr>
          </a:p>
          <a:p>
            <a:pPr algn="just"/>
            <a:r>
              <a:rPr lang="tr-TR" sz="1400" b="1" dirty="0">
                <a:solidFill>
                  <a:srgbClr val="C00000"/>
                </a:solidFill>
                <a:latin typeface="TimesNewRomanPS-BoldMT"/>
              </a:rPr>
              <a:t>Yapay Zekâ Tabanlı Karar Destek Sistemleri Ve Üretim İzleme Teknolojilerine Yönelik Yatırımlar</a:t>
            </a:r>
          </a:p>
          <a:p>
            <a:pPr algn="just"/>
            <a:r>
              <a:rPr lang="tr-TR" sz="1600" dirty="0">
                <a:latin typeface="Garamond" panose="02020404030301010803" pitchFamily="18" charset="0"/>
              </a:rPr>
              <a:t>1. Dijital </a:t>
            </a:r>
            <a:r>
              <a:rPr lang="tr-TR" sz="1600" dirty="0" err="1">
                <a:latin typeface="Garamond" panose="02020404030301010803" pitchFamily="18" charset="0"/>
              </a:rPr>
              <a:t>feromon</a:t>
            </a:r>
            <a:r>
              <a:rPr lang="tr-TR" sz="1600" dirty="0">
                <a:latin typeface="Garamond" panose="02020404030301010803" pitchFamily="18" charset="0"/>
              </a:rPr>
              <a:t> tuzaklar (100 dekar ve üzeri arazisi olan işletmeler için)</a:t>
            </a:r>
          </a:p>
          <a:p>
            <a:pPr algn="just"/>
            <a:r>
              <a:rPr lang="tr-TR" sz="1600" dirty="0">
                <a:latin typeface="Garamond" panose="02020404030301010803" pitchFamily="18" charset="0"/>
              </a:rPr>
              <a:t>2. Su Analizi Cihazları (300 dekar ve üzeri arazisi olan işletmeler için)</a:t>
            </a:r>
          </a:p>
          <a:p>
            <a:pPr algn="just"/>
            <a:r>
              <a:rPr lang="tr-TR" sz="1600" dirty="0">
                <a:latin typeface="Garamond" panose="02020404030301010803" pitchFamily="18" charset="0"/>
              </a:rPr>
              <a:t>3. Kendi yürür hasat makinesi takip sistemi (300 dekar ve üzeri arazisi olan işletmeler için)</a:t>
            </a:r>
          </a:p>
          <a:p>
            <a:pPr algn="just"/>
            <a:r>
              <a:rPr lang="tr-TR" sz="1600" dirty="0">
                <a:latin typeface="Garamond" panose="02020404030301010803" pitchFamily="18" charset="0"/>
              </a:rPr>
              <a:t>4. Otomatik </a:t>
            </a:r>
            <a:r>
              <a:rPr lang="tr-TR" sz="1600" dirty="0" err="1">
                <a:latin typeface="Garamond" panose="02020404030301010803" pitchFamily="18" charset="0"/>
              </a:rPr>
              <a:t>dümenleme</a:t>
            </a:r>
            <a:r>
              <a:rPr lang="tr-TR" sz="1600" dirty="0">
                <a:latin typeface="Garamond" panose="02020404030301010803" pitchFamily="18" charset="0"/>
              </a:rPr>
              <a:t> sistemi </a:t>
            </a:r>
            <a:r>
              <a:rPr lang="tr-TR" sz="1600" dirty="0" smtClean="0">
                <a:latin typeface="Garamond" panose="02020404030301010803" pitchFamily="18" charset="0"/>
              </a:rPr>
              <a:t>(</a:t>
            </a:r>
            <a:r>
              <a:rPr lang="tr-TR" sz="1600" dirty="0">
                <a:latin typeface="Garamond" panose="02020404030301010803" pitchFamily="18" charset="0"/>
              </a:rPr>
              <a:t>Tek parça en az 75 dekar olacak şekilde 150 dekar ve üzeri arazisi olan işletmeler için</a:t>
            </a:r>
            <a:r>
              <a:rPr lang="tr-TR" sz="1600" dirty="0" smtClean="0">
                <a:latin typeface="Garamond" panose="02020404030301010803" pitchFamily="18" charset="0"/>
              </a:rPr>
              <a:t>)</a:t>
            </a:r>
          </a:p>
          <a:p>
            <a:pPr algn="just"/>
            <a:endParaRPr lang="tr-TR" sz="900" dirty="0" smtClean="0">
              <a:latin typeface="Garamond" panose="02020404030301010803" pitchFamily="18" charset="0"/>
            </a:endParaRPr>
          </a:p>
          <a:p>
            <a:pPr algn="just"/>
            <a:r>
              <a:rPr lang="tr-TR" sz="1400" b="1" dirty="0" smtClean="0">
                <a:solidFill>
                  <a:srgbClr val="C00000"/>
                </a:solidFill>
                <a:latin typeface="TimesNewRomanPS-BoldMT"/>
              </a:rPr>
              <a:t>Tarımda Robotik Kullanımı, Otomasyon Ve Görüntü İşleme Sistemlerinin Kullanımına Yönelik Yatırımlar</a:t>
            </a:r>
          </a:p>
          <a:p>
            <a:pPr algn="just"/>
            <a:r>
              <a:rPr lang="tr-TR" sz="1600" dirty="0" smtClean="0">
                <a:latin typeface="Garamond" panose="02020404030301010803" pitchFamily="18" charset="0"/>
              </a:rPr>
              <a:t>1</a:t>
            </a:r>
            <a:r>
              <a:rPr lang="tr-TR" sz="1600" dirty="0">
                <a:latin typeface="Garamond" panose="02020404030301010803" pitchFamily="18" charset="0"/>
              </a:rPr>
              <a:t>. Otonom Buzağı Besleme Robotu (20 buzağı ve üzeri hayvancılık işletmeleri için)</a:t>
            </a:r>
          </a:p>
          <a:p>
            <a:pPr algn="just"/>
            <a:r>
              <a:rPr lang="tr-TR" sz="1600" dirty="0">
                <a:latin typeface="Garamond" panose="02020404030301010803" pitchFamily="18" charset="0"/>
              </a:rPr>
              <a:t>2. Otonom Yem İtme Robotu (100 baş ve üzeri hayvancılık işletmeleri için)</a:t>
            </a:r>
          </a:p>
          <a:p>
            <a:pPr algn="just"/>
            <a:r>
              <a:rPr lang="tr-TR" sz="1600" dirty="0">
                <a:latin typeface="Garamond" panose="02020404030301010803" pitchFamily="18" charset="0"/>
              </a:rPr>
              <a:t>3. Otonom Gübre Sıyırma Robotu (100 baş ve üzeri hayvancılık işletmeleri için)</a:t>
            </a:r>
          </a:p>
          <a:p>
            <a:pPr algn="just"/>
            <a:r>
              <a:rPr lang="tr-TR" sz="1600" dirty="0">
                <a:latin typeface="Garamond" panose="02020404030301010803" pitchFamily="18" charset="0"/>
              </a:rPr>
              <a:t>4. Akıllı Kolostrum Hazırlama Makinesi (50 baş ve üzeri hayvancılık işletmeleri için)</a:t>
            </a:r>
          </a:p>
          <a:p>
            <a:pPr algn="just"/>
            <a:r>
              <a:rPr lang="tr-TR" sz="1600" dirty="0">
                <a:latin typeface="Garamond" panose="02020404030301010803" pitchFamily="18" charset="0"/>
              </a:rPr>
              <a:t>5. Yem Otomasyon Merkezi (200 baş ve üzeri hayvancılık işletmeleri için)</a:t>
            </a:r>
          </a:p>
          <a:p>
            <a:pPr algn="just"/>
            <a:r>
              <a:rPr lang="tr-TR" sz="1600" dirty="0">
                <a:latin typeface="Garamond" panose="02020404030301010803" pitchFamily="18" charset="0"/>
              </a:rPr>
              <a:t>6. Otomatik süt sağım robotu (25 baş ve üzeri hayvancılık işletmeleri için)</a:t>
            </a:r>
          </a:p>
        </p:txBody>
      </p:sp>
    </p:spTree>
    <p:extLst>
      <p:ext uri="{BB962C8B-B14F-4D97-AF65-F5344CB8AC3E}">
        <p14:creationId xmlns:p14="http://schemas.microsoft.com/office/powerpoint/2010/main" val="1712247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320842" y="2286140"/>
            <a:ext cx="1161448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Bir aile tarafından yönetilen ve işletilen, ağırlıklı olarak ailesel işgücüne dayalı tarım, gıda ve ormancılık ürünlerine yönelik üretim faaliyetlerini kapsayan, gelirin önemli bir kısmının tarımsal faaliyetten sağlandığı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mikro işletme büyüklüğüne kadar</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olan işletmeler Program kapsamında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aile işletmesi </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olarak kabul edilir. Aile işletmesi faaliyetleri kapsamında yapılacak başvurularda hibeye esas proje tutarı en fazla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8.000.000</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Türk Lirasıdır. Yeterli sayıda uygun başvuru olması durumunda il müdürlüğüne ayrılan bütçenin en az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%30</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’u aile işletmeleri tarafından yapılacak başvurularda kullanılır.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
        <p:nvSpPr>
          <p:cNvPr id="4" name="Başlık 1"/>
          <p:cNvSpPr>
            <a:spLocks noGrp="1"/>
          </p:cNvSpPr>
          <p:nvPr>
            <p:ph type="title"/>
          </p:nvPr>
        </p:nvSpPr>
        <p:spPr bwMode="auto">
          <a:xfrm>
            <a:off x="861846" y="1501808"/>
            <a:ext cx="9144000" cy="474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solidFill>
                  <a:srgbClr val="002060"/>
                </a:solidFill>
              </a:rPr>
              <a:t>Genel </a:t>
            </a:r>
            <a:r>
              <a:rPr lang="tr-TR" altLang="tr-TR" sz="3200" dirty="0" smtClean="0">
                <a:solidFill>
                  <a:srgbClr val="002060"/>
                </a:solidFill>
              </a:rPr>
              <a:t>Hususlar </a:t>
            </a:r>
            <a:r>
              <a:rPr lang="tr-TR" altLang="tr-TR" sz="3200" dirty="0" smtClean="0">
                <a:solidFill>
                  <a:srgbClr val="FF0000"/>
                </a:solidFill>
              </a:rPr>
              <a:t>(Aile İşletmesi)</a:t>
            </a:r>
            <a:endParaRPr lang="tr-TR" altLang="tr-TR" sz="4400" b="1" dirty="0">
              <a:solidFill>
                <a:srgbClr val="FF0000"/>
              </a:solidFill>
            </a:endParaRPr>
          </a:p>
        </p:txBody>
      </p:sp>
    </p:spTree>
    <p:extLst>
      <p:ext uri="{BB962C8B-B14F-4D97-AF65-F5344CB8AC3E}">
        <p14:creationId xmlns:p14="http://schemas.microsoft.com/office/powerpoint/2010/main" val="18701252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bwMode="auto">
          <a:xfrm>
            <a:off x="946484" y="1328946"/>
            <a:ext cx="9490288" cy="584272"/>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algn="ctr" eaLnBrk="1" hangingPunct="1"/>
            <a:r>
              <a:rPr lang="tr-TR" altLang="tr-TR" b="1" dirty="0" smtClean="0">
                <a:solidFill>
                  <a:srgbClr val="002060"/>
                </a:solidFill>
              </a:rPr>
              <a:t>Kırsal </a:t>
            </a:r>
            <a:r>
              <a:rPr lang="tr-TR" altLang="tr-TR" dirty="0" smtClean="0">
                <a:solidFill>
                  <a:srgbClr val="002060"/>
                </a:solidFill>
              </a:rPr>
              <a:t>Kalkınma</a:t>
            </a:r>
            <a:r>
              <a:rPr lang="tr-TR" altLang="tr-TR" b="1" dirty="0" smtClean="0">
                <a:solidFill>
                  <a:srgbClr val="002060"/>
                </a:solidFill>
              </a:rPr>
              <a:t> </a:t>
            </a:r>
            <a:r>
              <a:rPr lang="tr-TR" altLang="tr-TR" b="1" dirty="0">
                <a:solidFill>
                  <a:srgbClr val="002060"/>
                </a:solidFill>
              </a:rPr>
              <a:t>-  </a:t>
            </a:r>
            <a:r>
              <a:rPr lang="tr-TR" altLang="tr-TR" dirty="0" smtClean="0">
                <a:solidFill>
                  <a:srgbClr val="002060"/>
                </a:solidFill>
              </a:rPr>
              <a:t>TÜRKİYE</a:t>
            </a:r>
            <a:endParaRPr lang="tr-TR" altLang="tr-TR" b="1" dirty="0">
              <a:solidFill>
                <a:srgbClr val="002060"/>
              </a:solidFill>
            </a:endParaRPr>
          </a:p>
        </p:txBody>
      </p:sp>
      <p:sp>
        <p:nvSpPr>
          <p:cNvPr id="5" name="Dikdörtgen 1"/>
          <p:cNvSpPr>
            <a:spLocks noChangeArrowheads="1"/>
          </p:cNvSpPr>
          <p:nvPr/>
        </p:nvSpPr>
        <p:spPr bwMode="auto">
          <a:xfrm>
            <a:off x="189186" y="4872669"/>
            <a:ext cx="1155086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endParaRPr lang="tr-TR" altLang="tr-TR" sz="2400" dirty="0" smtClean="0"/>
          </a:p>
          <a:p>
            <a:pPr algn="just"/>
            <a:r>
              <a:rPr lang="tr-TR" altLang="tr-TR" sz="2400" b="1" dirty="0">
                <a:latin typeface="Garamond" panose="02020404030301010803" pitchFamily="18" charset="0"/>
              </a:rPr>
              <a:t>	</a:t>
            </a:r>
            <a:r>
              <a:rPr lang="tr-TR" altLang="tr-TR" sz="2400" b="1" dirty="0" smtClean="0">
                <a:latin typeface="Garamond" panose="02020404030301010803" pitchFamily="18" charset="0"/>
              </a:rPr>
              <a:t>Kırsal Kalkınma programları kapsamında toplamda 2025 yılı sonu itibariyle ülkemiz genelinde yaklaşık </a:t>
            </a:r>
            <a:r>
              <a:rPr lang="tr-TR" altLang="tr-TR" sz="2800" b="1" dirty="0" smtClean="0">
                <a:solidFill>
                  <a:srgbClr val="FF0000"/>
                </a:solidFill>
                <a:latin typeface="Garamond" panose="02020404030301010803" pitchFamily="18" charset="0"/>
              </a:rPr>
              <a:t>96 Milyar TL </a:t>
            </a:r>
            <a:r>
              <a:rPr lang="tr-TR" altLang="tr-TR" sz="2400" b="1" dirty="0" smtClean="0">
                <a:latin typeface="Garamond" panose="02020404030301010803" pitchFamily="18" charset="0"/>
              </a:rPr>
              <a:t>hibe </a:t>
            </a:r>
            <a:r>
              <a:rPr lang="tr-TR" altLang="tr-TR" sz="2400" b="1" dirty="0">
                <a:latin typeface="Garamond" panose="02020404030301010803" pitchFamily="18" charset="0"/>
              </a:rPr>
              <a:t>ödemesi yapılmıştır</a:t>
            </a:r>
            <a:r>
              <a:rPr lang="tr-TR" altLang="tr-TR" sz="2400" b="1" dirty="0" smtClean="0">
                <a:latin typeface="Garamond" panose="02020404030301010803" pitchFamily="18" charset="0"/>
              </a:rPr>
              <a:t>.</a:t>
            </a:r>
            <a:endParaRPr lang="tr-TR" altLang="tr-TR" b="1" dirty="0">
              <a:latin typeface="Garamond" panose="02020404030301010803"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638190551"/>
              </p:ext>
            </p:extLst>
          </p:nvPr>
        </p:nvGraphicFramePr>
        <p:xfrm>
          <a:off x="1818291" y="2018319"/>
          <a:ext cx="8082454" cy="2858480"/>
        </p:xfrm>
        <a:graphic>
          <a:graphicData uri="http://schemas.openxmlformats.org/drawingml/2006/table">
            <a:tbl>
              <a:tblPr/>
              <a:tblGrid>
                <a:gridCol w="3399879">
                  <a:extLst>
                    <a:ext uri="{9D8B030D-6E8A-4147-A177-3AD203B41FA5}">
                      <a16:colId xmlns:a16="http://schemas.microsoft.com/office/drawing/2014/main" val="2997664806"/>
                    </a:ext>
                  </a:extLst>
                </a:gridCol>
                <a:gridCol w="1300918">
                  <a:extLst>
                    <a:ext uri="{9D8B030D-6E8A-4147-A177-3AD203B41FA5}">
                      <a16:colId xmlns:a16="http://schemas.microsoft.com/office/drawing/2014/main" val="1385542420"/>
                    </a:ext>
                  </a:extLst>
                </a:gridCol>
                <a:gridCol w="1924046">
                  <a:extLst>
                    <a:ext uri="{9D8B030D-6E8A-4147-A177-3AD203B41FA5}">
                      <a16:colId xmlns:a16="http://schemas.microsoft.com/office/drawing/2014/main" val="89877226"/>
                    </a:ext>
                  </a:extLst>
                </a:gridCol>
                <a:gridCol w="1457611">
                  <a:extLst>
                    <a:ext uri="{9D8B030D-6E8A-4147-A177-3AD203B41FA5}">
                      <a16:colId xmlns:a16="http://schemas.microsoft.com/office/drawing/2014/main" val="2164969234"/>
                    </a:ext>
                  </a:extLst>
                </a:gridCol>
              </a:tblGrid>
              <a:tr h="421182">
                <a:tc gridSpan="4">
                  <a:txBody>
                    <a:bodyPr/>
                    <a:lstStyle/>
                    <a:p>
                      <a:pPr algn="ctr" fontAlgn="ctr"/>
                      <a:r>
                        <a:rPr lang="tr-TR" sz="1200" b="1" i="0" u="none" strike="noStrike" dirty="0">
                          <a:solidFill>
                            <a:srgbClr val="000000"/>
                          </a:solidFill>
                          <a:effectLst/>
                          <a:latin typeface="Times New Roman" panose="02020603050405020304" pitchFamily="18" charset="0"/>
                        </a:rPr>
                        <a:t>2006-2026 KIRSAL KALKINMA DESTEKLEMELERİ İCMALİ</a:t>
                      </a:r>
                      <a:br>
                        <a:rPr lang="tr-TR" sz="1200" b="1" i="0" u="none" strike="noStrike" dirty="0">
                          <a:solidFill>
                            <a:srgbClr val="000000"/>
                          </a:solidFill>
                          <a:effectLst/>
                          <a:latin typeface="Times New Roman" panose="02020603050405020304" pitchFamily="18" charset="0"/>
                        </a:rPr>
                      </a:br>
                      <a:r>
                        <a:rPr lang="tr-TR" sz="1200" b="1" i="0" u="none" strike="noStrike" dirty="0">
                          <a:solidFill>
                            <a:srgbClr val="000000"/>
                          </a:solidFill>
                          <a:effectLst/>
                          <a:latin typeface="Times New Roman" panose="02020603050405020304" pitchFamily="18" charset="0"/>
                        </a:rPr>
                        <a:t>(TÜRKİYE GENELİ)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2343416"/>
                  </a:ext>
                </a:extLst>
              </a:tr>
              <a:tr h="448976">
                <a:tc>
                  <a:txBody>
                    <a:bodyPr/>
                    <a:lstStyle/>
                    <a:p>
                      <a:pPr algn="ctr" fontAlgn="ctr"/>
                      <a:r>
                        <a:rPr lang="tr-TR" sz="1200" b="1" i="0" u="none" strike="noStrike">
                          <a:solidFill>
                            <a:srgbClr val="000000"/>
                          </a:solidFill>
                          <a:effectLst/>
                          <a:latin typeface="Times New Roman" panose="02020603050405020304" pitchFamily="18" charset="0"/>
                        </a:rPr>
                        <a:t>Program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Times New Roman" panose="02020603050405020304" pitchFamily="18" charset="0"/>
                        </a:rPr>
                        <a:t>Uygulama Yılları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Times New Roman" panose="02020603050405020304" pitchFamily="18" charset="0"/>
                        </a:rPr>
                        <a:t>Tamamlanan/Ödenen</a:t>
                      </a:r>
                      <a:br>
                        <a:rPr lang="tr-TR" sz="1200" b="1" i="0" u="none" strike="noStrike">
                          <a:solidFill>
                            <a:srgbClr val="000000"/>
                          </a:solidFill>
                          <a:effectLst/>
                          <a:latin typeface="Times New Roman" panose="02020603050405020304" pitchFamily="18" charset="0"/>
                        </a:rPr>
                      </a:br>
                      <a:r>
                        <a:rPr lang="tr-TR" sz="1200" b="1" i="0" u="none" strike="noStrike">
                          <a:solidFill>
                            <a:srgbClr val="000000"/>
                          </a:solidFill>
                          <a:effectLst/>
                          <a:latin typeface="Times New Roman" panose="02020603050405020304" pitchFamily="18" charset="0"/>
                        </a:rPr>
                        <a:t>Proje Sayısı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Times New Roman" panose="02020603050405020304" pitchFamily="18" charset="0"/>
                        </a:rPr>
                        <a:t>Ödenen Hibe</a:t>
                      </a:r>
                      <a:br>
                        <a:rPr lang="tr-TR" sz="1200" b="1" i="0" u="none" strike="noStrike">
                          <a:solidFill>
                            <a:srgbClr val="000000"/>
                          </a:solidFill>
                          <a:effectLst/>
                          <a:latin typeface="Times New Roman" panose="02020603050405020304" pitchFamily="18" charset="0"/>
                        </a:rPr>
                      </a:br>
                      <a:r>
                        <a:rPr lang="tr-TR" sz="1200" b="1" i="0" u="none" strike="noStrike">
                          <a:solidFill>
                            <a:srgbClr val="000000"/>
                          </a:solidFill>
                          <a:effectLst/>
                          <a:latin typeface="Times New Roman" panose="02020603050405020304" pitchFamily="18" charset="0"/>
                        </a:rPr>
                        <a:t>(TL)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39312"/>
                  </a:ext>
                </a:extLst>
              </a:tr>
              <a:tr h="641394">
                <a:tc>
                  <a:txBody>
                    <a:bodyPr/>
                    <a:lstStyle/>
                    <a:p>
                      <a:pPr algn="l" fontAlgn="b"/>
                      <a:r>
                        <a:rPr lang="tr-TR" sz="1100" b="0" i="0" u="none" strike="noStrike">
                          <a:solidFill>
                            <a:srgbClr val="000000"/>
                          </a:solidFill>
                          <a:effectLst/>
                          <a:latin typeface="Calibri" panose="020F0502020204030204" pitchFamily="34" charset="0"/>
                        </a:rPr>
                        <a:t>KKYDP Ekonomik Yatırımlar, Kırsal Ekonomik Alt Yapı Yatırımları (B İş Planı) , Basınçlı Sulama Yatırımları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2006-2025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22.825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rgbClr val="000000"/>
                          </a:solidFill>
                          <a:effectLst/>
                          <a:latin typeface="Times New Roman" panose="02020603050405020304" pitchFamily="18" charset="0"/>
                        </a:rPr>
                        <a:t>64.507.000.000,00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157801"/>
                  </a:ext>
                </a:extLst>
              </a:tr>
              <a:tr h="224488">
                <a:tc>
                  <a:txBody>
                    <a:bodyPr/>
                    <a:lstStyle/>
                    <a:p>
                      <a:pPr algn="l" fontAlgn="b"/>
                      <a:r>
                        <a:rPr lang="tr-TR" sz="1100" b="0" i="0" u="none" strike="noStrike">
                          <a:solidFill>
                            <a:srgbClr val="000000"/>
                          </a:solidFill>
                          <a:effectLst/>
                          <a:latin typeface="Calibri" panose="020F0502020204030204" pitchFamily="34" charset="0"/>
                        </a:rPr>
                        <a:t>Bireysel Sulama Yatırımları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2007-2025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60.082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rgbClr val="000000"/>
                          </a:solidFill>
                          <a:effectLst/>
                          <a:latin typeface="Times New Roman" panose="02020603050405020304" pitchFamily="18" charset="0"/>
                        </a:rPr>
                        <a:t>12.456.000.000,00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289981"/>
                  </a:ext>
                </a:extLst>
              </a:tr>
              <a:tr h="448976">
                <a:tc>
                  <a:txBody>
                    <a:bodyPr/>
                    <a:lstStyle/>
                    <a:p>
                      <a:pPr algn="l" fontAlgn="b"/>
                      <a:r>
                        <a:rPr lang="tr-TR" sz="1100" b="0" i="0" u="none" strike="noStrike">
                          <a:solidFill>
                            <a:srgbClr val="000000"/>
                          </a:solidFill>
                          <a:effectLst/>
                          <a:latin typeface="Calibri" panose="020F0502020204030204" pitchFamily="34" charset="0"/>
                        </a:rPr>
                        <a:t>Makine Ekipman Desteklemeleri, Kırsal Ekonomik Alt Yapı Yatırımları (A İş Planı)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2007-2014</a:t>
                      </a:r>
                      <a:br>
                        <a:rPr lang="tr-TR" sz="1200" b="0" i="0" u="none" strike="noStrike">
                          <a:solidFill>
                            <a:srgbClr val="000000"/>
                          </a:solidFill>
                          <a:effectLst/>
                          <a:latin typeface="Times New Roman" panose="02020603050405020304" pitchFamily="18" charset="0"/>
                        </a:rPr>
                      </a:br>
                      <a:r>
                        <a:rPr lang="tr-TR" sz="1200" b="0" i="0" u="none" strike="noStrike">
                          <a:solidFill>
                            <a:srgbClr val="000000"/>
                          </a:solidFill>
                          <a:effectLst/>
                          <a:latin typeface="Times New Roman" panose="02020603050405020304" pitchFamily="18" charset="0"/>
                        </a:rPr>
                        <a:t>2023-2024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rgbClr val="000000"/>
                          </a:solidFill>
                          <a:effectLst/>
                          <a:latin typeface="Times New Roman" panose="02020603050405020304" pitchFamily="18" charset="0"/>
                        </a:rPr>
                        <a:t>17.997.000.000,00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4946224"/>
                  </a:ext>
                </a:extLst>
              </a:tr>
              <a:tr h="224488">
                <a:tc>
                  <a:txBody>
                    <a:bodyPr/>
                    <a:lstStyle/>
                    <a:p>
                      <a:pPr algn="l" fontAlgn="b"/>
                      <a:r>
                        <a:rPr lang="tr-TR" sz="1100" b="0" i="0" u="none" strike="noStrike">
                          <a:solidFill>
                            <a:srgbClr val="000000"/>
                          </a:solidFill>
                          <a:effectLst/>
                          <a:latin typeface="Calibri" panose="020F0502020204030204" pitchFamily="34" charset="0"/>
                        </a:rPr>
                        <a:t>Genç Çiftçi Desteklemeleri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2016-2018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47.775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rgbClr val="000000"/>
                          </a:solidFill>
                          <a:effectLst/>
                          <a:latin typeface="Times New Roman" panose="02020603050405020304" pitchFamily="18" charset="0"/>
                        </a:rPr>
                        <a:t>17.565.000,00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3607544"/>
                  </a:ext>
                </a:extLst>
              </a:tr>
              <a:tr h="224488">
                <a:tc>
                  <a:txBody>
                    <a:bodyPr/>
                    <a:lstStyle/>
                    <a:p>
                      <a:pPr algn="l" fontAlgn="b"/>
                      <a:r>
                        <a:rPr lang="tr-TR" sz="1100" b="0" i="0" u="none" strike="noStrike">
                          <a:solidFill>
                            <a:srgbClr val="000000"/>
                          </a:solidFill>
                          <a:effectLst/>
                          <a:latin typeface="Calibri" panose="020F0502020204030204" pitchFamily="34" charset="0"/>
                        </a:rPr>
                        <a:t>Kırsalda Uzman Eller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2022-2023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2.413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rgbClr val="000000"/>
                          </a:solidFill>
                          <a:effectLst/>
                          <a:latin typeface="Times New Roman" panose="02020603050405020304" pitchFamily="18" charset="0"/>
                        </a:rPr>
                        <a:t>931.000.000,00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588826"/>
                  </a:ext>
                </a:extLst>
              </a:tr>
              <a:tr h="224488">
                <a:tc>
                  <a:txBody>
                    <a:bodyPr/>
                    <a:lstStyle/>
                    <a:p>
                      <a:pPr algn="l" fontAlgn="b"/>
                      <a:r>
                        <a:rPr lang="tr-TR" sz="1200" b="0" i="0" u="none" strike="noStrike">
                          <a:solidFill>
                            <a:srgbClr val="000000"/>
                          </a:solidFill>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1200" b="0" i="0" u="none" strike="noStrike">
                          <a:solidFill>
                            <a:srgbClr val="000000"/>
                          </a:solidFill>
                          <a:effectLst/>
                          <a:latin typeface="Times New Roman" panose="02020603050405020304" pitchFamily="18"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1200" b="0" i="0" u="none" strike="noStrike">
                          <a:solidFill>
                            <a:srgbClr val="000000"/>
                          </a:solidFill>
                          <a:effectLst/>
                          <a:latin typeface="Times New Roman" panose="02020603050405020304" pitchFamily="18" charset="0"/>
                        </a:rPr>
                        <a:t>133.095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1" i="0" u="none" strike="noStrike" dirty="0">
                          <a:solidFill>
                            <a:srgbClr val="000000"/>
                          </a:solidFill>
                          <a:effectLst/>
                          <a:latin typeface="Times New Roman" panose="02020603050405020304" pitchFamily="18" charset="0"/>
                        </a:rPr>
                        <a:t>95.908.565.000,00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8262822"/>
                  </a:ext>
                </a:extLst>
              </a:tr>
            </a:tbl>
          </a:graphicData>
        </a:graphic>
      </p:graphicFrame>
    </p:spTree>
    <p:extLst>
      <p:ext uri="{BB962C8B-B14F-4D97-AF65-F5344CB8AC3E}">
        <p14:creationId xmlns:p14="http://schemas.microsoft.com/office/powerpoint/2010/main" val="3324989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966950" y="1438746"/>
            <a:ext cx="9144000" cy="474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solidFill>
                  <a:srgbClr val="002060"/>
                </a:solidFill>
              </a:rPr>
              <a:t>Genel </a:t>
            </a:r>
            <a:r>
              <a:rPr lang="tr-TR" altLang="tr-TR" sz="3200" dirty="0" smtClean="0">
                <a:solidFill>
                  <a:srgbClr val="002060"/>
                </a:solidFill>
              </a:rPr>
              <a:t>Hususlar </a:t>
            </a:r>
            <a:r>
              <a:rPr lang="tr-TR" altLang="tr-TR" sz="3200" dirty="0" smtClean="0">
                <a:solidFill>
                  <a:srgbClr val="FF0000"/>
                </a:solidFill>
              </a:rPr>
              <a:t>(Aile İşletmesi)</a:t>
            </a:r>
            <a:endParaRPr lang="tr-TR" altLang="tr-TR" sz="4400" b="1" dirty="0">
              <a:solidFill>
                <a:srgbClr val="FF0000"/>
              </a:solidFill>
            </a:endParaRPr>
          </a:p>
        </p:txBody>
      </p:sp>
      <p:sp>
        <p:nvSpPr>
          <p:cNvPr id="10243" name="İçerik Yer Tutucusu 1"/>
          <p:cNvSpPr>
            <a:spLocks noGrp="1"/>
          </p:cNvSpPr>
          <p:nvPr>
            <p:ph idx="1"/>
          </p:nvPr>
        </p:nvSpPr>
        <p:spPr bwMode="auto">
          <a:xfrm>
            <a:off x="189186" y="2648606"/>
            <a:ext cx="11634952" cy="38047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tr-TR" b="1" dirty="0">
                <a:solidFill>
                  <a:srgbClr val="002060"/>
                </a:solidFill>
              </a:rPr>
              <a:t>Aile işletmesi olarak başvuru yapılması halinde başvuru sahibinin yıllık zirai </a:t>
            </a:r>
            <a:r>
              <a:rPr lang="tr-TR" b="1" dirty="0" smtClean="0">
                <a:solidFill>
                  <a:srgbClr val="002060"/>
                </a:solidFill>
              </a:rPr>
              <a:t>gelirinin en </a:t>
            </a:r>
            <a:r>
              <a:rPr lang="tr-TR" b="1" dirty="0">
                <a:solidFill>
                  <a:srgbClr val="002060"/>
                </a:solidFill>
              </a:rPr>
              <a:t>fazla 1,5 milyon Türk Lirası olması gerekmektedir</a:t>
            </a:r>
            <a:r>
              <a:rPr lang="tr-TR" b="1" dirty="0" smtClean="0">
                <a:solidFill>
                  <a:srgbClr val="002060"/>
                </a:solidFill>
              </a:rPr>
              <a:t>.</a:t>
            </a:r>
          </a:p>
          <a:p>
            <a:endParaRPr lang="tr-TR" b="1" dirty="0">
              <a:solidFill>
                <a:srgbClr val="002060"/>
              </a:solidFill>
            </a:endParaRPr>
          </a:p>
          <a:p>
            <a:endParaRPr lang="tr-TR" altLang="tr-TR" sz="2000" b="1" dirty="0">
              <a:solidFill>
                <a:srgbClr val="002060"/>
              </a:solidFill>
            </a:endParaRPr>
          </a:p>
          <a:p>
            <a:r>
              <a:rPr lang="tr-TR" b="1" dirty="0">
                <a:solidFill>
                  <a:srgbClr val="002060"/>
                </a:solidFill>
              </a:rPr>
              <a:t>Aile işletmesi olarak yapılan başvurularda mevzuatta belirtilen kriterleri haiz olduklarını gösterir il/ilçe </a:t>
            </a:r>
            <a:r>
              <a:rPr lang="tr-TR" b="1" dirty="0" smtClean="0">
                <a:solidFill>
                  <a:srgbClr val="002060"/>
                </a:solidFill>
              </a:rPr>
              <a:t>tarım ve </a:t>
            </a:r>
            <a:r>
              <a:rPr lang="tr-TR" b="1" dirty="0">
                <a:solidFill>
                  <a:srgbClr val="002060"/>
                </a:solidFill>
              </a:rPr>
              <a:t>orman müdürlüklerinden alınacak zirai gelir </a:t>
            </a:r>
            <a:r>
              <a:rPr lang="tr-TR" b="1" dirty="0" smtClean="0">
                <a:solidFill>
                  <a:srgbClr val="002060"/>
                </a:solidFill>
              </a:rPr>
              <a:t>belgesi başvuru aşamasında sisteme yüklenmelidir.</a:t>
            </a:r>
            <a:endParaRPr lang="tr-TR" altLang="tr-TR" sz="2000" b="1" dirty="0">
              <a:solidFill>
                <a:srgbClr val="002060"/>
              </a:solidFill>
            </a:endParaRPr>
          </a:p>
        </p:txBody>
      </p:sp>
    </p:spTree>
    <p:extLst>
      <p:ext uri="{BB962C8B-B14F-4D97-AF65-F5344CB8AC3E}">
        <p14:creationId xmlns:p14="http://schemas.microsoft.com/office/powerpoint/2010/main" val="1909774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4963" y="1185686"/>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3600" b="1" dirty="0">
                <a:solidFill>
                  <a:srgbClr val="002060"/>
                </a:solidFill>
                <a:latin typeface="Garamond" panose="02020404030301010803" pitchFamily="18" charset="0"/>
              </a:rPr>
              <a:t>Genel Hususlar</a:t>
            </a:r>
          </a:p>
        </p:txBody>
      </p:sp>
      <p:sp>
        <p:nvSpPr>
          <p:cNvPr id="31747" name="Rectangle 3"/>
          <p:cNvSpPr>
            <a:spLocks noChangeArrowheads="1"/>
          </p:cNvSpPr>
          <p:nvPr/>
        </p:nvSpPr>
        <p:spPr bwMode="auto">
          <a:xfrm>
            <a:off x="320842" y="3825023"/>
            <a:ext cx="1161448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5" name="Metin kutusu 4">
            <a:extLst>
              <a:ext uri="{FF2B5EF4-FFF2-40B4-BE49-F238E27FC236}">
                <a16:creationId xmlns:a16="http://schemas.microsoft.com/office/drawing/2014/main" id="{0BD1CEAF-68F2-4F0A-8A1A-671EB92B57E5}"/>
              </a:ext>
            </a:extLst>
          </p:cNvPr>
          <p:cNvSpPr txBox="1"/>
          <p:nvPr/>
        </p:nvSpPr>
        <p:spPr>
          <a:xfrm>
            <a:off x="478971" y="1782524"/>
            <a:ext cx="10972800"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Hibe sözleşmesi imzalamaya hak kazanıp mücbir sebepler ve/veya bu Tebliğde izin verilen istisnalar dışında uygulama veya izleme süresi içerisinde yatırımın yerini ve mülkiyetini değiştiren, faaliyetine son veren, hibe sözleşmesi hükümlerine aykırı hareket eden ve fesih işlemi uygulanan gerçek kişiler ve tüzel kişiler ile ortakları fesih işleminin uygulandığı tarihten itibaren </a:t>
            </a:r>
            <a:r>
              <a:rPr kumimoji="0" 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 (üç) yıl </a:t>
            </a:r>
            <a:r>
              <a:rPr kumimoji="0" 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süresince Program kapsamındaki hibe desteklerinden faydalanamazlar. Ancak fesih işlemi uygulanmış tüzel kişiliğin ortaklarının tamamının değişmesi ve yeni ortaklar ile ikinci dereceye kadar akrabalık bulunmaması halinde, bu fıkra hükümleri söz konusu tüzel kişiliğe </a:t>
            </a:r>
            <a:r>
              <a:rPr kumimoji="0" 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2 (iki) yıl </a:t>
            </a:r>
            <a:r>
              <a:rPr kumimoji="0" 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olarak uygulanır.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Bu Tebliğ kapsamında hibe sözleşmesi imzalamaya asıl olarak davet edilen yatırımcının hibe sözleşmesi imzalamaması durumunda </a:t>
            </a:r>
            <a:r>
              <a:rPr kumimoji="0" 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bir sonraki başvuru döneminde</a:t>
            </a:r>
            <a:r>
              <a:rPr kumimoji="0" 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yapacağı başvuru hibe desteği kapsamında değerlendirilmez.</a:t>
            </a:r>
          </a:p>
        </p:txBody>
      </p:sp>
    </p:spTree>
    <p:extLst>
      <p:ext uri="{BB962C8B-B14F-4D97-AF65-F5344CB8AC3E}">
        <p14:creationId xmlns:p14="http://schemas.microsoft.com/office/powerpoint/2010/main" val="2347653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146367"/>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3600" b="1" dirty="0">
                <a:solidFill>
                  <a:srgbClr val="002060"/>
                </a:solidFill>
                <a:latin typeface="Garamond" panose="02020404030301010803" pitchFamily="18" charset="0"/>
              </a:rPr>
              <a:t>Genel Hususlar</a:t>
            </a:r>
          </a:p>
        </p:txBody>
      </p:sp>
      <p:sp>
        <p:nvSpPr>
          <p:cNvPr id="31747" name="Rectangle 3"/>
          <p:cNvSpPr>
            <a:spLocks noChangeArrowheads="1"/>
          </p:cNvSpPr>
          <p:nvPr/>
        </p:nvSpPr>
        <p:spPr bwMode="auto">
          <a:xfrm>
            <a:off x="669302" y="1811597"/>
            <a:ext cx="1092566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Traktör kullanımı gerektiren makine ve ekipman alımlarında başvuru sahibi traktörü olduğuna dair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traktör ruhsatını,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kapasite artırımı ve modernizasyon/otomasyon projelerinde</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başvuru aşamasında, yeni tesis ve tamamlama projelerinde ödeme talebinden önce sunmalıdır.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Tüm hayvancılık projelerinde;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Zorunlu alan büyüklükleri belirlenirken 5403 sayılı Kanun ve bağlı mevzuat hükümlerine uyulması ve proje bitiminde ulusal mevzuat gereği alınacak yasal izin ve ruhsatların alınmasına engel teşkil etmeyecek şekilde belirlenmiş olması gerekmektedir. 	Yatırım yeri tarıma dayalı ihtisas organize sanayi bölgesinde ise yatırım yerinin bağlı olduğu mevzuat hükümlerine uyulması ve proje bitiminde ulusal mevzuat gereği alınacak yasal izin ve ruhsatların alınmasına engel teşkil etmeyecek şekilde belirlenmiş olması gerekmektedir.	</a:t>
            </a:r>
          </a:p>
        </p:txBody>
      </p:sp>
    </p:spTree>
    <p:extLst>
      <p:ext uri="{BB962C8B-B14F-4D97-AF65-F5344CB8AC3E}">
        <p14:creationId xmlns:p14="http://schemas.microsoft.com/office/powerpoint/2010/main" val="31839975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18012" y="1311225"/>
            <a:ext cx="11157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Süt Hayvanı Yetiştiriciliği Projelerinde Hibe Desteği Kapsamındaki Makine ve Ekipmanlar</a:t>
            </a:r>
            <a:r>
              <a:rPr kumimoji="0" lang="tr-TR" altLang="tr-TR"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
        <p:nvSpPr>
          <p:cNvPr id="31747" name="Rectangle 3"/>
          <p:cNvSpPr>
            <a:spLocks noChangeArrowheads="1"/>
          </p:cNvSpPr>
          <p:nvPr/>
        </p:nvSpPr>
        <p:spPr bwMode="auto">
          <a:xfrm>
            <a:off x="189186" y="1764298"/>
            <a:ext cx="11584112"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a:t>
            </a: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Gübre yönetimi için; </a:t>
            </a:r>
            <a:r>
              <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gübre sıyırıcısı, gübre karıştırıcısı, gübre pompası, gübre </a:t>
            </a:r>
            <a:r>
              <a:rPr kumimoji="0" lang="tr-TR" sz="15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seperatörü</a:t>
            </a:r>
            <a:r>
              <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sıvı gübre tankeri, otonom gübre sıyırma robotu, </a:t>
            </a: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-Süt üretimi için; </a:t>
            </a:r>
            <a:r>
              <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süt sağım ünitesi, otomatik tüm sağım robotu, seyyar süt sağım makinesi, süt soğutma ve depolama tankı (Sütü en az 2 gün depolayacak kapasitede olacaktır.),</a:t>
            </a: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-Sürü yönetimi için; </a:t>
            </a:r>
            <a:r>
              <a:rPr kumimoji="0" lang="tr-TR" sz="15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mastitis</a:t>
            </a:r>
            <a:r>
              <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tespit cihazı, kızgınlık tespit sistemi, ineklerde doğum takip sistemi, üreme ve tohumlama takibi, muayene, aşı ve tedavi işlemleri, süt takibi sistemleri, </a:t>
            </a: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-Yem üretimi için; </a:t>
            </a:r>
            <a:r>
              <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yem karma (sabit/hareketli/elektrikli/şaftlı), yem kırma/ezme makinesi (elektrikli/şaftlı), suluk, otomatik süt sağım robotu, otonom buzağı besleme robotu, otonom yem itme robotu, yemleme bandı (konveyör)/elektrikli raylı yem karma-dağıtma makinesi,</a:t>
            </a: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-Isıtma ve soğutma için; </a:t>
            </a:r>
            <a:r>
              <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klimalar, havalandırma ve serinletme fanları,</a:t>
            </a: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-Hayvan bakım aracı (</a:t>
            </a:r>
            <a:r>
              <a:rPr kumimoji="0" lang="tr-TR" sz="1500" b="1"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travay</a:t>
            </a: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-Padok (Rulo/tabaka yatak, yatak durak demiri/yatak demir sistemleri ve/veya yemlik kilidi), </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-Otomatik hayvan kaşıma fırçası (kaşağı), </a:t>
            </a: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-Otomatik suluk</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-Balya makinesi,</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-Silaj makinesi,</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800"/>
              </a:spcAft>
              <a:buClrTx/>
              <a:buSzTx/>
              <a:buFontTx/>
              <a:buNone/>
              <a:tabLst/>
              <a:defRPr/>
            </a:pPr>
            <a:r>
              <a:rPr kumimoji="0" lang="tr-TR" sz="15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-Kantar. </a:t>
            </a:r>
            <a:endParaRPr kumimoji="0" lang="tr-TR" sz="15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Tree>
    <p:extLst>
      <p:ext uri="{BB962C8B-B14F-4D97-AF65-F5344CB8AC3E}">
        <p14:creationId xmlns:p14="http://schemas.microsoft.com/office/powerpoint/2010/main" val="42200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18012" y="1311225"/>
            <a:ext cx="11157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Büyükbaş Besi Yetiştiriciliği Projelerinde Hibe Desteği Kapsamındaki Makine ve Ekipmanlar</a:t>
            </a:r>
            <a:r>
              <a:rPr kumimoji="0" lang="tr-TR" altLang="tr-TR"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
        <p:nvSpPr>
          <p:cNvPr id="31747" name="Rectangle 3"/>
          <p:cNvSpPr>
            <a:spLocks noChangeArrowheads="1"/>
          </p:cNvSpPr>
          <p:nvPr/>
        </p:nvSpPr>
        <p:spPr bwMode="auto">
          <a:xfrm>
            <a:off x="615356" y="1694600"/>
            <a:ext cx="10961287" cy="51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449580" algn="l"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-Gübre yönetimi için; </a:t>
            </a:r>
            <a:r>
              <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gübre sıyırıcısı, gübre karıştırıcısı ve gübre pompası, gübre </a:t>
            </a:r>
            <a:r>
              <a:rPr kumimoji="0" lang="tr-TR" sz="19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seperatörü</a:t>
            </a:r>
            <a:r>
              <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sıvı gübre tankeri, </a:t>
            </a: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-Yem üretimi için; </a:t>
            </a:r>
            <a:r>
              <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yem karma makinesi (sabit/hareketli/elektrikli/şaftlı), yem kırma/ezme makinesi (elektrikli/şaftlı), yemleme bandı (konveyör)/elektrikli raylı yem karma-dağıtma makinesi,  </a:t>
            </a: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-Otomatik suluk, </a:t>
            </a:r>
            <a:endPar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-Hayvan bakım aracı (</a:t>
            </a:r>
            <a:r>
              <a:rPr kumimoji="0" lang="tr-TR" sz="1900" b="1"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travay</a:t>
            </a: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a:t>
            </a:r>
            <a:endPar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-Padok </a:t>
            </a:r>
            <a:r>
              <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(Rulo/tabaka yatak, yatak durak demiri/yatak demir sistemleri ve/veya yemlik kilidi), </a:t>
            </a: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Isıtma ve soğutma için; </a:t>
            </a:r>
            <a:r>
              <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klimalar, havalandırma ve serinletme fanları,</a:t>
            </a: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-Otomatik hayvan kaşıma fırçası (kaşağı), </a:t>
            </a:r>
            <a:endPar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-Balya makinesi, </a:t>
            </a:r>
            <a:endPar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-Silaj makinesi, </a:t>
            </a:r>
            <a:endPar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19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-Kantar.</a:t>
            </a:r>
            <a:endParaRPr kumimoji="0" lang="tr-TR" sz="19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Tree>
    <p:extLst>
      <p:ext uri="{BB962C8B-B14F-4D97-AF65-F5344CB8AC3E}">
        <p14:creationId xmlns:p14="http://schemas.microsoft.com/office/powerpoint/2010/main" val="29904943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18012" y="1311225"/>
            <a:ext cx="11157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Küçükbaş Hayvan Yetiştiriciliği Projelerinde Hibe Desteği Kapsamındaki Makine ve Ekipmanlar</a:t>
            </a:r>
            <a:r>
              <a:rPr kumimoji="0" lang="tr-TR" altLang="tr-TR"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p:txBody>
      </p:sp>
      <p:sp>
        <p:nvSpPr>
          <p:cNvPr id="31747" name="Rectangle 3"/>
          <p:cNvSpPr>
            <a:spLocks noChangeArrowheads="1"/>
          </p:cNvSpPr>
          <p:nvPr/>
        </p:nvSpPr>
        <p:spPr bwMode="auto">
          <a:xfrm>
            <a:off x="603315" y="1718463"/>
            <a:ext cx="10907340" cy="424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-Gübre yönetimi için; </a:t>
            </a:r>
            <a:r>
              <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gübre sıyırıcı, gübre karıştırıcı, gübre pompası,</a:t>
            </a: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Süt üretimi için; </a:t>
            </a:r>
            <a:r>
              <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Seyyar/sabit süt sağım ünitesi ve süt soğutma tankı, süt soğutma ve depolama tankı,</a:t>
            </a: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-Yem üretimi için; </a:t>
            </a:r>
            <a:r>
              <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yemlik, yem kırma-ezme makinesi, yem karma makinesi, yemleme bandı (konveyör)/elektrikli raylı yem karma-dağıtma makinesi,</a:t>
            </a: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-Koyun kırkma makinesi</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-Otomatik suluk, </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-Balya makinesi, </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-Silaj makinesi, </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449580" algn="just"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-Kantar.</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Tree>
    <p:extLst>
      <p:ext uri="{BB962C8B-B14F-4D97-AF65-F5344CB8AC3E}">
        <p14:creationId xmlns:p14="http://schemas.microsoft.com/office/powerpoint/2010/main" val="16908034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16262" y="1349712"/>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solidFill>
                  <a:srgbClr val="002060"/>
                </a:solidFill>
              </a:rPr>
              <a:t>BAŞVURU SAHİPLERİ</a:t>
            </a:r>
            <a:endParaRPr lang="tr-TR" altLang="tr-TR" sz="4400" b="1" dirty="0">
              <a:solidFill>
                <a:srgbClr val="002060"/>
              </a:solidFill>
            </a:endParaRPr>
          </a:p>
        </p:txBody>
      </p:sp>
      <p:sp>
        <p:nvSpPr>
          <p:cNvPr id="10243" name="İçerik Yer Tutucusu 1"/>
          <p:cNvSpPr>
            <a:spLocks noGrp="1"/>
          </p:cNvSpPr>
          <p:nvPr>
            <p:ph idx="1"/>
          </p:nvPr>
        </p:nvSpPr>
        <p:spPr bwMode="auto">
          <a:xfrm>
            <a:off x="481263" y="1900240"/>
            <a:ext cx="11238297" cy="436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0" indent="0" algn="just" defTabSz="355600">
              <a:buNone/>
              <a:defRPr/>
            </a:pPr>
            <a:r>
              <a:rPr lang="tr-TR" altLang="tr-TR" sz="2400" dirty="0"/>
              <a:t>	Başvuru sahibi gerçek ve tüzel kişilerin, Bakanlıkça belirlenen başvuru konusu ile ilgili kayıt sistemine </a:t>
            </a:r>
            <a:r>
              <a:rPr lang="tr-TR" altLang="tr-TR" sz="2400" b="1" dirty="0"/>
              <a:t>kapasite artırımı ve modernizasyon/otomasyon </a:t>
            </a:r>
            <a:r>
              <a:rPr lang="tr-TR" altLang="tr-TR" sz="2400" dirty="0"/>
              <a:t>niteliğindeki başvurularda </a:t>
            </a:r>
            <a:r>
              <a:rPr lang="tr-TR" altLang="tr-TR" sz="2400" b="1" dirty="0"/>
              <a:t>son başvuru tarihinden önce</a:t>
            </a:r>
            <a:r>
              <a:rPr lang="tr-TR" altLang="tr-TR" sz="2400" dirty="0"/>
              <a:t>; </a:t>
            </a:r>
            <a:r>
              <a:rPr lang="tr-TR" altLang="tr-TR" sz="2400" b="1" dirty="0"/>
              <a:t>yeni tesis ve tamamlama </a:t>
            </a:r>
            <a:r>
              <a:rPr lang="tr-TR" altLang="tr-TR" sz="2400" dirty="0"/>
              <a:t>niteliğindeki başvurularda ise en geç </a:t>
            </a:r>
            <a:r>
              <a:rPr lang="tr-TR" altLang="tr-TR" sz="2400" b="1" dirty="0"/>
              <a:t>nihai rapor aşamasında </a:t>
            </a:r>
            <a:r>
              <a:rPr lang="tr-TR" altLang="tr-TR" sz="2400" dirty="0"/>
              <a:t>kayıtlı olması ve izleme süresi sonuna kadar kaydının devam etmesi gerekir.</a:t>
            </a:r>
          </a:p>
          <a:p>
            <a:pPr marL="0" indent="0" algn="just" defTabSz="355600">
              <a:buNone/>
              <a:defRPr/>
            </a:pPr>
            <a:r>
              <a:rPr lang="tr-TR" altLang="tr-TR" sz="2400" dirty="0"/>
              <a:t>	Tüzel kişiler kuruluş tüzüklerinde/ana sözleşmelerinde belirtilen faaliyet alanları ile ilgili yatırım konularına başvurabilirler.</a:t>
            </a:r>
          </a:p>
          <a:p>
            <a:pPr marL="0" indent="0" algn="just" defTabSz="355600">
              <a:buNone/>
              <a:defRPr/>
            </a:pPr>
            <a:r>
              <a:rPr lang="tr-TR" altLang="tr-TR" sz="2400" dirty="0"/>
              <a:t>	Tüzel kişilerin proje başvurusu, hibe sözleşmesi imzalanması ve uygulamaların gerçekleştirilmesi konularında yetkili kurullarından son başvuru tarihinden önce karar almış ve bu kararın alındığına dair belgeyi proje başvurularında ibraz etmiş olmaları gerekir.</a:t>
            </a:r>
          </a:p>
          <a:p>
            <a:pPr marL="0" indent="0" algn="just" defTabSz="355600">
              <a:buNone/>
              <a:defRPr/>
            </a:pPr>
            <a:r>
              <a:rPr lang="tr-TR" altLang="tr-TR" sz="2400" dirty="0"/>
              <a:t>	5200 sayılı Kanuna tabi </a:t>
            </a:r>
            <a:r>
              <a:rPr lang="tr-TR" altLang="tr-TR" sz="2400" b="1" dirty="0"/>
              <a:t>Üretici Birlikleri </a:t>
            </a:r>
            <a:r>
              <a:rPr lang="tr-TR" altLang="tr-TR" sz="2400" dirty="0"/>
              <a:t>tarafından kurulan iktisadi işletmelerinin, hibe desteğinden faydalanabilmesi için iktisadi işletmenin bağlı olduğu birliğin genel kurulu tarafından Program kapsamında proje uygulanacağına dair karar alınmış olması ve bu kararın başvuruda sunulması gerekir.</a:t>
            </a:r>
          </a:p>
        </p:txBody>
      </p:sp>
    </p:spTree>
    <p:extLst>
      <p:ext uri="{BB962C8B-B14F-4D97-AF65-F5344CB8AC3E}">
        <p14:creationId xmlns:p14="http://schemas.microsoft.com/office/powerpoint/2010/main" val="1308555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16262" y="1349712"/>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solidFill>
                  <a:srgbClr val="002060"/>
                </a:solidFill>
              </a:rPr>
              <a:t>BAŞVURU SAHİPLERİ</a:t>
            </a:r>
            <a:endParaRPr lang="tr-TR" altLang="tr-TR" sz="4400" b="1" dirty="0">
              <a:solidFill>
                <a:srgbClr val="002060"/>
              </a:solidFill>
            </a:endParaRPr>
          </a:p>
        </p:txBody>
      </p:sp>
      <p:sp>
        <p:nvSpPr>
          <p:cNvPr id="10243" name="İçerik Yer Tutucusu 1"/>
          <p:cNvSpPr>
            <a:spLocks noGrp="1"/>
          </p:cNvSpPr>
          <p:nvPr>
            <p:ph idx="1"/>
          </p:nvPr>
        </p:nvSpPr>
        <p:spPr bwMode="auto">
          <a:xfrm>
            <a:off x="481263" y="1900239"/>
            <a:ext cx="11238297" cy="45985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defTabSz="355600">
              <a:buNone/>
              <a:defRPr/>
            </a:pPr>
            <a:r>
              <a:rPr lang="tr-TR" altLang="tr-TR" sz="2400" dirty="0"/>
              <a:t>	-Kamu kurum ve kuruluşları ile kamu kaynaklarından finansman sağlayan veya bağlantısı olan gerçek ve tüzel kişiler başvuru yapamaz.</a:t>
            </a:r>
          </a:p>
          <a:p>
            <a:pPr marL="0" indent="0" algn="just" defTabSz="355600">
              <a:buNone/>
              <a:defRPr/>
            </a:pPr>
            <a:r>
              <a:rPr lang="tr-TR" altLang="tr-TR" sz="2400" dirty="0"/>
              <a:t>	-Hibe sözleşmesi imzalayan başvuruların başladığı tarihe kadar yatırımını </a:t>
            </a:r>
            <a:r>
              <a:rPr lang="tr-TR" altLang="tr-TR" sz="2400" b="1" dirty="0"/>
              <a:t>nihai rapora bağlayamayan</a:t>
            </a:r>
            <a:r>
              <a:rPr lang="tr-TR" altLang="tr-TR" sz="2400" dirty="0"/>
              <a:t>, önceki tebliğler kapsamında hibe desteğinden yararlanmış ancak projesi </a:t>
            </a:r>
            <a:r>
              <a:rPr lang="tr-TR" altLang="tr-TR" sz="2400" b="1" dirty="0"/>
              <a:t>fesih sürecinde </a:t>
            </a:r>
            <a:r>
              <a:rPr lang="tr-TR" altLang="tr-TR" sz="2400" dirty="0"/>
              <a:t>bulunanlar başvuru yapamaz.</a:t>
            </a:r>
          </a:p>
          <a:p>
            <a:pPr marL="0" indent="0" algn="just" defTabSz="355600">
              <a:buNone/>
              <a:defRPr/>
            </a:pPr>
            <a:r>
              <a:rPr lang="tr-TR" altLang="tr-TR" sz="2400" dirty="0"/>
              <a:t>	-Tarımsal amaçlı örgütler hariç, daha önce Bakanlığın vermiş olduğu </a:t>
            </a:r>
            <a:r>
              <a:rPr lang="tr-TR" altLang="tr-TR" sz="2400" b="1" dirty="0"/>
              <a:t>yatırım bazlı </a:t>
            </a:r>
            <a:r>
              <a:rPr lang="tr-TR" altLang="tr-TR" sz="2400" dirty="0"/>
              <a:t>hibe desteklerinden faydalanmış olanlar kendilerine </a:t>
            </a:r>
            <a:r>
              <a:rPr lang="tr-TR" altLang="tr-TR" sz="2400" b="1" dirty="0"/>
              <a:t>ödemenin yapıldığı tarihten </a:t>
            </a:r>
            <a:r>
              <a:rPr lang="tr-TR" altLang="tr-TR" sz="2400" dirty="0"/>
              <a:t>bu </a:t>
            </a:r>
            <a:r>
              <a:rPr lang="tr-TR" altLang="tr-TR" sz="2400" b="1" dirty="0"/>
              <a:t>tebliğin yayımlandığı tarihe kadar</a:t>
            </a:r>
            <a:r>
              <a:rPr lang="tr-TR" altLang="tr-TR" sz="2400" dirty="0"/>
              <a:t> </a:t>
            </a:r>
            <a:r>
              <a:rPr lang="tr-TR" altLang="tr-TR" sz="2400" b="1" dirty="0"/>
              <a:t>2 (iki) </a:t>
            </a:r>
            <a:r>
              <a:rPr lang="tr-TR" altLang="tr-TR" sz="2400" dirty="0"/>
              <a:t>yılını tamamlamamış olanlar başvuru yapamaz.</a:t>
            </a:r>
          </a:p>
          <a:p>
            <a:pPr marL="0" indent="0" algn="just" defTabSz="355600">
              <a:buNone/>
              <a:defRPr/>
            </a:pPr>
            <a:r>
              <a:rPr lang="tr-TR" altLang="tr-TR" sz="2400" dirty="0"/>
              <a:t>	-Tüzel kişi olarak başvuru yapanların gerçek ve tüzel kişi ortakları ile bu kişilerin oluşturdukları ya da oluşturacakları farklı tüzel kişiler/ortaklar başvuru yapamaz ve sonraki dönemlerde yapacakları başvurular için bu Tebliğde belirtilen süre kısıtları uygulanır.</a:t>
            </a:r>
          </a:p>
        </p:txBody>
      </p:sp>
    </p:spTree>
    <p:extLst>
      <p:ext uri="{BB962C8B-B14F-4D97-AF65-F5344CB8AC3E}">
        <p14:creationId xmlns:p14="http://schemas.microsoft.com/office/powerpoint/2010/main" val="4079302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16262" y="1349712"/>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solidFill>
                  <a:srgbClr val="002060"/>
                </a:solidFill>
              </a:rPr>
              <a:t>BAŞVURU SAHİPLERİ</a:t>
            </a:r>
            <a:endParaRPr lang="tr-TR" altLang="tr-TR" sz="4400" b="1" dirty="0">
              <a:solidFill>
                <a:srgbClr val="002060"/>
              </a:solidFill>
            </a:endParaRPr>
          </a:p>
        </p:txBody>
      </p:sp>
      <p:sp>
        <p:nvSpPr>
          <p:cNvPr id="10243" name="İçerik Yer Tutucusu 1"/>
          <p:cNvSpPr>
            <a:spLocks noGrp="1"/>
          </p:cNvSpPr>
          <p:nvPr>
            <p:ph idx="1"/>
          </p:nvPr>
        </p:nvSpPr>
        <p:spPr bwMode="auto">
          <a:xfrm>
            <a:off x="481263" y="1967474"/>
            <a:ext cx="11238297" cy="45985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defTabSz="355600">
              <a:buNone/>
              <a:defRPr/>
            </a:pPr>
            <a:r>
              <a:rPr lang="tr-TR" altLang="tr-TR" sz="2400" dirty="0"/>
              <a:t>	-İl özel idaresi ve belediye gibi </a:t>
            </a:r>
            <a:r>
              <a:rPr lang="tr-TR" altLang="tr-TR" sz="2400" b="1" dirty="0"/>
              <a:t>kamu kurum ve kuruluşları</a:t>
            </a:r>
            <a:r>
              <a:rPr lang="tr-TR" altLang="tr-TR" sz="2400" dirty="0"/>
              <a:t>, bunların vakıf ve birlik benzeri teşekkülleri ile içinde bulundukları ortaklıkları </a:t>
            </a:r>
            <a:r>
              <a:rPr lang="tr-TR" altLang="tr-TR" sz="2400" b="1" dirty="0"/>
              <a:t>ile kamu </a:t>
            </a:r>
            <a:r>
              <a:rPr lang="tr-TR" altLang="tr-TR" sz="2400" dirty="0"/>
              <a:t>kaynaklarından finansman sağlayan veya </a:t>
            </a:r>
            <a:r>
              <a:rPr lang="tr-TR" altLang="tr-TR" sz="2400" b="1" dirty="0"/>
              <a:t>bağlantısı </a:t>
            </a:r>
            <a:r>
              <a:rPr lang="tr-TR" altLang="tr-TR" sz="2400" dirty="0"/>
              <a:t>olan</a:t>
            </a:r>
            <a:r>
              <a:rPr lang="tr-TR" altLang="tr-TR" sz="2400" b="1" dirty="0"/>
              <a:t> gerçek veya tüzel kişiler </a:t>
            </a:r>
            <a:r>
              <a:rPr lang="tr-TR" altLang="tr-TR" sz="2400" dirty="0"/>
              <a:t>başvuru yapamaz.</a:t>
            </a:r>
            <a:endParaRPr lang="tr-TR" altLang="tr-TR" sz="2400" b="1" dirty="0"/>
          </a:p>
          <a:p>
            <a:pPr marL="0" indent="0" algn="just" defTabSz="355600">
              <a:buNone/>
              <a:defRPr/>
            </a:pPr>
            <a:r>
              <a:rPr lang="tr-TR" altLang="tr-TR" sz="2400" dirty="0"/>
              <a:t>	-Vadesi geçmiş </a:t>
            </a:r>
            <a:r>
              <a:rPr lang="tr-TR" altLang="tr-TR" sz="2400" b="1" dirty="0"/>
              <a:t>vergi borcu </a:t>
            </a:r>
            <a:r>
              <a:rPr lang="tr-TR" altLang="tr-TR" sz="2400" dirty="0"/>
              <a:t>ile Sosyal Güvenlik Kurumuna vadesi geçmiş </a:t>
            </a:r>
            <a:r>
              <a:rPr lang="tr-TR" altLang="tr-TR" sz="2400" b="1" dirty="0"/>
              <a:t>prim borcu </a:t>
            </a:r>
            <a:r>
              <a:rPr lang="tr-TR" altLang="tr-TR" sz="2400" dirty="0"/>
              <a:t>bulunan yatırımcılar </a:t>
            </a:r>
            <a:r>
              <a:rPr lang="tr-TR" altLang="tr-TR" sz="2400" dirty="0" smtClean="0"/>
              <a:t>hibe desteğinden faydalanamaz.</a:t>
            </a:r>
            <a:endParaRPr lang="tr-TR" altLang="tr-TR" sz="2400" dirty="0"/>
          </a:p>
          <a:p>
            <a:pPr marL="0" indent="0" algn="just" defTabSz="355600">
              <a:buNone/>
              <a:defRPr/>
            </a:pPr>
            <a:r>
              <a:rPr lang="tr-TR" altLang="tr-TR" sz="2400" dirty="0"/>
              <a:t>	-Bir önceki başvuru döneminde hibe sözleşmesi imzalamaya asıl olarak hak kazanan, ancak hibe sözleşmesi imzalamamış kişiler başvuru yapamaz.</a:t>
            </a:r>
          </a:p>
          <a:p>
            <a:pPr marL="0" indent="0" algn="just" defTabSz="355600">
              <a:buNone/>
              <a:defRPr/>
            </a:pPr>
            <a:r>
              <a:rPr lang="tr-TR" altLang="tr-TR" sz="2400" dirty="0"/>
              <a:t>	- Program kapsamında daha önce hibe sözleşmesi feshedilmiş, ancak almış olduğu hibenin geri ödemesini yapmamış kişiler başvuru yapamaz.</a:t>
            </a:r>
          </a:p>
          <a:p>
            <a:pPr marL="0" indent="0" algn="just" defTabSz="355600">
              <a:buNone/>
              <a:defRPr/>
            </a:pPr>
            <a:endParaRPr lang="tr-TR" altLang="tr-TR" sz="2400" dirty="0"/>
          </a:p>
        </p:txBody>
      </p:sp>
    </p:spTree>
    <p:extLst>
      <p:ext uri="{BB962C8B-B14F-4D97-AF65-F5344CB8AC3E}">
        <p14:creationId xmlns:p14="http://schemas.microsoft.com/office/powerpoint/2010/main" val="3031666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65760" y="1444709"/>
            <a:ext cx="5968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ctr"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YATIRIM YERİ ÖZELLİKLERİ</a:t>
            </a:r>
          </a:p>
        </p:txBody>
      </p:sp>
      <p:sp>
        <p:nvSpPr>
          <p:cNvPr id="30723" name="Rectangle 3"/>
          <p:cNvSpPr>
            <a:spLocks noChangeArrowheads="1"/>
          </p:cNvSpPr>
          <p:nvPr/>
        </p:nvSpPr>
        <p:spPr bwMode="auto">
          <a:xfrm>
            <a:off x="289560" y="1842052"/>
            <a:ext cx="1161288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tab pos="441325" algn="l"/>
              </a:tabLst>
              <a:defRPr/>
            </a:pPr>
            <a:r>
              <a:rPr kumimoji="0" lang="tr-TR" altLang="tr-TR" sz="2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Yatırım yeri sadece </a:t>
            </a:r>
            <a:r>
              <a:rPr kumimoji="0" lang="tr-TR" altLang="tr-TR" sz="25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kırsal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alan</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da ise başvuru yapılabilir.</a:t>
            </a:r>
          </a:p>
          <a:p>
            <a:pPr marL="0" marR="0" lvl="0" indent="0" algn="just" defTabSz="914400" rtl="0" eaLnBrk="1" fontAlgn="auto" latinLnBrk="0" hangingPunct="1">
              <a:lnSpc>
                <a:spcPct val="100000"/>
              </a:lnSpc>
              <a:spcBef>
                <a:spcPts val="0"/>
              </a:spcBef>
              <a:spcAft>
                <a:spcPts val="0"/>
              </a:spcAft>
              <a:buClrTx/>
              <a:buSzTx/>
              <a:buFontTx/>
              <a:buNone/>
              <a:tabLst>
                <a:tab pos="441325" algn="l"/>
              </a:tabLst>
              <a:defRPr/>
            </a:pP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Yatırım yeri; organize sanayi bölgesi, tarıma dayalı ihtisas organize sanayi bölgesi ya da ihtisas küçük sanayi sitesinde yer alıyorsa ve tahsisli ise tapu </a:t>
            </a:r>
            <a:r>
              <a:rPr kumimoji="0" lang="tr-TR" altLang="tr-TR" sz="25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takyidat</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belgesinin, tapu idaresi yerine yukarıda anılan idarelerden alınmış olması yeterlidir. Nihai rapor aşamasında, </a:t>
            </a:r>
            <a:r>
              <a:rPr kumimoji="0" lang="tr-TR" altLang="tr-TR" sz="25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inşai</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faaliyet içeren projelerde tapu üzerine işlenecek üst hakkı şerhi, diğer projelerde ise üst hakkı veya kiralamanın tapuya şerh edilme şartı aranır.</a:t>
            </a:r>
          </a:p>
          <a:p>
            <a:pPr marL="0" marR="0" lvl="0" indent="0" algn="just" defTabSz="914400" rtl="0" eaLnBrk="1" fontAlgn="auto" latinLnBrk="0" hangingPunct="1">
              <a:lnSpc>
                <a:spcPct val="100000"/>
              </a:lnSpc>
              <a:spcBef>
                <a:spcPts val="0"/>
              </a:spcBef>
              <a:spcAft>
                <a:spcPts val="0"/>
              </a:spcAft>
              <a:buClrTx/>
              <a:buSzTx/>
              <a:buFontTx/>
              <a:buNone/>
              <a:tabLst>
                <a:tab pos="441325" algn="l"/>
              </a:tabLst>
              <a:defRPr/>
            </a:pP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Tahsis/kullanma izni/irtifak hakkı belgesi ile yapılacak başvurularda belgeler ilgili kurum ve kuruluşun bağlı oldukları mevzuata göre alınır.</a:t>
            </a:r>
          </a:p>
          <a:p>
            <a:pPr marL="0" marR="0" lvl="0" indent="0" algn="just" defTabSz="914400" rtl="0" eaLnBrk="1" fontAlgn="auto" latinLnBrk="0" hangingPunct="1">
              <a:lnSpc>
                <a:spcPct val="100000"/>
              </a:lnSpc>
              <a:spcBef>
                <a:spcPts val="0"/>
              </a:spcBef>
              <a:spcAft>
                <a:spcPts val="0"/>
              </a:spcAft>
              <a:buClrTx/>
              <a:buSzTx/>
              <a:buFontTx/>
              <a:buNone/>
              <a:tabLst>
                <a:tab pos="441325" algn="l"/>
              </a:tabLst>
              <a:defRPr/>
            </a:pP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Yatırım yeri kiralık ise kiralama süresi başvuru süresi içerisinde başlamak üzere en az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(yedi) </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yıllık olmalıdır. Kira sözleşmesi başvuru aşamasında yüklenmeli, hibe sözleşmesi aşamasında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noter tasdikli </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olarak ibraz edilmelidir.</a:t>
            </a:r>
            <a:r>
              <a:rPr kumimoji="0" lang="tr-TR" altLang="tr-TR" sz="2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Tree>
    <p:extLst>
      <p:ext uri="{BB962C8B-B14F-4D97-AF65-F5344CB8AC3E}">
        <p14:creationId xmlns:p14="http://schemas.microsoft.com/office/powerpoint/2010/main" val="20428351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bwMode="auto">
          <a:xfrm>
            <a:off x="946483" y="1328946"/>
            <a:ext cx="9521819" cy="584272"/>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algn="ctr" eaLnBrk="1" hangingPunct="1"/>
            <a:r>
              <a:rPr lang="tr-TR" altLang="tr-TR" b="1" dirty="0" smtClean="0">
                <a:solidFill>
                  <a:srgbClr val="002060"/>
                </a:solidFill>
              </a:rPr>
              <a:t>Kırsal </a:t>
            </a:r>
            <a:r>
              <a:rPr lang="tr-TR" altLang="tr-TR" dirty="0" smtClean="0">
                <a:solidFill>
                  <a:srgbClr val="002060"/>
                </a:solidFill>
              </a:rPr>
              <a:t>Kalkınma</a:t>
            </a:r>
            <a:r>
              <a:rPr lang="tr-TR" altLang="tr-TR" b="1" dirty="0" smtClean="0">
                <a:solidFill>
                  <a:srgbClr val="002060"/>
                </a:solidFill>
              </a:rPr>
              <a:t> </a:t>
            </a:r>
            <a:r>
              <a:rPr lang="tr-TR" altLang="tr-TR" b="1" dirty="0">
                <a:solidFill>
                  <a:srgbClr val="002060"/>
                </a:solidFill>
              </a:rPr>
              <a:t>-  </a:t>
            </a:r>
            <a:r>
              <a:rPr lang="tr-TR" altLang="tr-TR" b="1" dirty="0" smtClean="0">
                <a:solidFill>
                  <a:srgbClr val="002060"/>
                </a:solidFill>
              </a:rPr>
              <a:t>Bursa</a:t>
            </a:r>
            <a:endParaRPr lang="tr-TR" altLang="tr-TR" b="1" dirty="0">
              <a:solidFill>
                <a:srgbClr val="002060"/>
              </a:solidFill>
            </a:endParaRPr>
          </a:p>
        </p:txBody>
      </p:sp>
      <p:sp>
        <p:nvSpPr>
          <p:cNvPr id="5" name="Dikdörtgen 1"/>
          <p:cNvSpPr>
            <a:spLocks noChangeArrowheads="1"/>
          </p:cNvSpPr>
          <p:nvPr/>
        </p:nvSpPr>
        <p:spPr bwMode="auto">
          <a:xfrm>
            <a:off x="189186" y="4872669"/>
            <a:ext cx="115508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r>
              <a:rPr lang="tr-TR" altLang="tr-TR" sz="2400" b="1" dirty="0">
                <a:latin typeface="Garamond" panose="02020404030301010803" pitchFamily="18" charset="0"/>
              </a:rPr>
              <a:t>İlimizde, </a:t>
            </a:r>
            <a:r>
              <a:rPr lang="tr-TR" altLang="tr-TR" sz="2400" b="1" dirty="0" smtClean="0">
                <a:latin typeface="Garamond" panose="02020404030301010803" pitchFamily="18" charset="0"/>
              </a:rPr>
              <a:t>Kırsal Kalkınma programları kapsamında toplamda 185,9 Milyon TL hibe ödemesi yapılmış olup, KKYDP esaslı Ekonomik Yatırımlar ve Alt Yapı (B İş Planı) çerçevesinde ise 199 proje tamamlanmış ve </a:t>
            </a:r>
            <a:r>
              <a:rPr lang="tr-TR" altLang="tr-TR" sz="2400" b="1" dirty="0" smtClean="0">
                <a:solidFill>
                  <a:srgbClr val="FF0000"/>
                </a:solidFill>
                <a:latin typeface="Garamond" panose="02020404030301010803" pitchFamily="18" charset="0"/>
              </a:rPr>
              <a:t>136.515.121,00 </a:t>
            </a:r>
            <a:r>
              <a:rPr lang="tr-TR" altLang="tr-TR" sz="2400" b="1" dirty="0">
                <a:solidFill>
                  <a:srgbClr val="FF0000"/>
                </a:solidFill>
                <a:latin typeface="Garamond" panose="02020404030301010803" pitchFamily="18" charset="0"/>
              </a:rPr>
              <a:t>TL </a:t>
            </a:r>
            <a:r>
              <a:rPr lang="tr-TR" altLang="tr-TR" sz="2400" b="1" dirty="0">
                <a:latin typeface="Garamond" panose="02020404030301010803" pitchFamily="18" charset="0"/>
              </a:rPr>
              <a:t>hibe ödemesi yapılmıştır</a:t>
            </a:r>
            <a:r>
              <a:rPr lang="tr-TR" altLang="tr-TR" sz="2400" b="1" dirty="0" smtClean="0">
                <a:latin typeface="Garamond" panose="02020404030301010803" pitchFamily="18" charset="0"/>
              </a:rPr>
              <a:t>.</a:t>
            </a:r>
            <a:endParaRPr lang="tr-TR" altLang="tr-TR" b="1" dirty="0">
              <a:latin typeface="Garamond" panose="02020404030301010803" pitchFamily="18" charset="0"/>
            </a:endParaRPr>
          </a:p>
        </p:txBody>
      </p:sp>
      <p:graphicFrame>
        <p:nvGraphicFramePr>
          <p:cNvPr id="3" name="Nesne 2"/>
          <p:cNvGraphicFramePr>
            <a:graphicFrameLocks noChangeAspect="1"/>
          </p:cNvGraphicFramePr>
          <p:nvPr>
            <p:extLst>
              <p:ext uri="{D42A27DB-BD31-4B8C-83A1-F6EECF244321}">
                <p14:modId xmlns:p14="http://schemas.microsoft.com/office/powerpoint/2010/main" val="2459295284"/>
              </p:ext>
            </p:extLst>
          </p:nvPr>
        </p:nvGraphicFramePr>
        <p:xfrm>
          <a:off x="2207172" y="2051050"/>
          <a:ext cx="7203528" cy="2752725"/>
        </p:xfrm>
        <a:graphic>
          <a:graphicData uri="http://schemas.openxmlformats.org/presentationml/2006/ole">
            <mc:AlternateContent xmlns:mc="http://schemas.openxmlformats.org/markup-compatibility/2006">
              <mc:Choice xmlns:v="urn:schemas-microsoft-com:vml" Requires="v">
                <p:oleObj spid="_x0000_s1104" name="Çalışma Sayfası" r:id="rId4" imgW="6629400" imgH="2752613" progId="Excel.Sheet.12">
                  <p:embed/>
                </p:oleObj>
              </mc:Choice>
              <mc:Fallback>
                <p:oleObj name="Çalışma Sayfası" r:id="rId4" imgW="6629400" imgH="2752613" progId="Excel.Sheet.12">
                  <p:embed/>
                  <p:pic>
                    <p:nvPicPr>
                      <p:cNvPr id="0" name=""/>
                      <p:cNvPicPr/>
                      <p:nvPr/>
                    </p:nvPicPr>
                    <p:blipFill>
                      <a:blip r:embed="rId5"/>
                      <a:stretch>
                        <a:fillRect/>
                      </a:stretch>
                    </p:blipFill>
                    <p:spPr>
                      <a:xfrm>
                        <a:off x="2207172" y="2051050"/>
                        <a:ext cx="7203528" cy="2752725"/>
                      </a:xfrm>
                      <a:prstGeom prst="rect">
                        <a:avLst/>
                      </a:prstGeom>
                    </p:spPr>
                  </p:pic>
                </p:oleObj>
              </mc:Fallback>
            </mc:AlternateContent>
          </a:graphicData>
        </a:graphic>
      </p:graphicFrame>
    </p:spTree>
    <p:extLst>
      <p:ext uri="{BB962C8B-B14F-4D97-AF65-F5344CB8AC3E}">
        <p14:creationId xmlns:p14="http://schemas.microsoft.com/office/powerpoint/2010/main" val="390786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539E9D9-392A-4DE3-BC29-F8232385CB9A}"/>
              </a:ext>
            </a:extLst>
          </p:cNvPr>
          <p:cNvSpPr>
            <a:spLocks noChangeArrowheads="1"/>
          </p:cNvSpPr>
          <p:nvPr/>
        </p:nvSpPr>
        <p:spPr bwMode="auto">
          <a:xfrm>
            <a:off x="455034" y="1284546"/>
            <a:ext cx="6769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ctr"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YATIRIM YERİ ÖZELLİKLERİ</a:t>
            </a:r>
          </a:p>
        </p:txBody>
      </p:sp>
      <p:sp>
        <p:nvSpPr>
          <p:cNvPr id="9" name="Metin kutusu 8">
            <a:extLst>
              <a:ext uri="{FF2B5EF4-FFF2-40B4-BE49-F238E27FC236}">
                <a16:creationId xmlns:a16="http://schemas.microsoft.com/office/drawing/2014/main" id="{FC698687-A0F3-4E26-9DC6-CDC0E5E34D17}"/>
              </a:ext>
            </a:extLst>
          </p:cNvPr>
          <p:cNvSpPr txBox="1"/>
          <p:nvPr/>
        </p:nvSpPr>
        <p:spPr>
          <a:xfrm>
            <a:off x="549910" y="1941057"/>
            <a:ext cx="11369040" cy="419262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sz="25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Kiralanmış bir mülk üzerinde yapılacak yatırımlarda 3194 sayılı İmar Kanunu kapsamında alınması gereken inşaat ile ilgili belgeler </a:t>
            </a:r>
            <a:r>
              <a:rPr kumimoji="0" lang="tr-TR" sz="2500" b="1"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mülk sahibi adına</a:t>
            </a:r>
            <a:r>
              <a:rPr kumimoji="0" lang="tr-TR" sz="25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olabilir.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Yatırım yeri hisseli ise; hissedarların yatırımcıya muvafakat verdiklerini, inşaat yapılmasına rızaları olduğunu ve tesis faaliyete geçtikten sonra en az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7 (yedi) </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yıl süreyle tesisin faaliyetine engel olabilecek ölçüde başka bir tesis kurmayacaklarına dair taahhütname başvuru aşamasında yüklenmeli, hibe sözleşmesi aşamasında </a:t>
            </a:r>
            <a:r>
              <a:rPr kumimoji="0" lang="tr-TR" altLang="tr-TR" sz="25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noter tasdikli taahhütname</a:t>
            </a:r>
            <a:r>
              <a:rPr kumimoji="0" lang="tr-TR" altLang="tr-TR" sz="25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ibraz edilmelidir.</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sz="25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Yatırım yeri yapı kullanma izin belgesi alınmasını gerektirmiyorsa il özel idaresinden/belediyeden alınan “</a:t>
            </a:r>
            <a:r>
              <a:rPr kumimoji="0" lang="tr-TR" sz="2500" b="1"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Yazılı İzin Belgesi</a:t>
            </a:r>
            <a:r>
              <a:rPr kumimoji="0" lang="tr-TR" sz="25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hibe sözleşmesi ekinde sunulmalıdır.</a:t>
            </a:r>
            <a:endParaRPr kumimoji="0" lang="tr-TR" sz="2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tr-TR" sz="25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a:t>
            </a:r>
            <a:endParaRPr kumimoji="0" lang="tr-TR" sz="2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963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539E9D9-392A-4DE3-BC29-F8232385CB9A}"/>
              </a:ext>
            </a:extLst>
          </p:cNvPr>
          <p:cNvSpPr>
            <a:spLocks noChangeArrowheads="1"/>
          </p:cNvSpPr>
          <p:nvPr/>
        </p:nvSpPr>
        <p:spPr bwMode="auto">
          <a:xfrm>
            <a:off x="455034" y="1284546"/>
            <a:ext cx="6769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ctr"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YATIRIM YERİ ÖZELLİKLERİ</a:t>
            </a:r>
          </a:p>
        </p:txBody>
      </p:sp>
      <p:sp>
        <p:nvSpPr>
          <p:cNvPr id="9" name="Metin kutusu 8">
            <a:extLst>
              <a:ext uri="{FF2B5EF4-FFF2-40B4-BE49-F238E27FC236}">
                <a16:creationId xmlns:a16="http://schemas.microsoft.com/office/drawing/2014/main" id="{FC698687-A0F3-4E26-9DC6-CDC0E5E34D17}"/>
              </a:ext>
            </a:extLst>
          </p:cNvPr>
          <p:cNvSpPr txBox="1"/>
          <p:nvPr/>
        </p:nvSpPr>
        <p:spPr>
          <a:xfrm>
            <a:off x="455034" y="1664220"/>
            <a:ext cx="11369040" cy="407739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sz="2200" b="0" i="0" u="none" strike="noStrike" kern="120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rPr>
              <a:t>	</a:t>
            </a: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Tarım arazileri üzerinde yapılacak tüm yatırımlar için, </a:t>
            </a:r>
            <a:r>
              <a:rPr kumimoji="0" lang="tr-TR" altLang="tr-TR" sz="2200" b="1" i="0" u="sng" strike="noStrike" kern="1200" cap="none" spc="0" normalizeH="0" baseline="0" noProof="0" dirty="0">
                <a:ln>
                  <a:noFill/>
                </a:ln>
                <a:solidFill>
                  <a:prstClr val="black"/>
                </a:solidFill>
                <a:effectLst/>
                <a:uLnTx/>
                <a:uFillTx/>
                <a:latin typeface="Garamond" panose="02020404030301010803" pitchFamily="18" charset="0"/>
                <a:ea typeface="+mn-ea"/>
                <a:cs typeface="+mn-cs"/>
              </a:rPr>
              <a:t>5403 sayılı Kanun kapsamında alınan izin belgesi, başvuru aşamasında veri giriş sistemine yüklenir</a:t>
            </a: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Yatırım yeri </a:t>
            </a:r>
            <a:r>
              <a:rPr kumimoji="0" lang="tr-TR" altLang="tr-TR" sz="2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izinlendirmeye</a:t>
            </a: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tabi değil ise izin gerektirmediğine dair İl Müdürlüğünden alınan yazının başvuru aşamasında veri giriş sistemine yüklenmesi gerekmektedir.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Tapu kaydında arsa, konut, ticaret, sanayi vb. gibi hiçbir tarımsal vasıf içermeyen imarlı parseller üzerinde yapılacak yatırımlarda 5403 sayılı Kanun kapsamında izin belgesi veya muaf olduğuna dair belge alınması zorunlu değildir.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Tarım arazisi üzerinde kurulu sabit bir tesis ile doğrudan ilişkili/bağlantılı olmayan ve tarım arazisinin doğal yapısını bozmayan makine ekipman alımlarında da 5403 sayılı Kanun kapsamında izin belgesi veya muaf olduğuna dair belge alınması zorunlu değildir. Bu durumda yatırımcı uygulama rehberinde örneği bulunan taahhütnameyi başvuru aşamasında veri giriş sistemine yüklemelidir.</a:t>
            </a:r>
            <a:endPar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90529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99707" y="1362449"/>
            <a:ext cx="806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ctr"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HİBEYE ESAS PROJE GİDERLERİ </a:t>
            </a:r>
          </a:p>
        </p:txBody>
      </p:sp>
      <p:sp>
        <p:nvSpPr>
          <p:cNvPr id="31747" name="Rectangle 3"/>
          <p:cNvSpPr>
            <a:spLocks noChangeArrowheads="1"/>
          </p:cNvSpPr>
          <p:nvPr/>
        </p:nvSpPr>
        <p:spPr bwMode="auto">
          <a:xfrm>
            <a:off x="161365" y="1813300"/>
            <a:ext cx="1128208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İnşaat işleri alım giderleri</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-Hibe desteği verilecek inşaat işleri alım giderleri, projenin faaliyete geçmesi için elzem olan inşaat işlerini kapsar</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-Yeni tesis ve tamamlama başvurularında idari alanların toplamı hibeye esas inşaat giderinin %15’ini, her yapı için kazı, dolgu ve </a:t>
            </a:r>
            <a:r>
              <a:rPr kumimoji="0" lang="tr-TR" altLang="tr-TR"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reglaj</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işleri yapının toplam hibeye esas inşaat giderinin %6’sını ve alansal olarak idari alan, toplam inşaat alanının %30’unu aşamaz. Başvuruda sunulan projede bu oranların aşılmış olması halinde, hibe sözleşmesi imzalanması aşamasında bütçe revizyonu yapılarak aşan kısımlar ayni katkı kapsamına alınır.	     </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-Hayvan yetiştiriciliği ve su ürünleri yetiştiriciliği projelerinde sadece bakıcı evi hibe desteği kapsamında değerlendirilir.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21802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99707" y="1362449"/>
            <a:ext cx="806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ctr"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HİBEYE ESAS PROJE GİDERLERİ </a:t>
            </a:r>
          </a:p>
        </p:txBody>
      </p:sp>
      <p:sp>
        <p:nvSpPr>
          <p:cNvPr id="31747" name="Rectangle 3"/>
          <p:cNvSpPr>
            <a:spLocks noChangeArrowheads="1"/>
          </p:cNvSpPr>
          <p:nvPr/>
        </p:nvSpPr>
        <p:spPr bwMode="auto">
          <a:xfrm>
            <a:off x="161364" y="1877287"/>
            <a:ext cx="1156447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Makine, ekipman ve malzeme alım giderleri</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-Program kapsamında yapılacak makine, ekipman ve malzeme alımları, üretimi de içeren bir proje bütününün parçası olduğu takdirde hibe desteği kapsamında değerlendirilir..</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-Proje sahasına teslim giderleri ile montaj giderleri makine ekipman alımı ile aynı faturada bulunmaları halinde hibe desteği verilir.</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-Teknik şartname, metraj ve keşfi, makine yerleşim planını ve bina büyüklüğü ile alınan makinelerin uyumlu ve üretim aşamalarında gerekli olduğuna dair rapor hazırlanmalı ve tasdik eden kişilerin ilgili meslek odalarına kayıtlı olmaları şarttır.</a:t>
            </a:r>
          </a:p>
          <a:p>
            <a:pPr marL="742950" marR="0" lvl="1"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-Demirbaş eşya, mobilya, mefruşat alımı gibi giderler ile hammadde veya malzeme gibi işletme giderlerine hibe desteği verilmez</a:t>
            </a:r>
          </a:p>
          <a:p>
            <a:pPr marL="742950" marR="0" lvl="1" indent="0" algn="just" defTabSz="914400" rtl="0" eaLnBrk="1" fontAlgn="auto" latinLnBrk="0" hangingPunct="1">
              <a:lnSpc>
                <a:spcPct val="100000"/>
              </a:lnSpc>
              <a:spcBef>
                <a:spcPts val="0"/>
              </a:spcBef>
              <a:spcAft>
                <a:spcPts val="0"/>
              </a:spcAft>
              <a:buClrTx/>
              <a:buSzTx/>
              <a:buFontTx/>
              <a:buNone/>
              <a:tabLst/>
              <a:defRPr/>
            </a:pPr>
            <a:endParaRPr kumimoji="0" lang="tr-TR" altLang="tr-TR" sz="2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742950" marR="0" lvl="1" indent="0" algn="just"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39701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330892" y="1318260"/>
            <a:ext cx="6840538" cy="647700"/>
          </a:xfrm>
          <a:ln>
            <a:solidFill>
              <a:schemeClr val="bg1"/>
            </a:solidFill>
            <a:miter lim="800000"/>
            <a:headEnd/>
            <a:tailEnd/>
          </a:ln>
        </p:spPr>
        <p:txBody>
          <a:bodyPr vert="horz" wrap="square" lIns="91440" tIns="45720" rIns="91440" bIns="45720" numCol="1" rtlCol="0" anchor="t" anchorCtr="0" compatLnSpc="1">
            <a:prstTxWarp prst="textNoShape">
              <a:avLst/>
            </a:prstTxWarp>
            <a:noAutofit/>
          </a:bodyPr>
          <a:lstStyle/>
          <a:p>
            <a:pPr eaLnBrk="1" hangingPunct="1">
              <a:defRPr/>
            </a:pPr>
            <a:r>
              <a:rPr lang="tr-TR" sz="2800" dirty="0">
                <a:solidFill>
                  <a:srgbClr val="FF0000"/>
                </a:solidFill>
              </a:rPr>
              <a:t>BAŞVURU ZAMANI VE ŞEKLİ</a:t>
            </a:r>
            <a:r>
              <a:rPr lang="tr-TR" sz="2800" dirty="0"/>
              <a:t/>
            </a:r>
            <a:br>
              <a:rPr lang="tr-TR" sz="2800" dirty="0"/>
            </a:br>
            <a:endParaRPr lang="tr-TR" sz="2800" dirty="0">
              <a:effectLst>
                <a:outerShdw blurRad="38100" dist="38100" dir="2700000" algn="tl">
                  <a:srgbClr val="C0C0C0"/>
                </a:outerShdw>
              </a:effectLst>
            </a:endParaRPr>
          </a:p>
        </p:txBody>
      </p:sp>
      <p:sp>
        <p:nvSpPr>
          <p:cNvPr id="34819" name="Text Box 3"/>
          <p:cNvSpPr txBox="1">
            <a:spLocks noChangeArrowheads="1"/>
          </p:cNvSpPr>
          <p:nvPr/>
        </p:nvSpPr>
        <p:spPr bwMode="auto">
          <a:xfrm>
            <a:off x="952893" y="1856073"/>
            <a:ext cx="9738360" cy="38472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Başvurular;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6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mn-cs"/>
              </a:rPr>
              <a:t>12/06/2026</a:t>
            </a:r>
            <a:endParaRPr kumimoji="0" lang="tr-TR" altLang="tr-TR" sz="6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tarihine kadar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tr-TR" altLang="tr-T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www.tarimorman.gov.tr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internet adresinden yapılacaktır.</a:t>
            </a:r>
          </a:p>
        </p:txBody>
      </p:sp>
    </p:spTree>
    <p:extLst>
      <p:ext uri="{BB962C8B-B14F-4D97-AF65-F5344CB8AC3E}">
        <p14:creationId xmlns:p14="http://schemas.microsoft.com/office/powerpoint/2010/main" val="33590286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1651115" y="1273304"/>
            <a:ext cx="7561262" cy="764258"/>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r>
              <a:rPr lang="tr-TR" altLang="tr-TR" sz="2400" dirty="0"/>
              <a:t> </a:t>
            </a:r>
            <a:r>
              <a:rPr lang="tr-TR" altLang="tr-TR" sz="2800" dirty="0">
                <a:solidFill>
                  <a:srgbClr val="FF0000"/>
                </a:solidFill>
              </a:rPr>
              <a:t>DEĞERLENDİRME</a:t>
            </a:r>
            <a:endParaRPr lang="tr-TR" altLang="tr-TR" sz="2400" dirty="0">
              <a:solidFill>
                <a:srgbClr val="FF0000"/>
              </a:solidFill>
            </a:endParaRPr>
          </a:p>
        </p:txBody>
      </p:sp>
      <p:sp>
        <p:nvSpPr>
          <p:cNvPr id="64515" name="Text Box 3"/>
          <p:cNvSpPr txBox="1">
            <a:spLocks noChangeArrowheads="1"/>
          </p:cNvSpPr>
          <p:nvPr/>
        </p:nvSpPr>
        <p:spPr bwMode="auto">
          <a:xfrm>
            <a:off x="307571" y="1800478"/>
            <a:ext cx="1143343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Başvurular, Valilik oluru ile sorumlu Vali Yardımcısı Başkanlığında oluşturulan 5 (beş) kişilik İl Proje Değerlendirme Komisyonu tarafından, Tebliğ ve uygulama rehberinde belirtilen değerlendirme kriterlere göre  değerlendirilir ve puanlanır.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100" b="0" i="0" u="none" strike="noStrike" kern="1200" cap="none" spc="0" normalizeH="0" baseline="0" noProof="0" dirty="0">
                <a:ln>
                  <a:noFill/>
                </a:ln>
                <a:solidFill>
                  <a:srgbClr val="00B0F0"/>
                </a:solidFill>
                <a:effectLst/>
                <a:uLnTx/>
                <a:uFillTx/>
                <a:latin typeface="Garamond" panose="02020404030301010803" pitchFamily="18" charset="0"/>
                <a:ea typeface="+mn-ea"/>
                <a:cs typeface="+mn-cs"/>
              </a:rPr>
              <a:t>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Hatalı belge ve/veya dokümanı olan başvurulara ait “Başvuruların İdari Uygunluk Kontrol </a:t>
            </a:r>
            <a:r>
              <a:rPr kumimoji="0" lang="tr-TR" altLang="tr-TR" sz="21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Listesi”nde</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yer alan belge veya dokümanların en fazla </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’inin hatalı olması durumunda hatalı belge ve/veya dokümanın düzeltilmesine izin verilir. Hatalı belge ve/veya doküman içeren başvurular, son başvuru tarihini takip eden </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10 (on)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iş</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günü sonunda İl Müdürlüğünün ilan panosunda ve internet sayfasında ilan edilir. Başvuru sahipleri bu ilanın yapıldığı günden itibaren </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 (beş)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iş</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günü içinde veri giriş sisteminde yer alan hatalı belge ve/veya doküman tamamlama bölümünden doğru belge ve/veya dokümanlarını sisteme yüklerler. Eklenen belge ve/veya doküman son başvuru tarihinden sonraki bir tarihi içeremez. Hatalı belge ve/veya doküman içeren başvuruların ilanının yapıldığı günden başlayan </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5’inci (beşinci)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günün sonunda sistem evrak eklemeye kapatılır ve bu tarihten sonra evrak kabul edilmez.</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Komisyon, bu değerlendirmeleri son başvuru tarihini takiben en geç </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25 (</a:t>
            </a:r>
            <a:r>
              <a:rPr kumimoji="0" lang="tr-TR" altLang="tr-TR" sz="21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yirmibeş</a:t>
            </a:r>
            <a:r>
              <a:rPr kumimoji="0" lang="tr-TR" altLang="tr-TR" sz="21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iş </a:t>
            </a:r>
            <a:r>
              <a:rPr kumimoji="0" lang="tr-TR" altLang="tr-TR"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günü içerisinde tamamlar.</a:t>
            </a:r>
          </a:p>
        </p:txBody>
      </p:sp>
    </p:spTree>
    <p:extLst>
      <p:ext uri="{BB962C8B-B14F-4D97-AF65-F5344CB8AC3E}">
        <p14:creationId xmlns:p14="http://schemas.microsoft.com/office/powerpoint/2010/main" val="20819383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1481432" y="1292157"/>
            <a:ext cx="7561262" cy="443061"/>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r>
              <a:rPr lang="tr-TR" altLang="tr-TR" sz="2400" dirty="0"/>
              <a:t>  </a:t>
            </a:r>
            <a:r>
              <a:rPr lang="tr-TR" altLang="tr-TR" sz="2800" dirty="0">
                <a:solidFill>
                  <a:srgbClr val="FF0000"/>
                </a:solidFill>
              </a:rPr>
              <a:t>DEĞERLENDİRME</a:t>
            </a:r>
            <a:endParaRPr lang="tr-TR" altLang="tr-TR" sz="2400" dirty="0">
              <a:solidFill>
                <a:srgbClr val="FF0000"/>
              </a:solidFill>
            </a:endParaRPr>
          </a:p>
        </p:txBody>
      </p:sp>
      <p:sp>
        <p:nvSpPr>
          <p:cNvPr id="64515" name="Text Box 3"/>
          <p:cNvSpPr txBox="1">
            <a:spLocks noChangeArrowheads="1"/>
          </p:cNvSpPr>
          <p:nvPr/>
        </p:nvSpPr>
        <p:spPr bwMode="auto">
          <a:xfrm>
            <a:off x="774569" y="1735218"/>
            <a:ext cx="1064286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Nihai değerlendirme, Tarım Reformu Genel Müdürlüğünde oluşturulan Merkez Proje Değerlendirme ve bütçe belirleme Komisyonu tarafından genel değerlendirme kriteri açısından yapılır.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Başvurular toplam puana göre en büyükten en küçüğe doğru asıl ve yedek olarak sıralanır.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Uygun bulunan başvurular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5 (beş) </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iş günü süreyle İl Müdürlüğü ilan panosunda listelerin askıya çıkarılması ve İl Müdürlüğü resmi internet sitesinde yayımlanması suretiyle tebliğ edilir. Başvuru sahiplerine ayrıca herhangi bir tebligat yapılmaz.</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Uygun bulunmayan başvuruların sahiplerine tebligat yapılmaz. Ancak başvuru sahibinin yazılı olarak talep etmesi halinde başvuru sahibine geri bildirim belgesi İl Müdürlüğü tarafından kendisine sunulur. </a:t>
            </a:r>
            <a:endParaRPr kumimoji="0" lang="tr-TR" altLang="tr-TR"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6015041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329156" y="1317805"/>
            <a:ext cx="7272338" cy="674688"/>
          </a:xfrm>
          <a:ln>
            <a:solidFill>
              <a:schemeClr val="bg1"/>
            </a:solidFill>
            <a:miter lim="800000"/>
            <a:headEnd/>
            <a:tailEnd/>
          </a:ln>
        </p:spPr>
        <p:txBody>
          <a:bodyPr vert="horz" wrap="square" lIns="91440" tIns="45720" rIns="91440" bIns="45720" numCol="1" rtlCol="0" anchor="t" anchorCtr="0" compatLnSpc="1">
            <a:prstTxWarp prst="textNoShape">
              <a:avLst/>
            </a:prstTxWarp>
            <a:normAutofit fontScale="90000"/>
          </a:bodyPr>
          <a:lstStyle/>
          <a:p>
            <a:pPr eaLnBrk="1" hangingPunct="1">
              <a:defRPr/>
            </a:pPr>
            <a:r>
              <a:rPr lang="tr-TR" sz="3100" dirty="0">
                <a:solidFill>
                  <a:srgbClr val="FF0000"/>
                </a:solidFill>
              </a:rPr>
              <a:t>TEMİNAT</a:t>
            </a:r>
            <a:r>
              <a:rPr lang="tr-TR" sz="2400" dirty="0">
                <a:solidFill>
                  <a:srgbClr val="FF0000"/>
                </a:solidFill>
              </a:rPr>
              <a:t/>
            </a:r>
            <a:br>
              <a:rPr lang="tr-TR" sz="2400" dirty="0">
                <a:solidFill>
                  <a:srgbClr val="FF0000"/>
                </a:solidFill>
              </a:rPr>
            </a:br>
            <a:endParaRPr lang="tr-TR" sz="2400" dirty="0">
              <a:solidFill>
                <a:srgbClr val="FF0000"/>
              </a:solidFill>
              <a:effectLst>
                <a:outerShdw blurRad="38100" dist="38100" dir="2700000" algn="tl">
                  <a:srgbClr val="C0C0C0"/>
                </a:outerShdw>
              </a:effectLst>
            </a:endParaRPr>
          </a:p>
        </p:txBody>
      </p:sp>
      <p:sp>
        <p:nvSpPr>
          <p:cNvPr id="65539" name="Text Box 3"/>
          <p:cNvSpPr txBox="1">
            <a:spLocks noChangeArrowheads="1"/>
          </p:cNvSpPr>
          <p:nvPr/>
        </p:nvSpPr>
        <p:spPr bwMode="auto">
          <a:xfrm>
            <a:off x="449179" y="1690970"/>
            <a:ext cx="1138989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Hibe sözleşmesi imzalamaya hak kazanmış faydalanıcılar hibe sözleşmesi imzalanmadan önce İl Müdürlüğüne hibeye esas proje tutarının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’ü tutarında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süresiz</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banka teminat mektubunu  verirler. Teminat  mektuplarının teyidi alındıktan sonra muhafaza edilmek üzere, defterdarlık muhasebe müdürlüğüne teslim edilir.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Teminatın nakit olarak verilmesi halinde, hibe sözleşmesi imzalanmadan önce hibeye esas proje tutarının </a:t>
            </a:r>
            <a:r>
              <a:rPr kumimoji="0" lang="tr-TR" altLang="tr-TR"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%3</a:t>
            </a: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’ü tutarındaki nakit teminat Defterdarlık Muhasebe Müdürlüklerinin hazine tahsilat hesabına yatırılıp dekontun İl Müdürlüğüne verilmesi gerekmektedir.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Nihai raporun onaylanması ve son ödemenin gerçekleşmesini takiben faydalanıcının, gerekli belgeler ile birlikte İl Müdürlüğüne başvurması halinde teminat mektubu veya hesaba yatırılan tutar iade edilir.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Faydalanıcıların yükümlülüklerini yerine getirmemeleri nedeniyle hibe sözleşmesinin feshedilmesi halinde iadesi gerçekleştirilmemiş teminat mektubu teminat mektubu veya hesapta bulunan miktar Hazineye irat kaydedilir.</a:t>
            </a:r>
          </a:p>
        </p:txBody>
      </p:sp>
    </p:spTree>
    <p:extLst>
      <p:ext uri="{BB962C8B-B14F-4D97-AF65-F5344CB8AC3E}">
        <p14:creationId xmlns:p14="http://schemas.microsoft.com/office/powerpoint/2010/main" val="334577054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1552492"/>
            <a:ext cx="12191999" cy="792162"/>
          </a:xfrm>
          <a:ln>
            <a:solidFill>
              <a:schemeClr val="bg1"/>
            </a:solidFill>
            <a:miter lim="800000"/>
            <a:headEnd/>
            <a:tailEnd/>
          </a:ln>
        </p:spPr>
        <p:txBody>
          <a:bodyPr vert="horz" wrap="square" lIns="91440" tIns="45720" rIns="91440" bIns="45720" numCol="1" rtlCol="0" anchor="t" anchorCtr="0" compatLnSpc="1">
            <a:prstTxWarp prst="textNoShape">
              <a:avLst/>
            </a:prstTxWarp>
            <a:normAutofit/>
          </a:bodyPr>
          <a:lstStyle/>
          <a:p>
            <a:pPr algn="ctr" eaLnBrk="1" hangingPunct="1">
              <a:defRPr/>
            </a:pPr>
            <a:r>
              <a:rPr lang="tr-TR" sz="3600" dirty="0"/>
              <a:t> </a:t>
            </a:r>
            <a:r>
              <a:rPr lang="tr-TR" sz="3100" dirty="0">
                <a:solidFill>
                  <a:srgbClr val="FF0000"/>
                </a:solidFill>
              </a:rPr>
              <a:t>YATIRIM SÜRESİ</a:t>
            </a:r>
            <a:endParaRPr lang="tr-TR" sz="2400" dirty="0">
              <a:solidFill>
                <a:srgbClr val="FF0000"/>
              </a:solidFill>
              <a:effectLst>
                <a:outerShdw blurRad="38100" dist="38100" dir="2700000" algn="tl">
                  <a:srgbClr val="C0C0C0"/>
                </a:outerShdw>
              </a:effectLst>
            </a:endParaRPr>
          </a:p>
        </p:txBody>
      </p:sp>
      <p:sp>
        <p:nvSpPr>
          <p:cNvPr id="67587" name="Text Box 3"/>
          <p:cNvSpPr txBox="1">
            <a:spLocks noChangeArrowheads="1"/>
          </p:cNvSpPr>
          <p:nvPr/>
        </p:nvSpPr>
        <p:spPr bwMode="auto">
          <a:xfrm>
            <a:off x="2243930" y="2344654"/>
            <a:ext cx="77041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Yatırımlar,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6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30.06.2027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tarihine kadar fiziki olarak tamamlanmalıdır.</a:t>
            </a:r>
            <a:endParaRPr kumimoji="0" lang="tr-TR" altLang="tr-TR"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1860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Başlık 1"/>
          <p:cNvSpPr>
            <a:spLocks noGrp="1"/>
          </p:cNvSpPr>
          <p:nvPr>
            <p:ph type="title"/>
          </p:nvPr>
        </p:nvSpPr>
        <p:spPr bwMode="auto">
          <a:xfrm>
            <a:off x="1673225" y="1452129"/>
            <a:ext cx="793115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2800" dirty="0">
                <a:solidFill>
                  <a:srgbClr val="FF0000"/>
                </a:solidFill>
              </a:rPr>
              <a:t>İZLEME</a:t>
            </a:r>
          </a:p>
        </p:txBody>
      </p:sp>
      <p:sp>
        <p:nvSpPr>
          <p:cNvPr id="69635" name="İçerik Yer Tutucusu 2"/>
          <p:cNvSpPr>
            <a:spLocks noGrp="1"/>
          </p:cNvSpPr>
          <p:nvPr>
            <p:ph idx="1"/>
          </p:nvPr>
        </p:nvSpPr>
        <p:spPr bwMode="auto">
          <a:xfrm>
            <a:off x="762000" y="1889760"/>
            <a:ext cx="11012905" cy="4773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gn="just">
              <a:buNone/>
            </a:pPr>
            <a:r>
              <a:rPr lang="tr-TR" altLang="tr-TR" sz="2400" dirty="0"/>
              <a:t>	İzleme süresi nihai ödemenin yapıldığı tarihten itibaren </a:t>
            </a:r>
            <a:r>
              <a:rPr lang="tr-TR" altLang="tr-TR" sz="2400" b="1" dirty="0"/>
              <a:t>5 (beş</a:t>
            </a:r>
            <a:r>
              <a:rPr lang="tr-TR" altLang="tr-TR" sz="2400" dirty="0"/>
              <a:t>) yıldır.	</a:t>
            </a:r>
          </a:p>
          <a:p>
            <a:pPr marL="0" indent="0" algn="just">
              <a:buNone/>
            </a:pPr>
            <a:r>
              <a:rPr lang="tr-TR" altLang="tr-TR" sz="2400" dirty="0"/>
              <a:t>	Faydalanıcıların; izleme süresi boyunca hibe desteği aldıkları tesislerinin faaliyetini sürdürmeleri gerekir ve tesislerinin ve/veya makine ve ekipmanın mülkiyetini değiştiremezler, tesislerini ve/veya makine ve ekipmanı başkalarına kiralayamazlar, projenin amacını ve istisnai durumlar haricinde makine ve ekipmanın yerini değiştiremezler.	</a:t>
            </a:r>
          </a:p>
          <a:p>
            <a:pPr marL="0" indent="0" algn="just">
              <a:buNone/>
            </a:pPr>
            <a:r>
              <a:rPr lang="tr-TR" altLang="tr-TR" sz="2400" dirty="0"/>
              <a:t>	</a:t>
            </a:r>
            <a:r>
              <a:rPr lang="tr-TR" altLang="tr-TR" sz="2400" dirty="0" err="1"/>
              <a:t>İnşai</a:t>
            </a:r>
            <a:r>
              <a:rPr lang="tr-TR" altLang="tr-TR" sz="2400" dirty="0"/>
              <a:t> faaliyet içermeyen projelerde, izleme süresinin </a:t>
            </a:r>
            <a:r>
              <a:rPr lang="tr-TR" altLang="tr-TR" sz="2400" b="1" dirty="0"/>
              <a:t>1 (bir) </a:t>
            </a:r>
            <a:r>
              <a:rPr lang="tr-TR" altLang="tr-TR" sz="2400" dirty="0"/>
              <a:t>yılını tamamlamış ve yine kırsal alanda olmak şartıyla,  aynı il içerisinde, aynı konuda faaliyet gösterecek farklı bir tesis kurması halinde makine ekipmanların yer değişikliğine izin verilir.   </a:t>
            </a:r>
            <a:r>
              <a:rPr lang="tr-TR" altLang="tr-TR" sz="1600" dirty="0"/>
              <a:t>	</a:t>
            </a:r>
          </a:p>
          <a:p>
            <a:pPr marL="0" indent="0" algn="just">
              <a:buNone/>
            </a:pPr>
            <a:r>
              <a:rPr lang="tr-TR" altLang="tr-TR" sz="2400" dirty="0"/>
              <a:t>	İzleme sürecine tabi proje sayısı; </a:t>
            </a:r>
            <a:r>
              <a:rPr lang="tr-TR" altLang="tr-TR" sz="2400" b="1" dirty="0"/>
              <a:t>100 (yüz) adet ve daha az </a:t>
            </a:r>
            <a:r>
              <a:rPr lang="tr-TR" altLang="tr-TR" sz="2400" dirty="0"/>
              <a:t>olan il müdürlükleri yılda en az </a:t>
            </a:r>
            <a:r>
              <a:rPr lang="tr-TR" altLang="tr-TR" sz="2400" b="1" dirty="0"/>
              <a:t>2 (iki) </a:t>
            </a:r>
            <a:r>
              <a:rPr lang="tr-TR" altLang="tr-TR" sz="2400" dirty="0"/>
              <a:t>kere, </a:t>
            </a:r>
            <a:r>
              <a:rPr lang="tr-TR" altLang="tr-TR" sz="2400" b="1" dirty="0"/>
              <a:t>100 (yüz) adetten fazla </a:t>
            </a:r>
            <a:r>
              <a:rPr lang="tr-TR" altLang="tr-TR" sz="2400" dirty="0"/>
              <a:t>olan il müdürlükleri ise yılda en az </a:t>
            </a:r>
            <a:r>
              <a:rPr lang="tr-TR" altLang="tr-TR" sz="2400" b="1" dirty="0"/>
              <a:t>1 (bir</a:t>
            </a:r>
            <a:r>
              <a:rPr lang="tr-TR" altLang="tr-TR" sz="2400" dirty="0"/>
              <a:t>) kere projelerin yerinde kontrolünü gerçekleştirir.</a:t>
            </a:r>
          </a:p>
          <a:p>
            <a:pPr marL="0" indent="0" algn="just">
              <a:buNone/>
            </a:pPr>
            <a:r>
              <a:rPr lang="tr-TR" altLang="tr-TR" sz="2400" dirty="0"/>
              <a:t>	Proje uygulamalarının kontrolü, izlenmesi ve denetimi ihtiyaç duyulduğunda Genel Müdürlükçe de yapılır.</a:t>
            </a:r>
          </a:p>
        </p:txBody>
      </p:sp>
    </p:spTree>
    <p:extLst>
      <p:ext uri="{BB962C8B-B14F-4D97-AF65-F5344CB8AC3E}">
        <p14:creationId xmlns:p14="http://schemas.microsoft.com/office/powerpoint/2010/main" val="98657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5</a:t>
            </a:fld>
            <a:r>
              <a:rPr lang="tr-TR" smtClean="0"/>
              <a:t>/30</a:t>
            </a:r>
            <a:endParaRPr lang="tr-TR" dirty="0"/>
          </a:p>
        </p:txBody>
      </p:sp>
      <p:grpSp>
        <p:nvGrpSpPr>
          <p:cNvPr id="5" name="Grup 4"/>
          <p:cNvGrpSpPr/>
          <p:nvPr/>
        </p:nvGrpSpPr>
        <p:grpSpPr>
          <a:xfrm>
            <a:off x="883347" y="1557919"/>
            <a:ext cx="10804156" cy="4653695"/>
            <a:chOff x="2163618" y="1800701"/>
            <a:chExt cx="8026400" cy="4597400"/>
          </a:xfrm>
        </p:grpSpPr>
        <p:pic>
          <p:nvPicPr>
            <p:cNvPr id="6"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956" y="1800701"/>
              <a:ext cx="2663825" cy="2160588"/>
            </a:xfrm>
            <a:prstGeom prst="rect">
              <a:avLst/>
            </a:prstGeom>
            <a:noFill/>
            <a:ln w="9525" cmpd="thickThin">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6"/>
            <p:cNvPicPr>
              <a:picLocks noChangeAspect="1" noChangeArrowheads="1"/>
            </p:cNvPicPr>
            <p:nvPr/>
          </p:nvPicPr>
          <p:blipFill>
            <a:blip r:embed="rId3">
              <a:extLst>
                <a:ext uri="{28A0092B-C50C-407E-A947-70E740481C1C}">
                  <a14:useLocalDpi xmlns:a14="http://schemas.microsoft.com/office/drawing/2010/main" val="0"/>
                </a:ext>
              </a:extLst>
            </a:blip>
            <a:srcRect l="66125" r="1633"/>
            <a:stretch>
              <a:fillRect/>
            </a:stretch>
          </p:blipFill>
          <p:spPr bwMode="auto">
            <a:xfrm>
              <a:off x="7769081" y="1800701"/>
              <a:ext cx="2420937" cy="2160588"/>
            </a:xfrm>
            <a:prstGeom prst="rect">
              <a:avLst/>
            </a:prstGeom>
            <a:noFill/>
            <a:ln w="9525" cmpd="thickThin">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618" y="4175601"/>
              <a:ext cx="2484438" cy="2220913"/>
            </a:xfrm>
            <a:prstGeom prst="rect">
              <a:avLst/>
            </a:prstGeom>
            <a:noFill/>
            <a:ln w="9525" cmpd="thickThin">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9" name="Resi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9081" y="4175601"/>
              <a:ext cx="2415757" cy="2220913"/>
            </a:xfrm>
            <a:prstGeom prst="rect">
              <a:avLst/>
            </a:prstGeom>
            <a:noFill/>
            <a:ln w="9525" cmpd="thickThin">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descr="Gazi hayvancılık süt ve süt üretim pazarlama ticaret limited şirketi -  Agricultural Cooperative | Facebook - 7 Pho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618" y="1800701"/>
              <a:ext cx="2484438" cy="2165350"/>
            </a:xfrm>
            <a:prstGeom prst="rect">
              <a:avLst/>
            </a:prstGeom>
            <a:noFill/>
            <a:ln w="9525" cmpd="thickThin">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1" name="Resim 17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63956" y="4175601"/>
              <a:ext cx="2663825" cy="2222500"/>
            </a:xfrm>
            <a:prstGeom prst="rect">
              <a:avLst/>
            </a:prstGeom>
            <a:noFill/>
            <a:ln w="9525" cmpd="thickThin">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3854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Başlık 1"/>
          <p:cNvSpPr>
            <a:spLocks noGrp="1"/>
          </p:cNvSpPr>
          <p:nvPr>
            <p:ph type="title"/>
          </p:nvPr>
        </p:nvSpPr>
        <p:spPr bwMode="auto">
          <a:xfrm>
            <a:off x="417095" y="1452129"/>
            <a:ext cx="11357809"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2800" dirty="0">
                <a:solidFill>
                  <a:srgbClr val="FF0000"/>
                </a:solidFill>
              </a:rPr>
              <a:t>HAKSIZ ÖDEMELERİN GERİ ALINMASI VE HAK MAHRUMİYETİ</a:t>
            </a:r>
          </a:p>
        </p:txBody>
      </p:sp>
      <p:sp>
        <p:nvSpPr>
          <p:cNvPr id="69635" name="İçerik Yer Tutucusu 2"/>
          <p:cNvSpPr>
            <a:spLocks noGrp="1"/>
          </p:cNvSpPr>
          <p:nvPr>
            <p:ph idx="1"/>
          </p:nvPr>
        </p:nvSpPr>
        <p:spPr bwMode="auto">
          <a:xfrm>
            <a:off x="417095" y="2015691"/>
            <a:ext cx="11012905" cy="4773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tr-TR" altLang="tr-TR" sz="2400" dirty="0"/>
              <a:t>	Haksız yere yapılan destekleme ödemeleri, ödeme tarihinden itibaren </a:t>
            </a:r>
            <a:r>
              <a:rPr lang="tr-TR" altLang="tr-TR" sz="2400" b="1" dirty="0"/>
              <a:t>6183 sayılı Kanunun 51 inci maddesinde </a:t>
            </a:r>
            <a:r>
              <a:rPr lang="tr-TR" altLang="tr-TR" sz="2400" dirty="0"/>
              <a:t>belirtilen </a:t>
            </a:r>
            <a:r>
              <a:rPr lang="tr-TR" altLang="tr-TR" sz="2400" b="1" dirty="0"/>
              <a:t>gecikme zammı </a:t>
            </a:r>
            <a:r>
              <a:rPr lang="tr-TR" altLang="tr-TR" sz="2400" dirty="0"/>
              <a:t>oranları dikkate alınarak hesaplanan faizi ile birlikte anılan Kanun hükümlerine göre geri alınır. Haksız ödemenin yapılmasında ödemeyi sağlayan, belge veya belgeleri düzenleyen gerçek ve tüzel kişiler, geri alınacak tutarların tahsilinde müştereken sorumlu tutulurlar.</a:t>
            </a:r>
          </a:p>
          <a:p>
            <a:pPr marL="0" indent="0" algn="just">
              <a:buNone/>
            </a:pPr>
            <a:r>
              <a:rPr lang="tr-TR" altLang="tr-TR" sz="2400" dirty="0"/>
              <a:t>	Destekleme ödemelerinden idari hata sonucu düzenlenen belgelerle yapılan ödemeler hariç haksız yere yararlandığı tespit edilenler 5488 sayılı Kanunun 23 üncü maddesi gereğince beş yıl süreyle hiçbir destekleme programından yararlandırılmaz.</a:t>
            </a:r>
          </a:p>
        </p:txBody>
      </p:sp>
    </p:spTree>
    <p:extLst>
      <p:ext uri="{BB962C8B-B14F-4D97-AF65-F5344CB8AC3E}">
        <p14:creationId xmlns:p14="http://schemas.microsoft.com/office/powerpoint/2010/main" val="2440521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Başlık 1"/>
          <p:cNvSpPr>
            <a:spLocks noGrp="1"/>
          </p:cNvSpPr>
          <p:nvPr>
            <p:ph type="title"/>
          </p:nvPr>
        </p:nvSpPr>
        <p:spPr bwMode="auto">
          <a:xfrm>
            <a:off x="1" y="1333417"/>
            <a:ext cx="1204762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tr-TR" altLang="tr-TR" sz="2800" dirty="0"/>
              <a:t>BİLGİ VE İLETİŞİM</a:t>
            </a:r>
          </a:p>
        </p:txBody>
      </p:sp>
      <p:sp>
        <p:nvSpPr>
          <p:cNvPr id="71683" name="İçerik Yer Tutucusu 2"/>
          <p:cNvSpPr>
            <a:spLocks noGrp="1"/>
          </p:cNvSpPr>
          <p:nvPr>
            <p:ph idx="1"/>
          </p:nvPr>
        </p:nvSpPr>
        <p:spPr bwMode="auto">
          <a:xfrm>
            <a:off x="144380" y="1896979"/>
            <a:ext cx="11903241"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tr-TR" altLang="tr-TR" sz="2400" dirty="0"/>
              <a:t>Tarım ve Orman Bakanlığı</a:t>
            </a:r>
          </a:p>
          <a:p>
            <a:pPr marL="0" indent="0" algn="ctr">
              <a:buNone/>
            </a:pPr>
            <a:r>
              <a:rPr lang="tr-TR" altLang="tr-TR" sz="2400" u="sng" dirty="0">
                <a:hlinkClick r:id="rId2">
                  <a:extLst>
                    <a:ext uri="{A12FA001-AC4F-418D-AE19-62706E023703}">
                      <ahyp:hlinkClr xmlns="" xmlns:ahyp="http://schemas.microsoft.com/office/drawing/2018/hyperlinkcolor" val="tx"/>
                    </a:ext>
                  </a:extLst>
                </a:hlinkClick>
              </a:rPr>
              <a:t>www.tarimorman.gov.tr</a:t>
            </a:r>
            <a:endParaRPr lang="tr-TR" altLang="tr-TR" sz="2400" u="sng" dirty="0"/>
          </a:p>
          <a:p>
            <a:pPr marL="0" indent="0" algn="ctr">
              <a:buNone/>
            </a:pPr>
            <a:endParaRPr lang="tr-TR" altLang="tr-TR" sz="2400" dirty="0"/>
          </a:p>
          <a:p>
            <a:pPr marL="0" indent="0" algn="ctr">
              <a:buNone/>
            </a:pPr>
            <a:r>
              <a:rPr lang="tr-TR" altLang="tr-TR" sz="2400" dirty="0"/>
              <a:t>Tarım Reformu Genel Müdürlüğü                  </a:t>
            </a:r>
          </a:p>
          <a:p>
            <a:pPr marL="0" indent="0" algn="ctr">
              <a:buNone/>
            </a:pPr>
            <a:r>
              <a:rPr lang="tr-TR" altLang="tr-TR" sz="2400" u="sng" dirty="0"/>
              <a:t>www.tarimorman.gov.tr/TRGM</a:t>
            </a:r>
          </a:p>
          <a:p>
            <a:pPr marL="0" indent="0" algn="ctr">
              <a:buNone/>
            </a:pPr>
            <a:r>
              <a:rPr lang="tr-TR" altLang="tr-TR" sz="2400" dirty="0"/>
              <a:t>	</a:t>
            </a:r>
          </a:p>
          <a:p>
            <a:pPr marL="0" indent="0" algn="ctr">
              <a:buNone/>
            </a:pPr>
            <a:r>
              <a:rPr lang="tr-TR" altLang="tr-TR" sz="2400" dirty="0" smtClean="0"/>
              <a:t>Bursa </a:t>
            </a:r>
            <a:r>
              <a:rPr lang="tr-TR" altLang="tr-TR" sz="2400" dirty="0"/>
              <a:t>İl Tarım ve Orman Müdürlüğü</a:t>
            </a:r>
          </a:p>
          <a:p>
            <a:pPr marL="0" indent="0" algn="ctr">
              <a:buNone/>
            </a:pPr>
            <a:r>
              <a:rPr lang="tr-TR" altLang="tr-TR" sz="2400" u="sng" dirty="0" smtClean="0"/>
              <a:t>bursa.tarimorman.gov.tr</a:t>
            </a:r>
            <a:endParaRPr lang="tr-TR" altLang="tr-TR" sz="2400" u="sng" dirty="0"/>
          </a:p>
          <a:p>
            <a:pPr marL="0" indent="0" algn="ctr">
              <a:buNone/>
            </a:pPr>
            <a:endParaRPr lang="tr-TR" altLang="tr-TR" sz="2400" u="sng" dirty="0"/>
          </a:p>
          <a:p>
            <a:pPr marL="0" indent="0" algn="ctr">
              <a:buNone/>
            </a:pPr>
            <a:r>
              <a:rPr lang="tr-TR" altLang="tr-TR" sz="2400" dirty="0"/>
              <a:t>Tarımsal Yatırımcı Danışma Ofisi (TARYAT)             </a:t>
            </a:r>
          </a:p>
          <a:p>
            <a:pPr marL="0" indent="0">
              <a:buNone/>
            </a:pPr>
            <a:endParaRPr lang="tr-TR" altLang="tr-TR" sz="2400" dirty="0"/>
          </a:p>
        </p:txBody>
      </p:sp>
    </p:spTree>
    <p:extLst>
      <p:ext uri="{BB962C8B-B14F-4D97-AF65-F5344CB8AC3E}">
        <p14:creationId xmlns:p14="http://schemas.microsoft.com/office/powerpoint/2010/main" val="4289351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34160" y="4124960"/>
            <a:ext cx="9144000" cy="990600"/>
          </a:xfrm>
        </p:spPr>
        <p:txBody>
          <a:bodyPr/>
          <a:lstStyle/>
          <a:p>
            <a:r>
              <a:rPr lang="tr-TR" dirty="0"/>
              <a:t>TEŞEKKÜRLER</a:t>
            </a:r>
          </a:p>
        </p:txBody>
      </p:sp>
    </p:spTree>
    <p:extLst>
      <p:ext uri="{BB962C8B-B14F-4D97-AF65-F5344CB8AC3E}">
        <p14:creationId xmlns:p14="http://schemas.microsoft.com/office/powerpoint/2010/main" val="381884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bwMode="auto">
          <a:xfrm>
            <a:off x="1992313" y="3284538"/>
            <a:ext cx="8229600" cy="150817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tr-TR" altLang="tr-TR" b="1" dirty="0"/>
          </a:p>
          <a:p>
            <a:pPr marL="0" indent="0" algn="ctr">
              <a:buNone/>
            </a:pPr>
            <a:r>
              <a:rPr lang="tr-TR" altLang="tr-TR" sz="4000" b="1" dirty="0" smtClean="0">
                <a:solidFill>
                  <a:srgbClr val="002060"/>
                </a:solidFill>
              </a:rPr>
              <a:t>KKYP GENEL BİLGİLER</a:t>
            </a:r>
            <a:endParaRPr lang="tr-TR" altLang="tr-TR" sz="4000" b="1" dirty="0">
              <a:solidFill>
                <a:srgbClr val="002060"/>
              </a:solidFill>
            </a:endParaRPr>
          </a:p>
        </p:txBody>
      </p:sp>
    </p:spTree>
    <p:extLst>
      <p:ext uri="{BB962C8B-B14F-4D97-AF65-F5344CB8AC3E}">
        <p14:creationId xmlns:p14="http://schemas.microsoft.com/office/powerpoint/2010/main" val="185230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21326" y="1871878"/>
            <a:ext cx="10924309" cy="4289931"/>
          </a:xfrm>
        </p:spPr>
        <p:txBody>
          <a:bodyPr>
            <a:noAutofit/>
          </a:bodyPr>
          <a:lstStyle/>
          <a:p>
            <a:pPr algn="ctr">
              <a:defRPr/>
            </a:pPr>
            <a:r>
              <a:rPr lang="tr-TR" sz="3600" b="1" dirty="0" smtClean="0">
                <a:solidFill>
                  <a:srgbClr val="002060"/>
                </a:solidFill>
                <a:cs typeface="Times New Roman" panose="02020603050405020304" pitchFamily="18" charset="0"/>
              </a:rPr>
              <a:t>Küçük Ve Orta Ölçekli İşletmeler (</a:t>
            </a:r>
            <a:r>
              <a:rPr lang="tr-TR" sz="3600" b="1" dirty="0">
                <a:solidFill>
                  <a:srgbClr val="002060"/>
                </a:solidFill>
                <a:cs typeface="Times New Roman" panose="02020603050405020304" pitchFamily="18" charset="0"/>
              </a:rPr>
              <a:t>KOBİ</a:t>
            </a:r>
            <a:r>
              <a:rPr lang="tr-TR" sz="3600" b="1" dirty="0" smtClean="0">
                <a:solidFill>
                  <a:srgbClr val="002060"/>
                </a:solidFill>
                <a:cs typeface="Times New Roman" panose="02020603050405020304" pitchFamily="18" charset="0"/>
              </a:rPr>
              <a:t>)</a:t>
            </a:r>
          </a:p>
          <a:p>
            <a:pPr algn="ctr">
              <a:defRPr/>
            </a:pPr>
            <a:endParaRPr lang="tr-TR" sz="3600" b="1" dirty="0">
              <a:solidFill>
                <a:srgbClr val="002060"/>
              </a:solidFill>
              <a:cs typeface="Times New Roman" panose="02020603050405020304" pitchFamily="18" charset="0"/>
            </a:endParaRPr>
          </a:p>
          <a:p>
            <a:pPr algn="ctr">
              <a:defRPr/>
            </a:pPr>
            <a:r>
              <a:rPr lang="tr-TR" altLang="tr-TR" sz="3600" b="1" dirty="0" smtClean="0">
                <a:solidFill>
                  <a:srgbClr val="002060"/>
                </a:solidFill>
                <a:cs typeface="Times New Roman" panose="02020603050405020304" pitchFamily="18" charset="0"/>
              </a:rPr>
              <a:t>Aile İşletmeleri ve bu kapsamda yer alan </a:t>
            </a:r>
            <a:r>
              <a:rPr lang="tr-TR" altLang="tr-TR" sz="3600" b="1" dirty="0">
                <a:solidFill>
                  <a:srgbClr val="002060"/>
                </a:solidFill>
                <a:cs typeface="Times New Roman" panose="02020603050405020304" pitchFamily="18" charset="0"/>
              </a:rPr>
              <a:t>M</a:t>
            </a:r>
            <a:r>
              <a:rPr lang="tr-TR" altLang="tr-TR" sz="3600" b="1" dirty="0" smtClean="0">
                <a:solidFill>
                  <a:srgbClr val="002060"/>
                </a:solidFill>
                <a:cs typeface="Times New Roman" panose="02020603050405020304" pitchFamily="18" charset="0"/>
              </a:rPr>
              <a:t>ikro Ölçekli İşletmeler</a:t>
            </a:r>
          </a:p>
          <a:p>
            <a:pPr marL="0" indent="0" algn="ctr">
              <a:buNone/>
              <a:defRPr/>
            </a:pPr>
            <a:endParaRPr lang="tr-TR" altLang="tr-TR" sz="3600" b="1" dirty="0">
              <a:solidFill>
                <a:srgbClr val="FF3300"/>
              </a:solidFill>
              <a:cs typeface="Times New Roman" panose="02020603050405020304" pitchFamily="18" charset="0"/>
            </a:endParaRPr>
          </a:p>
          <a:p>
            <a:pPr marL="0" indent="0" algn="ctr">
              <a:buNone/>
              <a:defRPr/>
            </a:pPr>
            <a:r>
              <a:rPr lang="tr-TR" altLang="tr-TR" sz="3600" b="1" dirty="0" smtClean="0">
                <a:solidFill>
                  <a:srgbClr val="FF3300"/>
                </a:solidFill>
                <a:cs typeface="Times New Roman" panose="02020603050405020304" pitchFamily="18" charset="0"/>
              </a:rPr>
              <a:t>PROJE SUNABİLECEKLERDİR.</a:t>
            </a:r>
            <a:endParaRPr lang="tr-TR" altLang="tr-TR" sz="3600" b="1" dirty="0">
              <a:solidFill>
                <a:srgbClr val="FF3300"/>
              </a:solidFill>
              <a:cs typeface="Times New Roman" panose="02020603050405020304" pitchFamily="18" charset="0"/>
            </a:endParaRPr>
          </a:p>
          <a:p>
            <a:pPr algn="ctr">
              <a:defRPr/>
            </a:pPr>
            <a:endParaRPr lang="tr-TR" b="1" dirty="0" smtClean="0">
              <a:solidFill>
                <a:srgbClr val="FF3300"/>
              </a:solidFill>
              <a:cs typeface="Times New Roman" panose="02020603050405020304" pitchFamily="18" charset="0"/>
            </a:endParaRPr>
          </a:p>
          <a:p>
            <a:pPr algn="ctr">
              <a:defRPr/>
            </a:pPr>
            <a:endParaRPr lang="tr-TR" altLang="tr-TR" sz="2000" b="1" dirty="0">
              <a:solidFill>
                <a:srgbClr val="FF3300"/>
              </a:solidFill>
              <a:cs typeface="Times New Roman" panose="02020603050405020304" pitchFamily="18" charset="0"/>
            </a:endParaRPr>
          </a:p>
          <a:p>
            <a:pPr algn="ctr">
              <a:defRPr/>
            </a:pPr>
            <a:endParaRPr lang="tr-TR" altLang="tr-TR" sz="2000" b="1" dirty="0">
              <a:solidFill>
                <a:srgbClr val="0070C0"/>
              </a:solidFill>
            </a:endParaRPr>
          </a:p>
        </p:txBody>
      </p:sp>
      <p:sp>
        <p:nvSpPr>
          <p:cNvPr id="3" name="Unvan 2"/>
          <p:cNvSpPr>
            <a:spLocks noGrp="1"/>
          </p:cNvSpPr>
          <p:nvPr>
            <p:ph type="title"/>
          </p:nvPr>
        </p:nvSpPr>
        <p:spPr>
          <a:xfrm>
            <a:off x="838200" y="1325778"/>
            <a:ext cx="10515600" cy="546100"/>
          </a:xfrm>
        </p:spPr>
        <p:txBody>
          <a:bodyPr/>
          <a:lstStyle/>
          <a:p>
            <a:pPr algn="ctr"/>
            <a:r>
              <a:rPr lang="tr-TR" sz="2800" i="1" dirty="0" smtClean="0">
                <a:solidFill>
                  <a:srgbClr val="0033CC"/>
                </a:solidFill>
              </a:rPr>
              <a:t>Programa</a:t>
            </a:r>
            <a:endParaRPr lang="tr-TR" sz="2800"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7</a:t>
            </a:fld>
            <a:r>
              <a:rPr lang="tr-TR" smtClean="0"/>
              <a:t>/30</a:t>
            </a:r>
            <a:endParaRPr lang="tr-TR" dirty="0"/>
          </a:p>
        </p:txBody>
      </p:sp>
    </p:spTree>
    <p:extLst>
      <p:ext uri="{BB962C8B-B14F-4D97-AF65-F5344CB8AC3E}">
        <p14:creationId xmlns:p14="http://schemas.microsoft.com/office/powerpoint/2010/main" val="18821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8</a:t>
            </a:fld>
            <a:r>
              <a:rPr lang="tr-TR" smtClean="0"/>
              <a:t>/30</a:t>
            </a:r>
            <a:endParaRPr lang="tr-TR" dirty="0"/>
          </a:p>
        </p:txBody>
      </p:sp>
      <p:sp>
        <p:nvSpPr>
          <p:cNvPr id="5" name="Dikdörtgen 4"/>
          <p:cNvSpPr/>
          <p:nvPr/>
        </p:nvSpPr>
        <p:spPr>
          <a:xfrm>
            <a:off x="315885" y="1514161"/>
            <a:ext cx="11554690" cy="4985980"/>
          </a:xfrm>
          <a:prstGeom prst="rect">
            <a:avLst/>
          </a:prstGeom>
        </p:spPr>
        <p:txBody>
          <a:bodyPr wrap="square">
            <a:spAutoFit/>
          </a:bodyPr>
          <a:lstStyle/>
          <a:p>
            <a:r>
              <a:rPr lang="tr-TR" altLang="tr-TR" b="1" dirty="0" smtClean="0">
                <a:solidFill>
                  <a:srgbClr val="FF0000"/>
                </a:solidFill>
                <a:latin typeface="Google Sans"/>
              </a:rPr>
              <a:t>KOBİ </a:t>
            </a:r>
            <a:r>
              <a:rPr lang="tr-TR" altLang="tr-TR" b="1" dirty="0">
                <a:solidFill>
                  <a:srgbClr val="FF0000"/>
                </a:solidFill>
                <a:latin typeface="Google Sans"/>
              </a:rPr>
              <a:t>Sınıflandırması</a:t>
            </a:r>
            <a:endParaRPr lang="tr-TR" altLang="tr-TR" sz="900" dirty="0">
              <a:solidFill>
                <a:srgbClr val="FF0000"/>
              </a:solidFill>
            </a:endParaRPr>
          </a:p>
          <a:p>
            <a:endParaRPr lang="tr-TR" dirty="0">
              <a:solidFill>
                <a:srgbClr val="0A0A0A"/>
              </a:solidFill>
              <a:latin typeface="Google Sans"/>
            </a:endParaRPr>
          </a:p>
          <a:p>
            <a:r>
              <a:rPr lang="tr-TR" b="1" dirty="0" smtClean="0">
                <a:solidFill>
                  <a:srgbClr val="0A0A0A"/>
                </a:solidFill>
                <a:latin typeface="Google Sans"/>
              </a:rPr>
              <a:t>KOBİ </a:t>
            </a:r>
            <a:r>
              <a:rPr lang="tr-TR" b="1" dirty="0">
                <a:solidFill>
                  <a:srgbClr val="0A0A0A"/>
                </a:solidFill>
                <a:latin typeface="Google Sans"/>
              </a:rPr>
              <a:t>(Küçük ve Orta Büyüklükteki </a:t>
            </a:r>
            <a:r>
              <a:rPr lang="tr-TR" b="1" dirty="0" smtClean="0">
                <a:solidFill>
                  <a:srgbClr val="0A0A0A"/>
                </a:solidFill>
                <a:latin typeface="Google Sans"/>
              </a:rPr>
              <a:t>İşletmeler)</a:t>
            </a:r>
          </a:p>
          <a:p>
            <a:endParaRPr lang="tr-TR" sz="1200" dirty="0">
              <a:solidFill>
                <a:srgbClr val="0A0A0A"/>
              </a:solidFill>
              <a:latin typeface="Google Sans"/>
            </a:endParaRPr>
          </a:p>
          <a:p>
            <a:pPr algn="ctr"/>
            <a:r>
              <a:rPr lang="tr-TR" b="1" dirty="0" smtClean="0">
                <a:solidFill>
                  <a:srgbClr val="002060"/>
                </a:solidFill>
              </a:rPr>
              <a:t>250'den </a:t>
            </a:r>
            <a:r>
              <a:rPr lang="tr-TR" b="1" dirty="0">
                <a:solidFill>
                  <a:srgbClr val="002060"/>
                </a:solidFill>
              </a:rPr>
              <a:t>az yıllık çalışan istihdam eden, yıllık net satış hasılatı veya mali bilançosu 1 milyar TL'yi aşmayan işletmelerdir</a:t>
            </a:r>
            <a:r>
              <a:rPr lang="tr-TR" b="1" dirty="0">
                <a:solidFill>
                  <a:srgbClr val="002060"/>
                </a:solidFill>
                <a:latin typeface="Google Sans"/>
              </a:rPr>
              <a:t>. </a:t>
            </a:r>
            <a:endParaRPr lang="tr-TR" b="1" dirty="0" smtClean="0">
              <a:solidFill>
                <a:srgbClr val="002060"/>
              </a:solidFill>
              <a:latin typeface="Google Sans"/>
            </a:endParaRPr>
          </a:p>
          <a:p>
            <a:pPr algn="ctr"/>
            <a:endParaRPr lang="tr-TR" b="1" dirty="0" smtClean="0">
              <a:solidFill>
                <a:srgbClr val="002060"/>
              </a:solidFill>
              <a:latin typeface="Google Sans"/>
            </a:endParaRPr>
          </a:p>
          <a:p>
            <a:pPr algn="ctr"/>
            <a:r>
              <a:rPr lang="tr-TR" b="1" dirty="0" smtClean="0">
                <a:solidFill>
                  <a:srgbClr val="002060"/>
                </a:solidFill>
                <a:latin typeface="Google Sans"/>
              </a:rPr>
              <a:t>Mikro</a:t>
            </a:r>
            <a:r>
              <a:rPr lang="tr-TR" b="1" dirty="0">
                <a:solidFill>
                  <a:srgbClr val="002060"/>
                </a:solidFill>
                <a:latin typeface="Google Sans"/>
              </a:rPr>
              <a:t>, küçük ve orta ölçekli olarak sınıflandırılan bu işletmeler, ekonominin dinamik yapı taşlarını </a:t>
            </a:r>
            <a:r>
              <a:rPr lang="tr-TR" b="1" dirty="0" smtClean="0">
                <a:solidFill>
                  <a:srgbClr val="002060"/>
                </a:solidFill>
                <a:latin typeface="Google Sans"/>
              </a:rPr>
              <a:t>oluştururlar.</a:t>
            </a:r>
          </a:p>
          <a:p>
            <a:endParaRPr lang="tr-TR" dirty="0" smtClean="0">
              <a:solidFill>
                <a:srgbClr val="0A0A0A"/>
              </a:solidFill>
              <a:latin typeface="Google Sans"/>
            </a:endParaRPr>
          </a:p>
          <a:p>
            <a:pPr lvl="0" eaLnBrk="0" fontAlgn="base" hangingPunct="0">
              <a:spcBef>
                <a:spcPct val="0"/>
              </a:spcBef>
              <a:spcAft>
                <a:spcPct val="0"/>
              </a:spcAft>
            </a:pPr>
            <a:r>
              <a:rPr lang="tr-TR" altLang="tr-TR" b="1" u="sng" dirty="0" smtClean="0">
                <a:solidFill>
                  <a:srgbClr val="002060"/>
                </a:solidFill>
                <a:latin typeface="Google Sans"/>
              </a:rPr>
              <a:t>KOBİ'ler Büyüklüklerine Göre Üç Gruba Ayrılır:</a:t>
            </a:r>
            <a:endParaRPr lang="tr-TR" altLang="tr-TR" sz="1050" b="1" u="sng" dirty="0" smtClean="0">
              <a:solidFill>
                <a:srgbClr val="002060"/>
              </a:solidFill>
            </a:endParaRPr>
          </a:p>
          <a:p>
            <a:pPr lvl="0" eaLnBrk="0" fontAlgn="base" hangingPunct="0">
              <a:spcBef>
                <a:spcPct val="0"/>
              </a:spcBef>
              <a:spcAft>
                <a:spcPct val="0"/>
              </a:spcAft>
              <a:buFontTx/>
              <a:buAutoNum type="arabicPeriod"/>
            </a:pPr>
            <a:r>
              <a:rPr lang="tr-TR" altLang="tr-TR" b="1" dirty="0" smtClean="0">
                <a:solidFill>
                  <a:srgbClr val="0A0A0A"/>
                </a:solidFill>
                <a:latin typeface="Google Sans"/>
              </a:rPr>
              <a:t>Mikro </a:t>
            </a:r>
            <a:r>
              <a:rPr lang="tr-TR" altLang="tr-TR" b="1" dirty="0">
                <a:solidFill>
                  <a:srgbClr val="0A0A0A"/>
                </a:solidFill>
                <a:latin typeface="Google Sans"/>
              </a:rPr>
              <a:t>İşletme:</a:t>
            </a:r>
            <a:r>
              <a:rPr lang="tr-TR" altLang="tr-TR" dirty="0">
                <a:solidFill>
                  <a:srgbClr val="0A0A0A"/>
                </a:solidFill>
                <a:latin typeface="Google Sans"/>
              </a:rPr>
              <a:t> 10'dan az çalışanı olan ve yıllık net satış hasılatı/mali bilançosu 10 milyon TL'yi aşmayan işletmeler.</a:t>
            </a:r>
          </a:p>
          <a:p>
            <a:pPr lvl="0" eaLnBrk="0" fontAlgn="base" hangingPunct="0">
              <a:spcBef>
                <a:spcPct val="0"/>
              </a:spcBef>
              <a:spcAft>
                <a:spcPct val="0"/>
              </a:spcAft>
              <a:buFontTx/>
              <a:buAutoNum type="arabicPeriod" startAt="2"/>
            </a:pPr>
            <a:r>
              <a:rPr lang="tr-TR" altLang="tr-TR" b="1" dirty="0">
                <a:solidFill>
                  <a:srgbClr val="0A0A0A"/>
                </a:solidFill>
                <a:latin typeface="Google Sans"/>
              </a:rPr>
              <a:t>Küçük İşletme:</a:t>
            </a:r>
            <a:r>
              <a:rPr lang="tr-TR" altLang="tr-TR" dirty="0">
                <a:solidFill>
                  <a:srgbClr val="0A0A0A"/>
                </a:solidFill>
                <a:latin typeface="Google Sans"/>
              </a:rPr>
              <a:t> 50'den az çalışanı olan ve yıllık net satış hasılatı/mali bilançosu 100 milyon TL'yi aşmayan işletmeler.</a:t>
            </a:r>
          </a:p>
          <a:p>
            <a:pPr lvl="0" eaLnBrk="0" fontAlgn="base" hangingPunct="0">
              <a:spcBef>
                <a:spcPct val="0"/>
              </a:spcBef>
              <a:spcAft>
                <a:spcPct val="0"/>
              </a:spcAft>
              <a:buFontTx/>
              <a:buAutoNum type="arabicPeriod" startAt="3"/>
            </a:pPr>
            <a:r>
              <a:rPr lang="tr-TR" altLang="tr-TR" b="1" dirty="0">
                <a:solidFill>
                  <a:srgbClr val="0A0A0A"/>
                </a:solidFill>
                <a:latin typeface="Google Sans"/>
              </a:rPr>
              <a:t>Orta Büyüklükteki İşletme:</a:t>
            </a:r>
            <a:r>
              <a:rPr lang="tr-TR" altLang="tr-TR" dirty="0">
                <a:solidFill>
                  <a:srgbClr val="0A0A0A"/>
                </a:solidFill>
                <a:latin typeface="Google Sans"/>
              </a:rPr>
              <a:t> 250'den az çalışanı olan ve yıllık net satış hasılatı/mali bilançosu </a:t>
            </a:r>
            <a:r>
              <a:rPr lang="tr-TR" altLang="tr-TR" dirty="0" smtClean="0">
                <a:solidFill>
                  <a:srgbClr val="0A0A0A"/>
                </a:solidFill>
                <a:latin typeface="Google Sans"/>
              </a:rPr>
              <a:t>1 Milyar TL'yi </a:t>
            </a:r>
            <a:r>
              <a:rPr lang="tr-TR" altLang="tr-TR" dirty="0">
                <a:solidFill>
                  <a:srgbClr val="0A0A0A"/>
                </a:solidFill>
                <a:latin typeface="Google Sans"/>
              </a:rPr>
              <a:t>aşmayan işletmeler.</a:t>
            </a:r>
          </a:p>
          <a:p>
            <a:endParaRPr lang="tr-TR" dirty="0" smtClean="0">
              <a:solidFill>
                <a:srgbClr val="0A0A0A"/>
              </a:solidFill>
              <a:latin typeface="Google Sans"/>
            </a:endParaRPr>
          </a:p>
          <a:p>
            <a:endParaRPr lang="tr-TR" dirty="0"/>
          </a:p>
        </p:txBody>
      </p:sp>
      <p:sp>
        <p:nvSpPr>
          <p:cNvPr id="6" name="Rectangle 1"/>
          <p:cNvSpPr>
            <a:spLocks noChangeArrowheads="1"/>
          </p:cNvSpPr>
          <p:nvPr/>
        </p:nvSpPr>
        <p:spPr bwMode="auto">
          <a:xfrm>
            <a:off x="532014" y="2236134"/>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3676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ikdörtgen 1"/>
          <p:cNvSpPr>
            <a:spLocks noChangeArrowheads="1"/>
          </p:cNvSpPr>
          <p:nvPr/>
        </p:nvSpPr>
        <p:spPr bwMode="auto">
          <a:xfrm>
            <a:off x="504497" y="1977189"/>
            <a:ext cx="1087820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tr-TR" altLang="tr-TR" sz="2000" dirty="0">
                <a:latin typeface="Garamond" panose="02020404030301010803" pitchFamily="18" charset="0"/>
              </a:rPr>
              <a:t>	</a:t>
            </a:r>
          </a:p>
          <a:p>
            <a:pPr marL="790575" indent="-342900">
              <a:lnSpc>
                <a:spcPct val="200000"/>
              </a:lnSpc>
              <a:buFont typeface="Wingdings" panose="05000000000000000000" pitchFamily="2" charset="2"/>
              <a:buChar char="§"/>
              <a:defRPr/>
            </a:pPr>
            <a:r>
              <a:rPr lang="tr-TR" altLang="tr-TR" sz="3200" b="1" dirty="0">
                <a:solidFill>
                  <a:srgbClr val="FF0000"/>
                </a:solidFill>
                <a:latin typeface="Garamond" panose="02020404030301010803" pitchFamily="18" charset="0"/>
              </a:rPr>
              <a:t>	Yeni </a:t>
            </a:r>
            <a:r>
              <a:rPr lang="tr-TR" altLang="tr-TR" sz="3200" b="1" dirty="0" smtClean="0">
                <a:solidFill>
                  <a:srgbClr val="FF0000"/>
                </a:solidFill>
                <a:latin typeface="Garamond" panose="02020404030301010803" pitchFamily="18" charset="0"/>
              </a:rPr>
              <a:t>Tesis</a:t>
            </a:r>
            <a:endParaRPr lang="tr-TR" altLang="tr-TR" sz="3200" b="1" dirty="0">
              <a:solidFill>
                <a:srgbClr val="FF0000"/>
              </a:solidFill>
              <a:latin typeface="Garamond" panose="02020404030301010803" pitchFamily="18" charset="0"/>
            </a:endParaRPr>
          </a:p>
          <a:p>
            <a:pPr marL="790575" indent="-342900">
              <a:lnSpc>
                <a:spcPct val="200000"/>
              </a:lnSpc>
              <a:buFont typeface="Wingdings" panose="05000000000000000000" pitchFamily="2" charset="2"/>
              <a:buChar char="§"/>
              <a:defRPr/>
            </a:pPr>
            <a:r>
              <a:rPr lang="tr-TR" altLang="tr-TR" sz="3200" b="1" dirty="0" smtClean="0">
                <a:solidFill>
                  <a:srgbClr val="FF0000"/>
                </a:solidFill>
                <a:latin typeface="Garamond" panose="02020404030301010803" pitchFamily="18" charset="0"/>
              </a:rPr>
              <a:t>Tamamlamaya Yönelik Yatırım</a:t>
            </a:r>
            <a:endParaRPr lang="tr-TR" altLang="tr-TR" sz="3200" b="1" dirty="0">
              <a:solidFill>
                <a:srgbClr val="FF0000"/>
              </a:solidFill>
              <a:latin typeface="Garamond" panose="02020404030301010803" pitchFamily="18" charset="0"/>
            </a:endParaRPr>
          </a:p>
          <a:p>
            <a:pPr marL="790575" indent="-342900">
              <a:lnSpc>
                <a:spcPct val="200000"/>
              </a:lnSpc>
              <a:buFont typeface="Wingdings" panose="05000000000000000000" pitchFamily="2" charset="2"/>
              <a:buChar char="§"/>
              <a:defRPr/>
            </a:pPr>
            <a:r>
              <a:rPr lang="tr-TR" altLang="tr-TR" sz="3200" b="1" dirty="0">
                <a:solidFill>
                  <a:srgbClr val="FF0000"/>
                </a:solidFill>
                <a:latin typeface="Garamond" panose="02020404030301010803" pitchFamily="18" charset="0"/>
              </a:rPr>
              <a:t>Kapasite </a:t>
            </a:r>
            <a:r>
              <a:rPr lang="tr-TR" altLang="tr-TR" sz="3200" b="1" dirty="0" smtClean="0">
                <a:solidFill>
                  <a:srgbClr val="FF0000"/>
                </a:solidFill>
                <a:latin typeface="Garamond" panose="02020404030301010803" pitchFamily="18" charset="0"/>
              </a:rPr>
              <a:t>Artırımına Yönelik Yatırım</a:t>
            </a:r>
            <a:endParaRPr lang="tr-TR" altLang="tr-TR" sz="3200" b="1" dirty="0">
              <a:solidFill>
                <a:srgbClr val="FF0000"/>
              </a:solidFill>
              <a:latin typeface="Garamond" panose="02020404030301010803" pitchFamily="18" charset="0"/>
            </a:endParaRPr>
          </a:p>
          <a:p>
            <a:pPr marL="790575" indent="-342900">
              <a:lnSpc>
                <a:spcPct val="200000"/>
              </a:lnSpc>
              <a:buFont typeface="Wingdings" panose="05000000000000000000" pitchFamily="2" charset="2"/>
              <a:buChar char="§"/>
              <a:defRPr/>
            </a:pPr>
            <a:r>
              <a:rPr lang="tr-TR" altLang="tr-TR" sz="3200" b="1" dirty="0" smtClean="0">
                <a:solidFill>
                  <a:srgbClr val="FF0000"/>
                </a:solidFill>
                <a:latin typeface="Garamond" panose="02020404030301010803" pitchFamily="18" charset="0"/>
              </a:rPr>
              <a:t>Modernizasyon / Otomasyona Yönelik Yatırım</a:t>
            </a:r>
            <a:endParaRPr lang="tr-TR" altLang="tr-TR" sz="2000" dirty="0">
              <a:latin typeface="Garamond" panose="02020404030301010803" pitchFamily="18" charset="0"/>
            </a:endParaRPr>
          </a:p>
        </p:txBody>
      </p:sp>
      <p:sp>
        <p:nvSpPr>
          <p:cNvPr id="23556" name="Text Box 4310"/>
          <p:cNvSpPr txBox="1">
            <a:spLocks noChangeArrowheads="1"/>
          </p:cNvSpPr>
          <p:nvPr/>
        </p:nvSpPr>
        <p:spPr bwMode="auto">
          <a:xfrm>
            <a:off x="1892968" y="1453314"/>
            <a:ext cx="75605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4000" b="1" dirty="0">
                <a:latin typeface="Garamond" panose="02020404030301010803" pitchFamily="18" charset="0"/>
              </a:rPr>
              <a:t>YATIRIM NİTELİKLERİ</a:t>
            </a:r>
          </a:p>
        </p:txBody>
      </p:sp>
    </p:spTree>
    <p:extLst>
      <p:ext uri="{BB962C8B-B14F-4D97-AF65-F5344CB8AC3E}">
        <p14:creationId xmlns:p14="http://schemas.microsoft.com/office/powerpoint/2010/main" val="18967001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ayinBitisTarihi xmlns="7d0f35db-e48f-4d58-a883-fc9f9632f85b">2027-05-06T06:10:00+00:00</YayinBitisTarihi>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C10655CAD4E89E48A8C5473085C60FA3" ma:contentTypeVersion="2" ma:contentTypeDescription="Yeni belge oluşturun." ma:contentTypeScope="" ma:versionID="4f8037cbd3e6fe2a6176de943ff4d053">
  <xsd:schema xmlns:xsd="http://www.w3.org/2001/XMLSchema" xmlns:xs="http://www.w3.org/2001/XMLSchema" xmlns:p="http://schemas.microsoft.com/office/2006/metadata/properties" xmlns:ns1="http://schemas.microsoft.com/sharepoint/v3" xmlns:ns2="7d0f35db-e48f-4d58-a883-fc9f9632f85b" targetNamespace="http://schemas.microsoft.com/office/2006/metadata/properties" ma:root="true" ma:fieldsID="4e96ab54306968e21affdcdf4d0928da" ns1:_="" ns2:_="">
    <xsd:import namespace="http://schemas.microsoft.com/sharepoint/v3"/>
    <xsd:import namespace="7d0f35db-e48f-4d58-a883-fc9f9632f85b"/>
    <xsd:element name="properties">
      <xsd:complexType>
        <xsd:sequence>
          <xsd:element name="documentManagement">
            <xsd:complexType>
              <xsd:all>
                <xsd:element ref="ns1:PublishingStartDate" minOccurs="0"/>
                <xsd:element ref="ns1:PublishingExpirationDate" minOccurs="0"/>
                <xsd:element ref="ns2:YayinBitisTarih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f35db-e48f-4d58-a883-fc9f9632f85b" elementFormDefault="qualified">
    <xsd:import namespace="http://schemas.microsoft.com/office/2006/documentManagement/types"/>
    <xsd:import namespace="http://schemas.microsoft.com/office/infopath/2007/PartnerControls"/>
    <xsd:element name="YayinBitisTarihi" ma:index="10" nillable="true"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829DA-4E51-4CBC-90B3-30DBF761AAA2}">
  <ds:schemaRefs>
    <ds:schemaRef ds:uri="http://schemas.microsoft.com/sharepoint/v3/contenttype/forms"/>
  </ds:schemaRefs>
</ds:datastoreItem>
</file>

<file path=customXml/itemProps2.xml><?xml version="1.0" encoding="utf-8"?>
<ds:datastoreItem xmlns:ds="http://schemas.openxmlformats.org/officeDocument/2006/customXml" ds:itemID="{3492CCFB-AD24-4EAF-8409-ECC40D098E30}">
  <ds:schemaRefs>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11143DF6-2EC9-46D3-BAC5-8AE56CB45B9A}"/>
</file>

<file path=docProps/app.xml><?xml version="1.0" encoding="utf-8"?>
<Properties xmlns="http://schemas.openxmlformats.org/officeDocument/2006/extended-properties" xmlns:vt="http://schemas.openxmlformats.org/officeDocument/2006/docPropsVTypes">
  <TotalTime>4089</TotalTime>
  <Words>4760</Words>
  <Application>Microsoft Office PowerPoint</Application>
  <PresentationFormat>Geniş ekran</PresentationFormat>
  <Paragraphs>395</Paragraphs>
  <Slides>52</Slides>
  <Notes>7</Notes>
  <HiddenSlides>0</HiddenSlides>
  <MMClips>0</MMClips>
  <ScaleCrop>false</ScaleCrop>
  <HeadingPairs>
    <vt:vector size="8" baseType="variant">
      <vt:variant>
        <vt:lpstr>Kullanılan Yazı Tipleri</vt:lpstr>
      </vt:variant>
      <vt:variant>
        <vt:i4>7</vt:i4>
      </vt:variant>
      <vt:variant>
        <vt:lpstr>Tema</vt:lpstr>
      </vt:variant>
      <vt:variant>
        <vt:i4>2</vt:i4>
      </vt:variant>
      <vt:variant>
        <vt:lpstr>Eklenmiş OLE Hizmet Programları</vt:lpstr>
      </vt:variant>
      <vt:variant>
        <vt:i4>1</vt:i4>
      </vt:variant>
      <vt:variant>
        <vt:lpstr>Slayt Başlıkları</vt:lpstr>
      </vt:variant>
      <vt:variant>
        <vt:i4>52</vt:i4>
      </vt:variant>
    </vt:vector>
  </HeadingPairs>
  <TitlesOfParts>
    <vt:vector size="62" baseType="lpstr">
      <vt:lpstr>Arial</vt:lpstr>
      <vt:lpstr>Calibri</vt:lpstr>
      <vt:lpstr>Garamond</vt:lpstr>
      <vt:lpstr>Google Sans</vt:lpstr>
      <vt:lpstr>Times New Roman</vt:lpstr>
      <vt:lpstr>TimesNewRomanPS-BoldMT</vt:lpstr>
      <vt:lpstr>Wingdings</vt:lpstr>
      <vt:lpstr>Office Teması</vt:lpstr>
      <vt:lpstr>1_Office Teması</vt:lpstr>
      <vt:lpstr>Çalışma Sayfası</vt:lpstr>
      <vt:lpstr>  KIRSAL KALKINMA YATIRIM PROGRAMI ÇERÇEVESİNDE YAPILACAK DESTEKLEMELER  Kırsal Kalkınma Destekleri (17. Etap)   </vt:lpstr>
      <vt:lpstr>PowerPoint Sunusu</vt:lpstr>
      <vt:lpstr>Kırsal Kalkınma -  TÜRKİYE</vt:lpstr>
      <vt:lpstr>Kırsal Kalkınma -  Bursa</vt:lpstr>
      <vt:lpstr>PowerPoint Sunusu</vt:lpstr>
      <vt:lpstr>PowerPoint Sunusu</vt:lpstr>
      <vt:lpstr>Programa</vt:lpstr>
      <vt:lpstr>PowerPoint Sunusu</vt:lpstr>
      <vt:lpstr>PowerPoint Sunusu</vt:lpstr>
      <vt:lpstr>KİMLER BAŞVURABİLİR</vt:lpstr>
      <vt:lpstr>BAŞVURU SAHİPLERİ</vt:lpstr>
      <vt:lpstr>YATIRIM YERİ ÖZELLİKLERİ</vt:lpstr>
      <vt:lpstr>YATIRIM YERİ MÜLKİYETİ</vt:lpstr>
      <vt:lpstr>YATIRIM TUTARI VE DESTEKLEME ORANI</vt:lpstr>
      <vt:lpstr>HİBE ORANLARI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Genel Hususlar (Aile İşletmesi)</vt:lpstr>
      <vt:lpstr>Genel Hususlar (Aile İşletmesi)</vt:lpstr>
      <vt:lpstr>PowerPoint Sunusu</vt:lpstr>
      <vt:lpstr>PowerPoint Sunusu</vt:lpstr>
      <vt:lpstr>PowerPoint Sunusu</vt:lpstr>
      <vt:lpstr>PowerPoint Sunusu</vt:lpstr>
      <vt:lpstr>PowerPoint Sunusu</vt:lpstr>
      <vt:lpstr>BAŞVURU SAHİPLERİ</vt:lpstr>
      <vt:lpstr>BAŞVURU SAHİPLERİ</vt:lpstr>
      <vt:lpstr>BAŞVURU SAHİPLERİ</vt:lpstr>
      <vt:lpstr>PowerPoint Sunusu</vt:lpstr>
      <vt:lpstr>PowerPoint Sunusu</vt:lpstr>
      <vt:lpstr>PowerPoint Sunusu</vt:lpstr>
      <vt:lpstr>PowerPoint Sunusu</vt:lpstr>
      <vt:lpstr>PowerPoint Sunusu</vt:lpstr>
      <vt:lpstr>BAŞVURU ZAMANI VE ŞEKLİ </vt:lpstr>
      <vt:lpstr> DEĞERLENDİRME</vt:lpstr>
      <vt:lpstr>  DEĞERLENDİRME</vt:lpstr>
      <vt:lpstr>TEMİNAT </vt:lpstr>
      <vt:lpstr> YATIRIM SÜRESİ</vt:lpstr>
      <vt:lpstr>İZLEME</vt:lpstr>
      <vt:lpstr>HAKSIZ ÖDEMELERİN GERİ ALINMASI VE HAK MAHRUMİYETİ</vt:lpstr>
      <vt:lpstr>BİLGİ VE İLETİŞİM</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Sedat KÖSEOĞLU</cp:lastModifiedBy>
  <cp:revision>262</cp:revision>
  <dcterms:created xsi:type="dcterms:W3CDTF">2023-10-30T17:05:25Z</dcterms:created>
  <dcterms:modified xsi:type="dcterms:W3CDTF">2026-05-05T07:08:05Z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0x010100C10655CAD4E89E48A8C5473085C60FA3</vt:lpwstr>
  </property>
</Properties>
</file>