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1"/>
  </p:notesMasterIdLst>
  <p:sldIdLst>
    <p:sldId id="256" r:id="rId5"/>
    <p:sldId id="268" r:id="rId6"/>
    <p:sldId id="267" r:id="rId7"/>
    <p:sldId id="269" r:id="rId8"/>
    <p:sldId id="270" r:id="rId9"/>
    <p:sldId id="271" r:id="rId10"/>
    <p:sldId id="272" r:id="rId11"/>
    <p:sldId id="273" r:id="rId12"/>
    <p:sldId id="278" r:id="rId13"/>
    <p:sldId id="281" r:id="rId14"/>
    <p:sldId id="285" r:id="rId15"/>
    <p:sldId id="292" r:id="rId16"/>
    <p:sldId id="282" r:id="rId17"/>
    <p:sldId id="284" r:id="rId18"/>
    <p:sldId id="286" r:id="rId19"/>
    <p:sldId id="274" r:id="rId20"/>
    <p:sldId id="276" r:id="rId21"/>
    <p:sldId id="287" r:id="rId22"/>
    <p:sldId id="275" r:id="rId23"/>
    <p:sldId id="289" r:id="rId24"/>
    <p:sldId id="290" r:id="rId25"/>
    <p:sldId id="291" r:id="rId26"/>
    <p:sldId id="280" r:id="rId27"/>
    <p:sldId id="288" r:id="rId28"/>
    <p:sldId id="266" r:id="rId29"/>
    <p:sldId id="262"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000"/>
    <a:srgbClr val="A2161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44" autoAdjust="0"/>
    <p:restoredTop sz="94660"/>
  </p:normalViewPr>
  <p:slideViewPr>
    <p:cSldViewPr snapToGrid="0">
      <p:cViewPr varScale="1">
        <p:scale>
          <a:sx n="91" d="100"/>
          <a:sy n="91" d="100"/>
        </p:scale>
        <p:origin x="204" y="84"/>
      </p:cViewPr>
      <p:guideLst/>
    </p:cSldViewPr>
  </p:slideViewPr>
  <p:notesTextViewPr>
    <p:cViewPr>
      <p:scale>
        <a:sx n="1" d="1"/>
        <a:sy n="1" d="1"/>
      </p:scale>
      <p:origin x="0" y="0"/>
    </p:cViewPr>
  </p:notesTextViewPr>
  <p:sorterViewPr>
    <p:cViewPr>
      <p:scale>
        <a:sx n="100" d="100"/>
        <a:sy n="100" d="100"/>
      </p:scale>
      <p:origin x="0" y="-19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575A4-D94D-4244-8BA0-9EA20CC8BABC}" type="datetimeFigureOut">
              <a:rPr lang="tr-TR" smtClean="0"/>
              <a:t>30.04.2026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20671-87E8-4BB1-84C3-6B52097E0005}" type="slidenum">
              <a:rPr lang="tr-TR" smtClean="0"/>
              <a:t>‹#›</a:t>
            </a:fld>
            <a:endParaRPr lang="tr-TR"/>
          </a:p>
        </p:txBody>
      </p:sp>
    </p:spTree>
    <p:extLst>
      <p:ext uri="{BB962C8B-B14F-4D97-AF65-F5344CB8AC3E}">
        <p14:creationId xmlns:p14="http://schemas.microsoft.com/office/powerpoint/2010/main" val="3080789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0DE9D92-E193-BDD5-62D9-7E764A30AB8F}"/>
              </a:ext>
            </a:extLst>
          </p:cNvPr>
          <p:cNvPicPr>
            <a:picLocks noChangeAspect="1"/>
          </p:cNvPicPr>
          <p:nvPr/>
        </p:nvPicPr>
        <p:blipFill>
          <a:blip r:embed="rId2"/>
          <a:stretch>
            <a:fillRect/>
          </a:stretch>
        </p:blipFill>
        <p:spPr>
          <a:xfrm>
            <a:off x="0" y="0"/>
            <a:ext cx="12192000" cy="6858000"/>
          </a:xfrm>
          <a:prstGeom prst="rect">
            <a:avLst/>
          </a:prstGeom>
        </p:spPr>
      </p:pic>
      <p:sp>
        <p:nvSpPr>
          <p:cNvPr id="2" name="Unvan 1"/>
          <p:cNvSpPr>
            <a:spLocks noGrp="1"/>
          </p:cNvSpPr>
          <p:nvPr>
            <p:ph type="ctrTitle" hasCustomPrompt="1"/>
          </p:nvPr>
        </p:nvSpPr>
        <p:spPr>
          <a:xfrm>
            <a:off x="1524000" y="4429760"/>
            <a:ext cx="9144000" cy="990600"/>
          </a:xfrm>
        </p:spPr>
        <p:txBody>
          <a:bodyPr anchor="b"/>
          <a:lstStyle>
            <a:lvl1pPr algn="ctr">
              <a:defRPr sz="4400">
                <a:latin typeface="Garamond" panose="02020404030301010803" pitchFamily="18" charset="0"/>
              </a:defRPr>
            </a:lvl1pPr>
          </a:lstStyle>
          <a:p>
            <a:r>
              <a:rPr lang="tr-TR" dirty="0"/>
              <a:t>Asıl Başlık Stili İçin Tıklatın</a:t>
            </a:r>
          </a:p>
        </p:txBody>
      </p:sp>
      <p:sp>
        <p:nvSpPr>
          <p:cNvPr id="4" name="Veri Yer Tutucusu 3"/>
          <p:cNvSpPr>
            <a:spLocks noGrp="1"/>
          </p:cNvSpPr>
          <p:nvPr>
            <p:ph type="dt" sz="half" idx="10"/>
          </p:nvPr>
        </p:nvSpPr>
        <p:spPr/>
        <p:txBody>
          <a:bodyPr/>
          <a:lstStyle>
            <a:lvl1pPr>
              <a:defRPr>
                <a:latin typeface="Garamond" panose="02020404030301010803" pitchFamily="18" charset="0"/>
              </a:defRPr>
            </a:lvl1pPr>
          </a:lstStyle>
          <a:p>
            <a:fld id="{7ADF1662-30C2-4C67-AF7C-DC7E409B3935}" type="datetime1">
              <a:rPr lang="tr-TR" smtClean="0"/>
              <a:t>30.04.2026</a:t>
            </a:fld>
            <a:endParaRPr lang="tr-TR"/>
          </a:p>
        </p:txBody>
      </p:sp>
      <p:sp>
        <p:nvSpPr>
          <p:cNvPr id="6" name="Slayt Numarası Yer Tutucusu 5"/>
          <p:cNvSpPr>
            <a:spLocks noGrp="1"/>
          </p:cNvSpPr>
          <p:nvPr>
            <p:ph type="sldNum" sz="quarter" idx="12"/>
          </p:nvPr>
        </p:nvSpPr>
        <p:spPr>
          <a:xfrm>
            <a:off x="5806440" y="6357620"/>
            <a:ext cx="579120" cy="501650"/>
          </a:xfrm>
        </p:spPr>
        <p:txBody>
          <a:bodyPr/>
          <a:lstStyle>
            <a:lvl1pPr>
              <a:defRPr>
                <a:latin typeface="Garamond" panose="02020404030301010803" pitchFamily="18" charset="0"/>
              </a:defRPr>
            </a:lvl1pPr>
          </a:lstStyle>
          <a:p>
            <a:fld id="{7858AF1D-E6D7-4B64-9545-F66A72DEE560}" type="slidenum">
              <a:rPr lang="tr-TR" smtClean="0"/>
              <a:pPr/>
              <a:t>‹#›</a:t>
            </a:fld>
            <a:r>
              <a:rPr lang="tr-TR" smtClean="0"/>
              <a:t>/30</a:t>
            </a:r>
            <a:endParaRPr lang="tr-TR" dirty="0"/>
          </a:p>
        </p:txBody>
      </p:sp>
      <p:pic>
        <p:nvPicPr>
          <p:cNvPr id="8" name="Resim 7">
            <a:extLst>
              <a:ext uri="{FF2B5EF4-FFF2-40B4-BE49-F238E27FC236}">
                <a16:creationId xmlns:a16="http://schemas.microsoft.com/office/drawing/2014/main" id="{C0DE9D92-E193-BDD5-62D9-7E764A30AB8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22211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4C8BF02-CD2F-4910-88FA-EF6123C78196}" type="datetime1">
              <a:rPr lang="tr-TR" smtClean="0"/>
              <a:t>30.04.2026</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2518191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453D4D6-A40A-41EA-AFB7-6C606E88E00E}" type="datetime1">
              <a:rPr lang="tr-TR" smtClean="0"/>
              <a:t>30.04.2026</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3392451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aşlık Slaydı">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0DE9D92-E193-BDD5-62D9-7E764A30AB8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Unvan 1"/>
          <p:cNvSpPr>
            <a:spLocks noGrp="1"/>
          </p:cNvSpPr>
          <p:nvPr>
            <p:ph type="ctrTitle" hasCustomPrompt="1"/>
          </p:nvPr>
        </p:nvSpPr>
        <p:spPr>
          <a:xfrm>
            <a:off x="1524000" y="4429760"/>
            <a:ext cx="9144000" cy="990600"/>
          </a:xfrm>
        </p:spPr>
        <p:txBody>
          <a:bodyPr anchor="b"/>
          <a:lstStyle>
            <a:lvl1pPr algn="ctr">
              <a:defRPr sz="4400">
                <a:latin typeface="Garamond" panose="02020404030301010803" pitchFamily="18" charset="0"/>
              </a:defRPr>
            </a:lvl1pPr>
          </a:lstStyle>
          <a:p>
            <a:r>
              <a:rPr lang="tr-TR" dirty="0"/>
              <a:t>Asıl Başlık Stili İçin Tıklatın</a:t>
            </a:r>
          </a:p>
        </p:txBody>
      </p:sp>
      <p:sp>
        <p:nvSpPr>
          <p:cNvPr id="4" name="Veri Yer Tutucusu 3"/>
          <p:cNvSpPr>
            <a:spLocks noGrp="1"/>
          </p:cNvSpPr>
          <p:nvPr>
            <p:ph type="dt" sz="half" idx="10"/>
          </p:nvPr>
        </p:nvSpPr>
        <p:spPr/>
        <p:txBody>
          <a:bodyPr/>
          <a:lstStyle>
            <a:lvl1pPr>
              <a:defRPr>
                <a:latin typeface="Garamond" panose="02020404030301010803" pitchFamily="18" charset="0"/>
              </a:defRPr>
            </a:lvl1pPr>
          </a:lstStyle>
          <a:p>
            <a:fld id="{7ADF1662-30C2-4C67-AF7C-DC7E409B3935}" type="datetime1">
              <a:rPr lang="tr-TR" smtClean="0"/>
              <a:t>30.04.2026</a:t>
            </a:fld>
            <a:endParaRPr lang="tr-TR"/>
          </a:p>
        </p:txBody>
      </p:sp>
      <p:sp>
        <p:nvSpPr>
          <p:cNvPr id="6" name="Slayt Numarası Yer Tutucusu 5"/>
          <p:cNvSpPr>
            <a:spLocks noGrp="1"/>
          </p:cNvSpPr>
          <p:nvPr>
            <p:ph type="sldNum" sz="quarter" idx="12"/>
          </p:nvPr>
        </p:nvSpPr>
        <p:spPr>
          <a:xfrm>
            <a:off x="5806440" y="6357620"/>
            <a:ext cx="579120" cy="501650"/>
          </a:xfrm>
        </p:spPr>
        <p:txBody>
          <a:bodyPr/>
          <a:lstStyle>
            <a:lvl1pPr>
              <a:defRPr>
                <a:latin typeface="Garamond" panose="02020404030301010803" pitchFamily="18" charset="0"/>
              </a:defRPr>
            </a:lvl1pPr>
          </a:lstStyle>
          <a:p>
            <a:fld id="{7858AF1D-E6D7-4B64-9545-F66A72DEE560}" type="slidenum">
              <a:rPr lang="tr-TR" smtClean="0"/>
              <a:pPr/>
              <a:t>‹#›</a:t>
            </a:fld>
            <a:r>
              <a:rPr lang="tr-TR" dirty="0"/>
              <a:t>/30</a:t>
            </a:r>
          </a:p>
        </p:txBody>
      </p:sp>
    </p:spTree>
    <p:extLst>
      <p:ext uri="{BB962C8B-B14F-4D97-AF65-F5344CB8AC3E}">
        <p14:creationId xmlns:p14="http://schemas.microsoft.com/office/powerpoint/2010/main" val="335271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2" name="Unvan 1"/>
          <p:cNvSpPr>
            <a:spLocks noGrp="1"/>
          </p:cNvSpPr>
          <p:nvPr>
            <p:ph type="title"/>
          </p:nvPr>
        </p:nvSpPr>
        <p:spPr/>
        <p:txBody>
          <a:bodyPr/>
          <a:lstStyle/>
          <a:p>
            <a:r>
              <a:rPr lang="tr-TR" smtClean="0"/>
              <a:t>Asıl başlık stili için tıklatın</a:t>
            </a:r>
            <a:endParaRPr lang="tr-TR"/>
          </a:p>
        </p:txBody>
      </p:sp>
      <p:sp>
        <p:nvSpPr>
          <p:cNvPr id="4" name="Veri Yer Tutucusu 3"/>
          <p:cNvSpPr>
            <a:spLocks noGrp="1"/>
          </p:cNvSpPr>
          <p:nvPr>
            <p:ph type="dt" sz="half" idx="10"/>
          </p:nvPr>
        </p:nvSpPr>
        <p:spPr/>
        <p:txBody>
          <a:bodyPr/>
          <a:lstStyle/>
          <a:p>
            <a:fld id="{9BA9C8AE-EE40-467C-BC23-9BAEACA8539D}" type="datetime1">
              <a:rPr lang="tr-TR" smtClean="0"/>
              <a:t>30.04.2026</a:t>
            </a:fld>
            <a:endParaRPr lang="tr-TR"/>
          </a:p>
        </p:txBody>
      </p:sp>
      <p:sp>
        <p:nvSpPr>
          <p:cNvPr id="6" name="Slayt Numarası Yer Tutucusu 5"/>
          <p:cNvSpPr>
            <a:spLocks noGrp="1"/>
          </p:cNvSpPr>
          <p:nvPr>
            <p:ph type="sldNum" sz="quarter" idx="12"/>
          </p:nvPr>
        </p:nvSpPr>
        <p:spPr>
          <a:xfrm>
            <a:off x="5806440" y="6401276"/>
            <a:ext cx="579120" cy="320199"/>
          </a:xfrm>
        </p:spPr>
        <p:txBody>
          <a:bodyPr/>
          <a:lstStyle/>
          <a:p>
            <a:fld id="{7858AF1D-E6D7-4B64-9545-F66A72DEE560}" type="slidenum">
              <a:rPr lang="tr-TR" smtClean="0"/>
              <a:pPr/>
              <a:t>‹#›</a:t>
            </a:fld>
            <a:r>
              <a:rPr lang="tr-TR" smtClean="0"/>
              <a:t>/30</a:t>
            </a:r>
            <a:endParaRPr lang="tr-TR" dirty="0"/>
          </a:p>
        </p:txBody>
      </p:sp>
    </p:spTree>
    <p:extLst>
      <p:ext uri="{BB962C8B-B14F-4D97-AF65-F5344CB8AC3E}">
        <p14:creationId xmlns:p14="http://schemas.microsoft.com/office/powerpoint/2010/main" val="485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EB76A5F4-188A-4C7F-B43D-B4C937B611A4}" type="datetime1">
              <a:rPr lang="tr-TR" smtClean="0"/>
              <a:t>30.04.2026</a:t>
            </a:fld>
            <a:endParaRPr lang="tr-TR"/>
          </a:p>
        </p:txBody>
      </p:sp>
      <p:sp>
        <p:nvSpPr>
          <p:cNvPr id="6" name="Slayt Numarası Yer Tutucusu 5"/>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390658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74FE05B-91CB-4FEC-9FB9-BEAB5167D064}" type="datetime1">
              <a:rPr lang="tr-TR" smtClean="0"/>
              <a:t>30.04.2026</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1784867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189D189-C9AF-4375-A44E-642AA5BF1D97}" type="datetime1">
              <a:rPr lang="tr-TR" smtClean="0"/>
              <a:t>30.04.2026</a:t>
            </a:fld>
            <a:endParaRPr lang="tr-TR"/>
          </a:p>
        </p:txBody>
      </p:sp>
      <p:sp>
        <p:nvSpPr>
          <p:cNvPr id="9" name="Slayt Numarası Yer Tutucusu 8"/>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284689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964B435-589A-4C1A-865B-93649847119F}" type="datetime1">
              <a:rPr lang="tr-TR" smtClean="0"/>
              <a:t>30.04.2026</a:t>
            </a:fld>
            <a:endParaRPr lang="tr-TR"/>
          </a:p>
        </p:txBody>
      </p:sp>
      <p:sp>
        <p:nvSpPr>
          <p:cNvPr id="5" name="Slayt Numarası Yer Tutucusu 4"/>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217828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2BCE452-0823-4E93-B6E1-0C269FAC81A7}" type="datetime1">
              <a:rPr lang="tr-TR" smtClean="0"/>
              <a:t>30.04.2026</a:t>
            </a:fld>
            <a:endParaRPr lang="tr-TR"/>
          </a:p>
        </p:txBody>
      </p:sp>
      <p:sp>
        <p:nvSpPr>
          <p:cNvPr id="3" name="Altbilgi Yer Tutucusu 2"/>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4231131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DD14F10-D337-4F93-80A0-25311A5F2582}" type="datetime1">
              <a:rPr lang="tr-TR" smtClean="0"/>
              <a:t>30.04.2026</a:t>
            </a:fld>
            <a:endParaRPr lang="tr-TR"/>
          </a:p>
        </p:txBody>
      </p:sp>
      <p:sp>
        <p:nvSpPr>
          <p:cNvPr id="7" name="Slayt Numarası Yer Tutucusu 6"/>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23474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0825C8B-3283-4DBB-93D3-358C0CF70E55}" type="datetime1">
              <a:rPr lang="tr-TR" smtClean="0"/>
              <a:t>30.04.2026</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632608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D16DE916-E104-8D88-D1DB-502067171A2A}"/>
              </a:ext>
            </a:extLst>
          </p:cNvPr>
          <p:cNvPicPr>
            <a:picLocks noChangeAspect="1"/>
          </p:cNvPicPr>
          <p:nvPr/>
        </p:nvPicPr>
        <p:blipFill>
          <a:blip r:embed="rId14"/>
          <a:stretch>
            <a:fillRect/>
          </a:stretch>
        </p:blipFill>
        <p:spPr>
          <a:xfrm>
            <a:off x="0" y="0"/>
            <a:ext cx="12192000" cy="6858000"/>
          </a:xfrm>
          <a:prstGeom prst="rect">
            <a:avLst/>
          </a:prstGeom>
        </p:spPr>
      </p:pic>
      <p:sp>
        <p:nvSpPr>
          <p:cNvPr id="2" name="Başlık Yer Tutucusu 1"/>
          <p:cNvSpPr>
            <a:spLocks noGrp="1"/>
          </p:cNvSpPr>
          <p:nvPr>
            <p:ph type="title"/>
          </p:nvPr>
        </p:nvSpPr>
        <p:spPr>
          <a:xfrm>
            <a:off x="838200" y="1408905"/>
            <a:ext cx="10515600" cy="546100"/>
          </a:xfrm>
          <a:prstGeom prst="rect">
            <a:avLst/>
          </a:prstGeom>
        </p:spPr>
        <p:txBody>
          <a:bodyPr vert="horz" lIns="91440" tIns="45720" rIns="91440" bIns="45720" rtlCol="0" anchor="ctr">
            <a:noAutofit/>
          </a:bodyPr>
          <a:lstStyle/>
          <a:p>
            <a:r>
              <a:rPr lang="tr-TR" dirty="0"/>
              <a:t>Başlık Stili: Yalınızca İlk Harf Büyük</a:t>
            </a:r>
          </a:p>
        </p:txBody>
      </p:sp>
      <p:sp>
        <p:nvSpPr>
          <p:cNvPr id="3" name="Metin Yer Tutucusu 2"/>
          <p:cNvSpPr>
            <a:spLocks noGrp="1"/>
          </p:cNvSpPr>
          <p:nvPr>
            <p:ph type="body" idx="1"/>
          </p:nvPr>
        </p:nvSpPr>
        <p:spPr>
          <a:xfrm>
            <a:off x="838200" y="2179319"/>
            <a:ext cx="10515600" cy="3997643"/>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21B3E-E9FE-4AA5-B184-F728A9E8DDB9}" type="datetime1">
              <a:rPr lang="tr-TR" smtClean="0"/>
              <a:t>30.04.2026</a:t>
            </a:fld>
            <a:endParaRPr lang="tr-TR"/>
          </a:p>
        </p:txBody>
      </p:sp>
      <p:sp>
        <p:nvSpPr>
          <p:cNvPr id="6" name="Slayt Numarası Yer Tutucusu 5"/>
          <p:cNvSpPr>
            <a:spLocks noGrp="1"/>
          </p:cNvSpPr>
          <p:nvPr>
            <p:ph type="sldNum" sz="quarter" idx="4"/>
          </p:nvPr>
        </p:nvSpPr>
        <p:spPr>
          <a:xfrm>
            <a:off x="5882640" y="6401276"/>
            <a:ext cx="579120" cy="320199"/>
          </a:xfrm>
          <a:prstGeom prst="rect">
            <a:avLst/>
          </a:prstGeom>
        </p:spPr>
        <p:txBody>
          <a:bodyPr vert="horz" lIns="91440" tIns="45720" rIns="91440" bIns="45720" rtlCol="0" anchor="ctr"/>
          <a:lstStyle>
            <a:lvl1pPr algn="r">
              <a:defRPr sz="1200">
                <a:solidFill>
                  <a:schemeClr val="tx1">
                    <a:tint val="75000"/>
                  </a:schemeClr>
                </a:solidFill>
              </a:defRPr>
            </a:lvl1pPr>
          </a:lstStyle>
          <a:p>
            <a:fld id="{7858AF1D-E6D7-4B64-9545-F66A72DEE560}" type="slidenum">
              <a:rPr lang="tr-TR" smtClean="0"/>
              <a:pPr/>
              <a:t>‹#›</a:t>
            </a:fld>
            <a:r>
              <a:rPr lang="tr-TR" smtClean="0"/>
              <a:t>/30</a:t>
            </a:r>
            <a:endParaRPr lang="tr-TR" dirty="0"/>
          </a:p>
        </p:txBody>
      </p:sp>
      <p:pic>
        <p:nvPicPr>
          <p:cNvPr id="8" name="Resim 7">
            <a:extLst>
              <a:ext uri="{FF2B5EF4-FFF2-40B4-BE49-F238E27FC236}">
                <a16:creationId xmlns:a16="http://schemas.microsoft.com/office/drawing/2014/main" id="{D16DE916-E104-8D88-D1DB-502067171A2A}"/>
              </a:ext>
            </a:extLst>
          </p:cNvPr>
          <p:cNvPicPr>
            <a:picLocks noChangeAspect="1"/>
          </p:cNvPicPr>
          <p:nvPr userDrawn="1"/>
        </p:nvPicPr>
        <p:blipFill>
          <a:blip r:embed="rId14"/>
          <a:stretch>
            <a:fillRect/>
          </a:stretch>
        </p:blipFill>
        <p:spPr>
          <a:xfrm>
            <a:off x="0" y="0"/>
            <a:ext cx="12192000" cy="6858000"/>
          </a:xfrm>
          <a:prstGeom prst="rect">
            <a:avLst/>
          </a:prstGeom>
        </p:spPr>
      </p:pic>
    </p:spTree>
    <p:extLst>
      <p:ext uri="{BB962C8B-B14F-4D97-AF65-F5344CB8AC3E}">
        <p14:creationId xmlns:p14="http://schemas.microsoft.com/office/powerpoint/2010/main" val="2672432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p:hf hdr="0" ftr="0" dt="0"/>
  <p:txStyles>
    <p:title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896856" y="5726127"/>
            <a:ext cx="3269070" cy="990600"/>
          </a:xfrm>
        </p:spPr>
        <p:txBody>
          <a:bodyPr/>
          <a:lstStyle/>
          <a:p>
            <a:r>
              <a:rPr lang="tr-TR" sz="2000" i="1" dirty="0" smtClean="0">
                <a:solidFill>
                  <a:srgbClr val="FF0000"/>
                </a:solidFill>
                <a:effectLst>
                  <a:outerShdw blurRad="38100" dist="38100" dir="2700000" algn="tl">
                    <a:srgbClr val="000000">
                      <a:alpha val="43137"/>
                    </a:srgbClr>
                  </a:outerShdw>
                </a:effectLst>
              </a:rPr>
              <a:t>2026 Yılı </a:t>
            </a:r>
            <a:br>
              <a:rPr lang="tr-TR" sz="2000" i="1" dirty="0" smtClean="0">
                <a:solidFill>
                  <a:srgbClr val="FF0000"/>
                </a:solidFill>
                <a:effectLst>
                  <a:outerShdw blurRad="38100" dist="38100" dir="2700000" algn="tl">
                    <a:srgbClr val="000000">
                      <a:alpha val="43137"/>
                    </a:srgbClr>
                  </a:outerShdw>
                </a:effectLst>
              </a:rPr>
            </a:br>
            <a:r>
              <a:rPr lang="tr-TR" sz="2000" i="1" dirty="0" smtClean="0">
                <a:solidFill>
                  <a:srgbClr val="FF0000"/>
                </a:solidFill>
                <a:effectLst>
                  <a:outerShdw blurRad="38100" dist="38100" dir="2700000" algn="tl">
                    <a:srgbClr val="000000">
                      <a:alpha val="43137"/>
                    </a:srgbClr>
                  </a:outerShdw>
                </a:effectLst>
              </a:rPr>
              <a:t>Başvuru Dönemi</a:t>
            </a:r>
            <a:endParaRPr lang="tr-TR" sz="2000" i="1" dirty="0">
              <a:solidFill>
                <a:srgbClr val="FF0000"/>
              </a:solidFill>
              <a:effectLst>
                <a:outerShdw blurRad="38100" dist="38100" dir="2700000" algn="tl">
                  <a:srgbClr val="000000">
                    <a:alpha val="43137"/>
                  </a:srgbClr>
                </a:outerShdw>
              </a:effectLst>
            </a:endParaRPr>
          </a:p>
        </p:txBody>
      </p:sp>
      <p:sp>
        <p:nvSpPr>
          <p:cNvPr id="3" name="Unvan 1"/>
          <p:cNvSpPr txBox="1">
            <a:spLocks/>
          </p:cNvSpPr>
          <p:nvPr/>
        </p:nvSpPr>
        <p:spPr>
          <a:xfrm>
            <a:off x="384626" y="4172607"/>
            <a:ext cx="10293531" cy="13337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baseline="0">
                <a:solidFill>
                  <a:schemeClr val="tx1"/>
                </a:solidFill>
                <a:latin typeface="Garamond" panose="02020404030301010803" pitchFamily="18" charset="0"/>
                <a:ea typeface="+mj-ea"/>
                <a:cs typeface="+mj-cs"/>
              </a:defRPr>
            </a:lvl1pPr>
          </a:lstStyle>
          <a:p>
            <a:r>
              <a:rPr lang="tr-TR" sz="3000" dirty="0" smtClean="0">
                <a:effectLst>
                  <a:outerShdw blurRad="38100" dist="38100" dir="2700000" algn="tl">
                    <a:srgbClr val="000000">
                      <a:alpha val="43137"/>
                    </a:srgbClr>
                  </a:outerShdw>
                </a:effectLst>
                <a:cs typeface="Times New Roman" panose="02020603050405020304" pitchFamily="18" charset="0"/>
              </a:rPr>
              <a:t>TASARRUFLU TARIMSAL </a:t>
            </a:r>
            <a:r>
              <a:rPr lang="tr-TR" sz="3000" dirty="0">
                <a:effectLst>
                  <a:outerShdw blurRad="38100" dist="38100" dir="2700000" algn="tl">
                    <a:srgbClr val="000000">
                      <a:alpha val="43137"/>
                    </a:srgbClr>
                  </a:outerShdw>
                </a:effectLst>
                <a:cs typeface="Times New Roman" panose="02020603050405020304" pitchFamily="18" charset="0"/>
              </a:rPr>
              <a:t>SULAMA SİSTEMLERİNE YÖNELİK </a:t>
            </a:r>
            <a:r>
              <a:rPr lang="tr-TR" sz="3000" dirty="0" smtClean="0">
                <a:effectLst>
                  <a:outerShdw blurRad="38100" dist="38100" dir="2700000" algn="tl">
                    <a:srgbClr val="000000">
                      <a:alpha val="43137"/>
                    </a:srgbClr>
                  </a:outerShdw>
                </a:effectLst>
                <a:cs typeface="Times New Roman" panose="02020603050405020304" pitchFamily="18" charset="0"/>
              </a:rPr>
              <a:t>YATIRIMLARIN DESTEKLENMESİ</a:t>
            </a:r>
            <a:endParaRPr lang="tr-TR" sz="3000" dirty="0">
              <a:effectLst>
                <a:outerShdw blurRad="38100" dist="38100" dir="2700000" algn="tl">
                  <a:srgbClr val="000000">
                    <a:alpha val="43137"/>
                  </a:srgbClr>
                </a:outerShdw>
              </a:effectLst>
              <a:cs typeface="Times New Roman" panose="02020603050405020304" pitchFamily="18" charset="0"/>
            </a:endParaRPr>
          </a:p>
          <a:p>
            <a:r>
              <a:rPr lang="tr-TR" sz="3000" dirty="0" smtClean="0">
                <a:effectLst>
                  <a:outerShdw blurRad="38100" dist="38100" dir="2700000" algn="tl">
                    <a:srgbClr val="000000">
                      <a:alpha val="43137"/>
                    </a:srgbClr>
                  </a:outerShdw>
                </a:effectLst>
                <a:cs typeface="Times New Roman" panose="02020603050405020304" pitchFamily="18" charset="0"/>
              </a:rPr>
              <a:t>PROGRAMI</a:t>
            </a:r>
            <a:endParaRPr lang="tr-TR" sz="3000" dirty="0">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677866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389869"/>
            <a:ext cx="10515600" cy="820726"/>
          </a:xfrm>
        </p:spPr>
        <p:txBody>
          <a:bodyPr/>
          <a:lstStyle/>
          <a:p>
            <a:pPr algn="ctr"/>
            <a:r>
              <a:rPr lang="tr-TR" sz="3000" dirty="0">
                <a:solidFill>
                  <a:srgbClr val="0070C0"/>
                </a:solidFill>
                <a:effectLst>
                  <a:outerShdw blurRad="38100" dist="38100" dir="2700000" algn="tl">
                    <a:srgbClr val="000000">
                      <a:alpha val="43137"/>
                    </a:srgbClr>
                  </a:outerShdw>
                </a:effectLst>
              </a:rPr>
              <a:t>Konu </a:t>
            </a:r>
            <a:r>
              <a:rPr lang="tr-TR" sz="3000" dirty="0" smtClean="0">
                <a:solidFill>
                  <a:srgbClr val="0070C0"/>
                </a:solidFill>
                <a:effectLst>
                  <a:outerShdw blurRad="38100" dist="38100" dir="2700000" algn="tl">
                    <a:srgbClr val="000000">
                      <a:alpha val="43137"/>
                    </a:srgbClr>
                  </a:outerShdw>
                </a:effectLst>
              </a:rPr>
              <a:t>Bazında Verilecek Hibe Oranları </a:t>
            </a:r>
            <a:br>
              <a:rPr lang="tr-TR" sz="3000" dirty="0" smtClean="0">
                <a:solidFill>
                  <a:srgbClr val="0070C0"/>
                </a:solidFill>
                <a:effectLst>
                  <a:outerShdw blurRad="38100" dist="38100" dir="2700000" algn="tl">
                    <a:srgbClr val="000000">
                      <a:alpha val="43137"/>
                    </a:srgbClr>
                  </a:outerShdw>
                </a:effectLst>
              </a:rPr>
            </a:br>
            <a:r>
              <a:rPr lang="tr-TR" sz="3000" dirty="0" smtClean="0">
                <a:solidFill>
                  <a:srgbClr val="0070C0"/>
                </a:solidFill>
                <a:effectLst>
                  <a:outerShdw blurRad="38100" dist="38100" dir="2700000" algn="tl">
                    <a:srgbClr val="000000">
                      <a:alpha val="43137"/>
                    </a:srgbClr>
                  </a:outerShdw>
                </a:effectLst>
              </a:rPr>
              <a:t>(KDV dahil)</a:t>
            </a:r>
            <a:endParaRPr lang="tr-TR" sz="3000" dirty="0">
              <a:solidFill>
                <a:srgbClr val="0070C0"/>
              </a:solidFill>
              <a:effectLst>
                <a:outerShdw blurRad="38100" dist="38100" dir="2700000" algn="tl">
                  <a:srgbClr val="000000">
                    <a:alpha val="43137"/>
                  </a:srgbClr>
                </a:outerShdw>
              </a:effectLst>
            </a:endParaRPr>
          </a:p>
        </p:txBody>
      </p:sp>
      <p:sp>
        <p:nvSpPr>
          <p:cNvPr id="3" name="Slayt Numarası Yer Tutucusu 2"/>
          <p:cNvSpPr>
            <a:spLocks noGrp="1"/>
          </p:cNvSpPr>
          <p:nvPr>
            <p:ph type="sldNum" sz="quarter" idx="12"/>
          </p:nvPr>
        </p:nvSpPr>
        <p:spPr/>
        <p:txBody>
          <a:bodyPr/>
          <a:lstStyle/>
          <a:p>
            <a:fld id="{7858AF1D-E6D7-4B64-9545-F66A72DEE560}" type="slidenum">
              <a:rPr lang="tr-TR" smtClean="0"/>
              <a:t>10</a:t>
            </a:fld>
            <a:endParaRPr lang="tr-TR"/>
          </a:p>
        </p:txBody>
      </p:sp>
      <p:sp>
        <p:nvSpPr>
          <p:cNvPr id="5" name="Rectangle 1"/>
          <p:cNvSpPr>
            <a:spLocks noChangeArrowheads="1"/>
          </p:cNvSpPr>
          <p:nvPr/>
        </p:nvSpPr>
        <p:spPr bwMode="auto">
          <a:xfrm>
            <a:off x="381000" y="2246292"/>
            <a:ext cx="115824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defTabSz="914400" rtl="0" eaLnBrk="0" fontAlgn="base" latinLnBrk="0" hangingPunct="0">
              <a:lnSpc>
                <a:spcPct val="150000"/>
              </a:lnSpc>
              <a:spcBef>
                <a:spcPct val="0"/>
              </a:spcBef>
              <a:spcAft>
                <a:spcPct val="0"/>
              </a:spcAft>
              <a:buClrTx/>
              <a:buSzTx/>
              <a:buFontTx/>
              <a:buNone/>
              <a:tabLst/>
            </a:pPr>
            <a:r>
              <a:rPr lang="tr-TR" altLang="tr-TR" sz="1900" b="1" dirty="0" smtClean="0">
                <a:solidFill>
                  <a:srgbClr val="000000"/>
                </a:solidFill>
                <a:latin typeface="Garamond" panose="02020404030301010803" pitchFamily="18" charset="0"/>
                <a:cs typeface="Times New Roman" panose="02020603050405020304" pitchFamily="18" charset="0"/>
              </a:rPr>
              <a:t>a</a:t>
            </a:r>
            <a:r>
              <a:rPr kumimoji="0" lang="tr-TR" altLang="tr-TR" sz="1900" b="1" i="0" u="none" strike="noStrike" cap="none" normalizeH="0" baseline="0" dirty="0" smtClean="0">
                <a:ln>
                  <a:noFill/>
                </a:ln>
                <a:effectLst/>
                <a:latin typeface="Garamond" panose="02020404030301010803" pitchFamily="18" charset="0"/>
                <a:cs typeface="Times New Roman" panose="02020603050405020304" pitchFamily="18" charset="0"/>
              </a:rPr>
              <a:t>) Tarla içi damla sulama sistemleri</a:t>
            </a:r>
            <a:r>
              <a:rPr kumimoji="0" lang="tr-TR" altLang="tr-TR" sz="1900" b="1" i="0" u="none" strike="noStrike" cap="none" normalizeH="0" dirty="0" smtClean="0">
                <a:ln>
                  <a:noFill/>
                </a:ln>
                <a:effectLst/>
                <a:latin typeface="Garamond" panose="02020404030301010803" pitchFamily="18" charset="0"/>
                <a:cs typeface="Times New Roman" panose="02020603050405020304" pitchFamily="18" charset="0"/>
              </a:rPr>
              <a:t>  </a:t>
            </a:r>
            <a:r>
              <a:rPr kumimoji="0" lang="tr-TR" altLang="tr-TR" sz="2200" b="1" i="0" u="none" strike="noStrike" cap="none" normalizeH="0" baseline="0" dirty="0" smtClean="0">
                <a:ln>
                  <a:noFill/>
                </a:ln>
                <a:solidFill>
                  <a:srgbClr val="FF0000"/>
                </a:solidFill>
                <a:effectLst/>
                <a:latin typeface="Garamond" panose="02020404030301010803" pitchFamily="18" charset="0"/>
                <a:cs typeface="Times New Roman" panose="02020603050405020304" pitchFamily="18" charset="0"/>
              </a:rPr>
              <a:t>% 50</a:t>
            </a:r>
            <a:endParaRPr kumimoji="0" lang="tr-TR" altLang="tr-TR" sz="2200" b="1" i="0" u="none" strike="noStrike" cap="none" normalizeH="0" baseline="0" dirty="0" smtClean="0">
              <a:ln>
                <a:noFill/>
              </a:ln>
              <a:solidFill>
                <a:srgbClr val="FF0000"/>
              </a:solidFill>
              <a:effectLst/>
              <a:latin typeface="Garamond" panose="02020404030301010803" pitchFamily="18" charset="0"/>
            </a:endParaRPr>
          </a:p>
          <a:p>
            <a:pPr marL="0" marR="0" lvl="0" indent="358775" defTabSz="914400" rtl="0" eaLnBrk="0" fontAlgn="base" latinLnBrk="0" hangingPunct="0">
              <a:lnSpc>
                <a:spcPct val="150000"/>
              </a:lnSpc>
              <a:spcBef>
                <a:spcPct val="0"/>
              </a:spcBef>
              <a:spcAft>
                <a:spcPct val="0"/>
              </a:spcAft>
              <a:buClrTx/>
              <a:buSzTx/>
              <a:buFontTx/>
              <a:buNone/>
              <a:tabLst/>
            </a:pPr>
            <a:r>
              <a:rPr kumimoji="0" lang="tr-TR" altLang="tr-TR" sz="1900" b="1" i="0" u="none" strike="noStrike" cap="none" normalizeH="0" baseline="0" dirty="0" smtClean="0">
                <a:ln>
                  <a:noFill/>
                </a:ln>
                <a:effectLst/>
                <a:latin typeface="Garamond" panose="02020404030301010803" pitchFamily="18" charset="0"/>
                <a:cs typeface="Times New Roman" panose="02020603050405020304" pitchFamily="18" charset="0"/>
              </a:rPr>
              <a:t>b) Tarla içi yağmurlama sulama sistemleri</a:t>
            </a:r>
            <a:r>
              <a:rPr kumimoji="0" lang="tr-TR" altLang="tr-TR" sz="1900" b="1" i="0" u="none" strike="noStrike" cap="none" normalizeH="0" dirty="0" smtClean="0">
                <a:ln>
                  <a:noFill/>
                </a:ln>
                <a:effectLst/>
                <a:latin typeface="Garamond" panose="02020404030301010803" pitchFamily="18" charset="0"/>
                <a:cs typeface="Times New Roman" panose="02020603050405020304" pitchFamily="18" charset="0"/>
              </a:rPr>
              <a:t>  </a:t>
            </a:r>
            <a:r>
              <a:rPr kumimoji="0" lang="tr-TR" altLang="tr-TR" sz="2200" b="1" i="0" u="none" strike="noStrike" cap="none" normalizeH="0" baseline="0" dirty="0" smtClean="0">
                <a:ln>
                  <a:noFill/>
                </a:ln>
                <a:solidFill>
                  <a:srgbClr val="FF0000"/>
                </a:solidFill>
                <a:effectLst/>
                <a:latin typeface="Garamond" panose="02020404030301010803" pitchFamily="18" charset="0"/>
                <a:cs typeface="Times New Roman" panose="02020603050405020304" pitchFamily="18" charset="0"/>
              </a:rPr>
              <a:t>% 50</a:t>
            </a:r>
            <a:endParaRPr kumimoji="0" lang="tr-TR" altLang="tr-TR" sz="2200" b="1" i="0" u="none" strike="noStrike" cap="none" normalizeH="0" baseline="0" dirty="0" smtClean="0">
              <a:ln>
                <a:noFill/>
              </a:ln>
              <a:solidFill>
                <a:srgbClr val="FF0000"/>
              </a:solidFill>
              <a:effectLst/>
              <a:latin typeface="Garamond" panose="02020404030301010803" pitchFamily="18" charset="0"/>
            </a:endParaRPr>
          </a:p>
          <a:p>
            <a:pPr marL="0" marR="0" lvl="0" indent="358775" defTabSz="914400" rtl="0" eaLnBrk="0" fontAlgn="base" latinLnBrk="0" hangingPunct="0">
              <a:lnSpc>
                <a:spcPct val="150000"/>
              </a:lnSpc>
              <a:spcBef>
                <a:spcPct val="0"/>
              </a:spcBef>
              <a:spcAft>
                <a:spcPct val="0"/>
              </a:spcAft>
              <a:buClrTx/>
              <a:buSzTx/>
              <a:buFontTx/>
              <a:buNone/>
              <a:tabLst/>
            </a:pPr>
            <a:r>
              <a:rPr kumimoji="0" lang="tr-TR" altLang="tr-TR" sz="1900" b="1" i="0" u="none" strike="noStrike" cap="none" normalizeH="0" baseline="0" dirty="0" smtClean="0">
                <a:ln>
                  <a:noFill/>
                </a:ln>
                <a:effectLst/>
                <a:latin typeface="Garamond" panose="02020404030301010803" pitchFamily="18" charset="0"/>
                <a:cs typeface="Times New Roman" panose="02020603050405020304" pitchFamily="18" charset="0"/>
              </a:rPr>
              <a:t>c) Tarla içi mikro yağmurlama sulama sistemleri </a:t>
            </a:r>
            <a:r>
              <a:rPr kumimoji="0" lang="tr-TR" altLang="tr-TR" sz="1900" b="1" i="0" u="none" strike="noStrike" cap="none" normalizeH="0" dirty="0" smtClean="0">
                <a:ln>
                  <a:noFill/>
                </a:ln>
                <a:effectLst/>
                <a:latin typeface="Garamond" panose="02020404030301010803" pitchFamily="18" charset="0"/>
                <a:cs typeface="Times New Roman" panose="02020603050405020304" pitchFamily="18" charset="0"/>
              </a:rPr>
              <a:t> </a:t>
            </a:r>
            <a:r>
              <a:rPr kumimoji="0" lang="tr-TR" altLang="tr-TR" sz="2200" b="1" i="0" u="none" strike="noStrike" cap="none" normalizeH="0" baseline="0" dirty="0" smtClean="0">
                <a:ln>
                  <a:noFill/>
                </a:ln>
                <a:solidFill>
                  <a:srgbClr val="FF0000"/>
                </a:solidFill>
                <a:effectLst/>
                <a:latin typeface="Garamond" panose="02020404030301010803" pitchFamily="18" charset="0"/>
                <a:cs typeface="Times New Roman" panose="02020603050405020304" pitchFamily="18" charset="0"/>
              </a:rPr>
              <a:t>% 60</a:t>
            </a:r>
            <a:endParaRPr kumimoji="0" lang="tr-TR" altLang="tr-TR" sz="2200" b="1" i="0" u="none" strike="noStrike" cap="none" normalizeH="0" baseline="0" dirty="0" smtClean="0">
              <a:ln>
                <a:noFill/>
              </a:ln>
              <a:solidFill>
                <a:srgbClr val="FF0000"/>
              </a:solidFill>
              <a:effectLst/>
              <a:latin typeface="Garamond" panose="02020404030301010803" pitchFamily="18" charset="0"/>
            </a:endParaRPr>
          </a:p>
          <a:p>
            <a:pPr marL="0" marR="0" lvl="0" indent="358775" defTabSz="914400" rtl="0" eaLnBrk="0" fontAlgn="base" latinLnBrk="0" hangingPunct="0">
              <a:lnSpc>
                <a:spcPct val="150000"/>
              </a:lnSpc>
              <a:spcBef>
                <a:spcPct val="0"/>
              </a:spcBef>
              <a:spcAft>
                <a:spcPct val="0"/>
              </a:spcAft>
              <a:buClrTx/>
              <a:buSzTx/>
              <a:buFontTx/>
              <a:buNone/>
              <a:tabLst/>
            </a:pPr>
            <a:r>
              <a:rPr kumimoji="0" lang="tr-TR" altLang="tr-TR" sz="1900" b="1" i="0" u="none" strike="noStrike" cap="none" normalizeH="0" baseline="0" dirty="0" smtClean="0">
                <a:ln>
                  <a:noFill/>
                </a:ln>
                <a:effectLst/>
                <a:latin typeface="Garamond" panose="02020404030301010803" pitchFamily="18" charset="0"/>
                <a:cs typeface="Times New Roman" panose="02020603050405020304" pitchFamily="18" charset="0"/>
              </a:rPr>
              <a:t>ç) Tarla içi yüzey altı damla sulama</a:t>
            </a:r>
            <a:r>
              <a:rPr kumimoji="0" lang="tr-TR" altLang="tr-TR" sz="1900" b="1" i="0" u="none" strike="noStrike" cap="none" normalizeH="0" dirty="0" smtClean="0">
                <a:ln>
                  <a:noFill/>
                </a:ln>
                <a:effectLst/>
                <a:latin typeface="Garamond" panose="02020404030301010803" pitchFamily="18" charset="0"/>
                <a:cs typeface="Times New Roman" panose="02020603050405020304" pitchFamily="18" charset="0"/>
              </a:rPr>
              <a:t>  </a:t>
            </a:r>
            <a:r>
              <a:rPr kumimoji="0" lang="tr-TR" altLang="tr-TR" sz="2200" b="1" i="0" u="none" strike="noStrike" cap="none" normalizeH="0" baseline="0" dirty="0" smtClean="0">
                <a:ln>
                  <a:noFill/>
                </a:ln>
                <a:solidFill>
                  <a:srgbClr val="FF0000"/>
                </a:solidFill>
                <a:effectLst/>
                <a:latin typeface="Garamond" panose="02020404030301010803" pitchFamily="18" charset="0"/>
                <a:cs typeface="Times New Roman" panose="02020603050405020304" pitchFamily="18" charset="0"/>
              </a:rPr>
              <a:t>% 70</a:t>
            </a:r>
            <a:endParaRPr kumimoji="0" lang="tr-TR" altLang="tr-TR" sz="2200" b="1" i="0" u="none" strike="noStrike" cap="none" normalizeH="0" baseline="0" dirty="0" smtClean="0">
              <a:ln>
                <a:noFill/>
              </a:ln>
              <a:solidFill>
                <a:srgbClr val="FF0000"/>
              </a:solidFill>
              <a:effectLst/>
              <a:latin typeface="Garamond" panose="02020404030301010803" pitchFamily="18" charset="0"/>
            </a:endParaRPr>
          </a:p>
          <a:p>
            <a:pPr marL="0" marR="0" lvl="0" indent="358775" defTabSz="914400" rtl="0" eaLnBrk="0" fontAlgn="base" latinLnBrk="0" hangingPunct="0">
              <a:lnSpc>
                <a:spcPct val="150000"/>
              </a:lnSpc>
              <a:spcBef>
                <a:spcPct val="0"/>
              </a:spcBef>
              <a:spcAft>
                <a:spcPct val="0"/>
              </a:spcAft>
              <a:buClrTx/>
              <a:buSzTx/>
              <a:buFontTx/>
              <a:buNone/>
              <a:tabLst/>
            </a:pPr>
            <a:r>
              <a:rPr kumimoji="0" lang="tr-TR" altLang="tr-TR" sz="1900" b="1" i="0" u="none" strike="noStrike" cap="none" normalizeH="0" baseline="0" dirty="0" smtClean="0">
                <a:ln>
                  <a:noFill/>
                </a:ln>
                <a:effectLst/>
                <a:latin typeface="Garamond" panose="02020404030301010803" pitchFamily="18" charset="0"/>
                <a:cs typeface="Times New Roman" panose="02020603050405020304" pitchFamily="18" charset="0"/>
              </a:rPr>
              <a:t>d) Center pivot/Lineer sulama sistemleri ve Tamburlu sulama sistemleri</a:t>
            </a:r>
            <a:r>
              <a:rPr kumimoji="0" lang="tr-TR" altLang="tr-TR" sz="1900" b="1" i="0" u="none" strike="noStrike" cap="none" normalizeH="0" dirty="0" smtClean="0">
                <a:ln>
                  <a:noFill/>
                </a:ln>
                <a:effectLst/>
                <a:latin typeface="Garamond" panose="02020404030301010803" pitchFamily="18" charset="0"/>
                <a:cs typeface="Times New Roman" panose="02020603050405020304" pitchFamily="18" charset="0"/>
              </a:rPr>
              <a:t>  </a:t>
            </a:r>
            <a:r>
              <a:rPr kumimoji="0" lang="tr-TR" altLang="tr-TR" sz="2200" b="1" i="0" u="none" strike="noStrike" cap="none" normalizeH="0" baseline="0" dirty="0" smtClean="0">
                <a:ln>
                  <a:noFill/>
                </a:ln>
                <a:solidFill>
                  <a:srgbClr val="FF0000"/>
                </a:solidFill>
                <a:effectLst/>
                <a:latin typeface="Garamond" panose="02020404030301010803" pitchFamily="18" charset="0"/>
                <a:cs typeface="Times New Roman" panose="02020603050405020304" pitchFamily="18" charset="0"/>
              </a:rPr>
              <a:t>% 60</a:t>
            </a:r>
            <a:endParaRPr kumimoji="0" lang="tr-TR" altLang="tr-TR" sz="2200" b="1" i="0" u="none" strike="noStrike" cap="none" normalizeH="0" baseline="0" dirty="0" smtClean="0">
              <a:ln>
                <a:noFill/>
              </a:ln>
              <a:solidFill>
                <a:srgbClr val="FF0000"/>
              </a:solidFill>
              <a:effectLst/>
              <a:latin typeface="Garamond" panose="02020404030301010803" pitchFamily="18" charset="0"/>
            </a:endParaRPr>
          </a:p>
          <a:p>
            <a:pPr marL="0" marR="0" lvl="0" indent="358775" defTabSz="914400" rtl="0" eaLnBrk="0" fontAlgn="base" latinLnBrk="0" hangingPunct="0">
              <a:lnSpc>
                <a:spcPct val="150000"/>
              </a:lnSpc>
              <a:spcBef>
                <a:spcPct val="0"/>
              </a:spcBef>
              <a:spcAft>
                <a:spcPct val="0"/>
              </a:spcAft>
              <a:buClrTx/>
              <a:buSzTx/>
              <a:buFontTx/>
              <a:buNone/>
              <a:tabLst/>
            </a:pPr>
            <a:r>
              <a:rPr kumimoji="0" lang="tr-TR" altLang="tr-TR" sz="1900" b="1" i="0" u="none" strike="noStrike" cap="none" normalizeH="0" baseline="0" dirty="0" smtClean="0">
                <a:ln>
                  <a:noFill/>
                </a:ln>
                <a:effectLst/>
                <a:latin typeface="Garamond" panose="02020404030301010803" pitchFamily="18" charset="0"/>
                <a:cs typeface="Times New Roman" panose="02020603050405020304" pitchFamily="18" charset="0"/>
              </a:rPr>
              <a:t>e) Güneş enerjili sulama (sulama </a:t>
            </a:r>
            <a:r>
              <a:rPr kumimoji="0" lang="tr-TR" altLang="tr-TR" sz="1900" b="1" i="0" u="none" strike="noStrike" cap="none" normalizeH="0" baseline="0" dirty="0" err="1" smtClean="0">
                <a:ln>
                  <a:noFill/>
                </a:ln>
                <a:effectLst/>
                <a:latin typeface="Garamond" panose="02020404030301010803" pitchFamily="18" charset="0"/>
                <a:cs typeface="Times New Roman" panose="02020603050405020304" pitchFamily="18" charset="0"/>
              </a:rPr>
              <a:t>sistemleri+panel</a:t>
            </a:r>
            <a:r>
              <a:rPr kumimoji="0" lang="tr-TR" altLang="tr-TR" sz="1900" b="1" i="0" u="none" strike="noStrike" cap="none" normalizeH="0" baseline="0" dirty="0" smtClean="0">
                <a:ln>
                  <a:noFill/>
                </a:ln>
                <a:effectLst/>
                <a:latin typeface="Garamond" panose="02020404030301010803" pitchFamily="18" charset="0"/>
                <a:cs typeface="Times New Roman" panose="02020603050405020304" pitchFamily="18" charset="0"/>
              </a:rPr>
              <a:t>)</a:t>
            </a:r>
            <a:r>
              <a:rPr kumimoji="0" lang="tr-TR" altLang="tr-TR" sz="1900" b="1" i="0" u="none" strike="noStrike" cap="none" normalizeH="0" dirty="0" smtClean="0">
                <a:ln>
                  <a:noFill/>
                </a:ln>
                <a:effectLst/>
                <a:latin typeface="Garamond" panose="02020404030301010803" pitchFamily="18" charset="0"/>
                <a:cs typeface="Times New Roman" panose="02020603050405020304" pitchFamily="18" charset="0"/>
              </a:rPr>
              <a:t>  </a:t>
            </a:r>
            <a:r>
              <a:rPr kumimoji="0" lang="tr-TR" altLang="tr-TR" sz="2200" b="1" i="0" u="none" strike="noStrike" cap="none" normalizeH="0" baseline="0" dirty="0" smtClean="0">
                <a:ln>
                  <a:noFill/>
                </a:ln>
                <a:solidFill>
                  <a:srgbClr val="FF0000"/>
                </a:solidFill>
                <a:effectLst/>
                <a:latin typeface="Garamond" panose="02020404030301010803" pitchFamily="18" charset="0"/>
                <a:cs typeface="Times New Roman" panose="02020603050405020304" pitchFamily="18" charset="0"/>
              </a:rPr>
              <a:t>% 60</a:t>
            </a:r>
            <a:endParaRPr kumimoji="0" lang="tr-TR" altLang="tr-TR" sz="2200" b="1" i="0" u="none" strike="noStrike" cap="none" normalizeH="0" baseline="0" dirty="0" smtClean="0">
              <a:ln>
                <a:noFill/>
              </a:ln>
              <a:solidFill>
                <a:srgbClr val="FF0000"/>
              </a:solidFill>
              <a:effectLst/>
              <a:latin typeface="Garamond" panose="02020404030301010803" pitchFamily="18" charset="0"/>
            </a:endParaRPr>
          </a:p>
          <a:p>
            <a:pPr marL="0" marR="0" lvl="0" indent="358775" defTabSz="914400" rtl="0" eaLnBrk="0" fontAlgn="base" latinLnBrk="0" hangingPunct="0">
              <a:lnSpc>
                <a:spcPct val="150000"/>
              </a:lnSpc>
              <a:spcBef>
                <a:spcPct val="0"/>
              </a:spcBef>
              <a:spcAft>
                <a:spcPct val="0"/>
              </a:spcAft>
              <a:buClrTx/>
              <a:buSzTx/>
              <a:buFontTx/>
              <a:buNone/>
              <a:tabLst/>
            </a:pPr>
            <a:r>
              <a:rPr kumimoji="0" lang="tr-TR" altLang="tr-TR" sz="1900" b="1" i="0" u="none" strike="noStrike" cap="none" normalizeH="0" baseline="0" dirty="0" smtClean="0">
                <a:ln>
                  <a:noFill/>
                </a:ln>
                <a:effectLst/>
                <a:latin typeface="Garamond" panose="02020404030301010803" pitchFamily="18" charset="0"/>
                <a:cs typeface="Times New Roman" panose="02020603050405020304" pitchFamily="18" charset="0"/>
              </a:rPr>
              <a:t>f) Akıllı sulama/otomasyon sistemleri (</a:t>
            </a:r>
            <a:r>
              <a:rPr kumimoji="0" lang="tr-TR" altLang="tr-TR" sz="1900" b="1" i="0" u="none" strike="noStrike" cap="none" normalizeH="0" baseline="0" dirty="0" err="1" smtClean="0">
                <a:ln>
                  <a:noFill/>
                </a:ln>
                <a:effectLst/>
                <a:latin typeface="Garamond" panose="02020404030301010803" pitchFamily="18" charset="0"/>
                <a:cs typeface="Times New Roman" panose="02020603050405020304" pitchFamily="18" charset="0"/>
              </a:rPr>
              <a:t>sensör</a:t>
            </a:r>
            <a:r>
              <a:rPr kumimoji="0" lang="tr-TR" altLang="tr-TR" sz="1900" b="1" i="0" u="none" strike="noStrike" cap="none" normalizeH="0" baseline="0" dirty="0" smtClean="0">
                <a:ln>
                  <a:noFill/>
                </a:ln>
                <a:effectLst/>
                <a:latin typeface="Garamond" panose="02020404030301010803" pitchFamily="18" charset="0"/>
                <a:cs typeface="Times New Roman" panose="02020603050405020304" pitchFamily="18" charset="0"/>
              </a:rPr>
              <a:t>, kontrol, uzaktan yönetim)</a:t>
            </a:r>
            <a:r>
              <a:rPr kumimoji="0" lang="tr-TR" altLang="tr-TR" sz="1900" b="1" i="0" u="none" strike="noStrike" cap="none" normalizeH="0" dirty="0" smtClean="0">
                <a:ln>
                  <a:noFill/>
                </a:ln>
                <a:effectLst/>
                <a:latin typeface="Garamond" panose="02020404030301010803" pitchFamily="18" charset="0"/>
                <a:cs typeface="Times New Roman" panose="02020603050405020304" pitchFamily="18" charset="0"/>
              </a:rPr>
              <a:t>  </a:t>
            </a:r>
            <a:r>
              <a:rPr kumimoji="0" lang="tr-TR" altLang="tr-TR" sz="2200" b="1" i="0" u="none" strike="noStrike" cap="none" normalizeH="0" baseline="0" dirty="0" smtClean="0">
                <a:ln>
                  <a:noFill/>
                </a:ln>
                <a:solidFill>
                  <a:srgbClr val="FF0000"/>
                </a:solidFill>
                <a:effectLst/>
                <a:latin typeface="Garamond" panose="02020404030301010803" pitchFamily="18" charset="0"/>
                <a:cs typeface="Times New Roman" panose="02020603050405020304" pitchFamily="18" charset="0"/>
              </a:rPr>
              <a:t>% 70</a:t>
            </a:r>
            <a:endParaRPr kumimoji="0" lang="tr-TR" altLang="tr-TR" sz="2200" b="1" i="0" u="none" strike="noStrike" cap="none" normalizeH="0" baseline="0" dirty="0" smtClean="0">
              <a:ln>
                <a:noFill/>
              </a:ln>
              <a:solidFill>
                <a:srgbClr val="FF0000"/>
              </a:solidFill>
              <a:effectLst/>
              <a:latin typeface="Garamond" panose="02020404030301010803" pitchFamily="18" charset="0"/>
            </a:endParaRPr>
          </a:p>
          <a:p>
            <a:pPr>
              <a:lnSpc>
                <a:spcPct val="150000"/>
              </a:lnSpc>
            </a:pPr>
            <a:r>
              <a:rPr kumimoji="0" lang="tr-TR" altLang="tr-TR" sz="1900" b="1" i="0" u="none" strike="noStrike" cap="none" normalizeH="0" baseline="0" dirty="0" smtClean="0">
                <a:ln>
                  <a:noFill/>
                </a:ln>
                <a:effectLst/>
                <a:latin typeface="Garamond" panose="02020404030301010803" pitchFamily="18" charset="0"/>
                <a:cs typeface="Times New Roman" panose="02020603050405020304" pitchFamily="18" charset="0"/>
              </a:rPr>
              <a:t>g) Yeraltı sularının yetersiz seviyede ve su </a:t>
            </a:r>
            <a:r>
              <a:rPr kumimoji="0" lang="tr-TR" altLang="tr-TR" sz="1900" b="1" i="0" u="none" strike="noStrike" cap="none" normalizeH="0" baseline="0" dirty="0" err="1" smtClean="0">
                <a:ln>
                  <a:noFill/>
                </a:ln>
                <a:effectLst/>
                <a:latin typeface="Garamond" panose="02020404030301010803" pitchFamily="18" charset="0"/>
                <a:cs typeface="Times New Roman" panose="02020603050405020304" pitchFamily="18" charset="0"/>
              </a:rPr>
              <a:t>kısıtı</a:t>
            </a:r>
            <a:r>
              <a:rPr kumimoji="0" lang="tr-TR" altLang="tr-TR" sz="1900" b="1" i="0" u="none" strike="noStrike" cap="none" normalizeH="0" baseline="0" dirty="0" smtClean="0">
                <a:ln>
                  <a:noFill/>
                </a:ln>
                <a:effectLst/>
                <a:latin typeface="Garamond" panose="02020404030301010803" pitchFamily="18" charset="0"/>
                <a:cs typeface="Times New Roman" panose="02020603050405020304" pitchFamily="18" charset="0"/>
              </a:rPr>
              <a:t> ilan edilen havzalarda yapılacak</a:t>
            </a:r>
            <a:r>
              <a:rPr kumimoji="0" lang="tr-TR" altLang="tr-TR" sz="1900" b="1" i="0" u="none" strike="noStrike" cap="none" normalizeH="0" dirty="0" smtClean="0">
                <a:ln>
                  <a:noFill/>
                </a:ln>
                <a:effectLst/>
                <a:latin typeface="Garamond" panose="02020404030301010803" pitchFamily="18" charset="0"/>
                <a:cs typeface="Times New Roman" panose="02020603050405020304" pitchFamily="18" charset="0"/>
              </a:rPr>
              <a:t> başvurular  </a:t>
            </a:r>
            <a:r>
              <a:rPr lang="tr-TR" altLang="tr-TR" sz="2200" b="1" dirty="0" smtClean="0">
                <a:solidFill>
                  <a:srgbClr val="FF0000"/>
                </a:solidFill>
                <a:latin typeface="Garamond" panose="02020404030301010803" pitchFamily="18" charset="0"/>
                <a:cs typeface="Times New Roman" panose="02020603050405020304" pitchFamily="18" charset="0"/>
              </a:rPr>
              <a:t>% 70</a:t>
            </a:r>
            <a:endParaRPr lang="tr-TR" altLang="tr-TR" sz="2200" b="1"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484636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1543201"/>
            <a:ext cx="10515600" cy="469334"/>
          </a:xfrm>
        </p:spPr>
        <p:txBody>
          <a:bodyPr/>
          <a:lstStyle/>
          <a:p>
            <a:pPr algn="ctr"/>
            <a:r>
              <a:rPr lang="tr-TR" sz="3000" dirty="0" smtClean="0">
                <a:solidFill>
                  <a:srgbClr val="0070C0"/>
                </a:solidFill>
                <a:effectLst>
                  <a:outerShdw blurRad="38100" dist="38100" dir="2700000" algn="tl">
                    <a:srgbClr val="000000">
                      <a:alpha val="43137"/>
                    </a:srgbClr>
                  </a:outerShdw>
                </a:effectLst>
              </a:rPr>
              <a:t>Başvuru</a:t>
            </a:r>
            <a:endParaRPr lang="tr-TR" sz="3000" dirty="0">
              <a:solidFill>
                <a:srgbClr val="0070C0"/>
              </a:solidFill>
              <a:effectLst>
                <a:outerShdw blurRad="38100" dist="38100" dir="2700000" algn="tl">
                  <a:srgbClr val="000000">
                    <a:alpha val="43137"/>
                  </a:srgbClr>
                </a:outerShdw>
              </a:effectLst>
            </a:endParaRPr>
          </a:p>
        </p:txBody>
      </p:sp>
      <p:sp>
        <p:nvSpPr>
          <p:cNvPr id="4" name="Slayt Numarası Yer Tutucusu 3"/>
          <p:cNvSpPr>
            <a:spLocks noGrp="1"/>
          </p:cNvSpPr>
          <p:nvPr>
            <p:ph type="sldNum" sz="quarter" idx="12"/>
          </p:nvPr>
        </p:nvSpPr>
        <p:spPr/>
        <p:txBody>
          <a:bodyPr/>
          <a:lstStyle/>
          <a:p>
            <a:fld id="{7858AF1D-E6D7-4B64-9545-F66A72DEE560}" type="slidenum">
              <a:rPr lang="tr-TR" smtClean="0"/>
              <a:pPr/>
              <a:t>11</a:t>
            </a:fld>
            <a:r>
              <a:rPr lang="tr-TR" smtClean="0"/>
              <a:t>/30</a:t>
            </a:r>
            <a:endParaRPr lang="tr-TR" dirty="0"/>
          </a:p>
        </p:txBody>
      </p:sp>
      <p:sp>
        <p:nvSpPr>
          <p:cNvPr id="5" name="İçerik Yer Tutucusu 4"/>
          <p:cNvSpPr>
            <a:spLocks noGrp="1"/>
          </p:cNvSpPr>
          <p:nvPr>
            <p:ph idx="1"/>
          </p:nvPr>
        </p:nvSpPr>
        <p:spPr>
          <a:xfrm>
            <a:off x="838200" y="2300255"/>
            <a:ext cx="10515600" cy="2331407"/>
          </a:xfrm>
          <a:prstGeom prst="rect">
            <a:avLst/>
          </a:prstGeom>
        </p:spPr>
        <p:txBody>
          <a:bodyPr>
            <a:spAutoFit/>
          </a:bodyPr>
          <a:lstStyle/>
          <a:p>
            <a:pPr algn="just">
              <a:buFont typeface="Wingdings" panose="05000000000000000000" pitchFamily="2" charset="2"/>
              <a:buChar char="q"/>
            </a:pPr>
            <a:r>
              <a:rPr lang="tr-TR" sz="1900" b="1" dirty="0" smtClean="0"/>
              <a:t> Başvuru </a:t>
            </a:r>
            <a:r>
              <a:rPr lang="tr-TR" sz="1900" b="1" dirty="0"/>
              <a:t>dosyası, uygulama rehberinde yer alan başvuru formu ve eklerine uygun olarak </a:t>
            </a:r>
            <a:r>
              <a:rPr lang="tr-TR" sz="1900" b="1" dirty="0" smtClean="0"/>
              <a:t>ve   </a:t>
            </a:r>
            <a:r>
              <a:rPr lang="tr-TR" sz="2200" b="1" dirty="0" smtClean="0">
                <a:solidFill>
                  <a:srgbClr val="FF0000"/>
                </a:solidFill>
              </a:rPr>
              <a:t>Katma Değer Vergisi dahil</a:t>
            </a:r>
            <a:r>
              <a:rPr lang="tr-TR" sz="1900" b="1" dirty="0" smtClean="0">
                <a:solidFill>
                  <a:srgbClr val="FF0000"/>
                </a:solidFill>
              </a:rPr>
              <a:t> </a:t>
            </a:r>
            <a:r>
              <a:rPr lang="tr-TR" sz="1900" b="1" dirty="0" smtClean="0"/>
              <a:t>hazırlanacak olup, başvurular</a:t>
            </a:r>
            <a:r>
              <a:rPr lang="tr-TR" sz="2200" b="1" dirty="0" smtClean="0"/>
              <a:t> </a:t>
            </a:r>
            <a:r>
              <a:rPr lang="tr-TR" sz="2200" b="1" dirty="0">
                <a:solidFill>
                  <a:srgbClr val="FF0000"/>
                </a:solidFill>
              </a:rPr>
              <a:t>online</a:t>
            </a:r>
            <a:r>
              <a:rPr lang="tr-TR" sz="2200" b="1" dirty="0"/>
              <a:t> </a:t>
            </a:r>
            <a:r>
              <a:rPr lang="tr-TR" sz="1900" b="1" dirty="0"/>
              <a:t>olarak </a:t>
            </a:r>
            <a:r>
              <a:rPr lang="tr-TR" sz="1900" b="1" dirty="0" smtClean="0"/>
              <a:t>yapılacaktır.</a:t>
            </a:r>
          </a:p>
          <a:p>
            <a:pPr marL="0" indent="0" algn="just">
              <a:buNone/>
            </a:pPr>
            <a:endParaRPr lang="tr-TR" sz="100" b="1" dirty="0" smtClean="0"/>
          </a:p>
          <a:p>
            <a:pPr algn="just">
              <a:lnSpc>
                <a:spcPct val="100000"/>
              </a:lnSpc>
              <a:buFont typeface="Wingdings" panose="05000000000000000000" pitchFamily="2" charset="2"/>
              <a:buChar char="§"/>
            </a:pPr>
            <a:endParaRPr lang="tr-TR" sz="100" b="1" dirty="0"/>
          </a:p>
          <a:p>
            <a:pPr algn="just">
              <a:buFont typeface="Wingdings" panose="05000000000000000000" pitchFamily="2" charset="2"/>
              <a:buChar char="q"/>
            </a:pPr>
            <a:r>
              <a:rPr lang="tr-TR" sz="1900" b="1" dirty="0" smtClean="0"/>
              <a:t> Başvuru Tarihleri: </a:t>
            </a:r>
            <a:r>
              <a:rPr lang="tr-TR" sz="2000" b="1" dirty="0" smtClean="0">
                <a:solidFill>
                  <a:srgbClr val="FF0000"/>
                </a:solidFill>
              </a:rPr>
              <a:t>29 Nisan 2026 – 12 Haziran 2026</a:t>
            </a:r>
          </a:p>
          <a:p>
            <a:pPr algn="just">
              <a:buFont typeface="Wingdings" panose="05000000000000000000" pitchFamily="2" charset="2"/>
              <a:buChar char="q"/>
            </a:pPr>
            <a:endParaRPr lang="tr-TR" sz="100" b="1" i="1" dirty="0" smtClean="0">
              <a:solidFill>
                <a:srgbClr val="FF0000"/>
              </a:solidFill>
            </a:endParaRPr>
          </a:p>
          <a:p>
            <a:pPr algn="just"/>
            <a:endParaRPr lang="tr-TR" sz="100" b="1" dirty="0" smtClean="0"/>
          </a:p>
          <a:p>
            <a:pPr lvl="0" algn="just">
              <a:buFont typeface="Wingdings" panose="05000000000000000000" pitchFamily="2" charset="2"/>
              <a:buChar char="q"/>
            </a:pPr>
            <a:r>
              <a:rPr lang="tr-TR" sz="1900" b="1" dirty="0" smtClean="0"/>
              <a:t> Başvuru sahibinin, Bakanlık kayıt sistemlerine kayıtlı olması ve ödemenin yapıldığı tarihten itibaren </a:t>
            </a:r>
            <a:r>
              <a:rPr lang="tr-TR" sz="2200" b="1" dirty="0" smtClean="0">
                <a:solidFill>
                  <a:srgbClr val="FF0000"/>
                </a:solidFill>
              </a:rPr>
              <a:t>5 (beş) yıl </a:t>
            </a:r>
            <a:r>
              <a:rPr lang="tr-TR" sz="1900" b="1" dirty="0" smtClean="0"/>
              <a:t>boyunca kayıtlı olma halinin devam etmesi gerekmektedir.</a:t>
            </a:r>
            <a:endParaRPr lang="tr-TR" sz="1900" b="1" dirty="0"/>
          </a:p>
        </p:txBody>
      </p:sp>
    </p:spTree>
    <p:extLst>
      <p:ext uri="{BB962C8B-B14F-4D97-AF65-F5344CB8AC3E}">
        <p14:creationId xmlns:p14="http://schemas.microsoft.com/office/powerpoint/2010/main" val="435274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1564222"/>
            <a:ext cx="10515600" cy="469334"/>
          </a:xfrm>
        </p:spPr>
        <p:txBody>
          <a:bodyPr/>
          <a:lstStyle/>
          <a:p>
            <a:pPr algn="ctr"/>
            <a:r>
              <a:rPr lang="tr-TR" sz="3000" dirty="0" smtClean="0">
                <a:solidFill>
                  <a:srgbClr val="0070C0"/>
                </a:solidFill>
                <a:effectLst>
                  <a:outerShdw blurRad="38100" dist="38100" dir="2700000" algn="tl">
                    <a:srgbClr val="000000">
                      <a:alpha val="43137"/>
                    </a:srgbClr>
                  </a:outerShdw>
                </a:effectLst>
              </a:rPr>
              <a:t>Başvuru</a:t>
            </a:r>
            <a:endParaRPr lang="tr-TR" sz="3000" dirty="0">
              <a:solidFill>
                <a:srgbClr val="0070C0"/>
              </a:solidFill>
              <a:effectLst>
                <a:outerShdw blurRad="38100" dist="38100" dir="2700000" algn="tl">
                  <a:srgbClr val="000000">
                    <a:alpha val="43137"/>
                  </a:srgbClr>
                </a:outerShdw>
              </a:effectLst>
            </a:endParaRPr>
          </a:p>
        </p:txBody>
      </p:sp>
      <p:sp>
        <p:nvSpPr>
          <p:cNvPr id="4" name="Slayt Numarası Yer Tutucusu 3"/>
          <p:cNvSpPr>
            <a:spLocks noGrp="1"/>
          </p:cNvSpPr>
          <p:nvPr>
            <p:ph type="sldNum" sz="quarter" idx="12"/>
          </p:nvPr>
        </p:nvSpPr>
        <p:spPr/>
        <p:txBody>
          <a:bodyPr/>
          <a:lstStyle/>
          <a:p>
            <a:fld id="{7858AF1D-E6D7-4B64-9545-F66A72DEE560}" type="slidenum">
              <a:rPr lang="tr-TR" smtClean="0"/>
              <a:pPr/>
              <a:t>12</a:t>
            </a:fld>
            <a:r>
              <a:rPr lang="tr-TR" smtClean="0"/>
              <a:t>/30</a:t>
            </a:r>
            <a:endParaRPr lang="tr-TR" dirty="0"/>
          </a:p>
        </p:txBody>
      </p:sp>
      <p:sp>
        <p:nvSpPr>
          <p:cNvPr id="5" name="İçerik Yer Tutucusu 4"/>
          <p:cNvSpPr>
            <a:spLocks noGrp="1"/>
          </p:cNvSpPr>
          <p:nvPr>
            <p:ph idx="1"/>
          </p:nvPr>
        </p:nvSpPr>
        <p:spPr>
          <a:xfrm>
            <a:off x="838200" y="2132089"/>
            <a:ext cx="10515600" cy="3405035"/>
          </a:xfrm>
          <a:prstGeom prst="rect">
            <a:avLst/>
          </a:prstGeom>
        </p:spPr>
        <p:txBody>
          <a:bodyPr>
            <a:spAutoFit/>
          </a:bodyPr>
          <a:lstStyle/>
          <a:p>
            <a:pPr marL="0" indent="0" algn="just">
              <a:buNone/>
            </a:pPr>
            <a:endParaRPr lang="tr-TR" sz="100" b="1" dirty="0" smtClean="0"/>
          </a:p>
          <a:p>
            <a:pPr algn="just">
              <a:lnSpc>
                <a:spcPct val="100000"/>
              </a:lnSpc>
              <a:buFont typeface="Wingdings" panose="05000000000000000000" pitchFamily="2" charset="2"/>
              <a:buChar char="§"/>
            </a:pPr>
            <a:endParaRPr lang="tr-TR" sz="100" b="1" dirty="0"/>
          </a:p>
          <a:p>
            <a:pPr algn="just">
              <a:buFont typeface="Wingdings" panose="05000000000000000000" pitchFamily="2" charset="2"/>
              <a:buChar char="q"/>
            </a:pPr>
            <a:r>
              <a:rPr lang="tr-TR" sz="1900" b="1" dirty="0" smtClean="0"/>
              <a:t> Başvuruya </a:t>
            </a:r>
            <a:r>
              <a:rPr lang="tr-TR" sz="1900" b="1" dirty="0"/>
              <a:t>esas projeler, 18/12/1991 tarihli ve 91/2526 sayılı Bakanlar Kurulu Kararı ile yürürlüğe konulan Ziraat Mühendislerinin Görev ve Yetkilerine İlişkin Tüzük hükümlerine göre </a:t>
            </a:r>
            <a:r>
              <a:rPr lang="tr-TR" sz="2200" b="1" dirty="0">
                <a:solidFill>
                  <a:srgbClr val="FF0000"/>
                </a:solidFill>
              </a:rPr>
              <a:t>yetkili ziraat mühendisleri</a:t>
            </a:r>
            <a:r>
              <a:rPr lang="tr-TR" sz="1900" b="1" dirty="0">
                <a:solidFill>
                  <a:srgbClr val="FF0000"/>
                </a:solidFill>
              </a:rPr>
              <a:t> </a:t>
            </a:r>
            <a:r>
              <a:rPr lang="tr-TR" sz="1900" b="1" dirty="0"/>
              <a:t>tarafından hazırlanacaktır</a:t>
            </a:r>
            <a:r>
              <a:rPr lang="tr-TR" sz="1900" b="1" dirty="0" smtClean="0"/>
              <a:t>.</a:t>
            </a:r>
          </a:p>
          <a:p>
            <a:pPr marL="0" indent="0" algn="just">
              <a:buNone/>
            </a:pPr>
            <a:endParaRPr lang="tr-TR" sz="1900" b="1" dirty="0" smtClean="0"/>
          </a:p>
          <a:p>
            <a:pPr marL="0" indent="0" algn="just">
              <a:buNone/>
            </a:pPr>
            <a:r>
              <a:rPr lang="tr-TR" sz="1900" b="1" dirty="0">
                <a:solidFill>
                  <a:srgbClr val="00B050"/>
                </a:solidFill>
              </a:rPr>
              <a:t> </a:t>
            </a:r>
            <a:r>
              <a:rPr lang="tr-TR" sz="1900" b="1" dirty="0" smtClean="0">
                <a:solidFill>
                  <a:srgbClr val="00B050"/>
                </a:solidFill>
              </a:rPr>
              <a:t>       </a:t>
            </a:r>
            <a:r>
              <a:rPr lang="tr-TR" sz="1900" b="1" i="1" u="sng" dirty="0" smtClean="0">
                <a:solidFill>
                  <a:srgbClr val="00B050"/>
                </a:solidFill>
              </a:rPr>
              <a:t>Yetkili Ziraat Mühendisi Nedir? </a:t>
            </a:r>
          </a:p>
          <a:p>
            <a:pPr algn="just">
              <a:buFont typeface="Arial" panose="020B0604020202020204" pitchFamily="34" charset="0"/>
              <a:buChar char="•"/>
            </a:pPr>
            <a:r>
              <a:rPr lang="tr-TR" sz="2000" i="1" dirty="0" smtClean="0"/>
              <a:t>    </a:t>
            </a:r>
            <a:r>
              <a:rPr lang="tr-TR" sz="2000" b="1" i="1" dirty="0" smtClean="0"/>
              <a:t>Tarımsal </a:t>
            </a:r>
            <a:r>
              <a:rPr lang="tr-TR" sz="2000" b="1" i="1" dirty="0"/>
              <a:t>yapılar ve sulama alanında </a:t>
            </a:r>
            <a:r>
              <a:rPr lang="tr-TR" sz="2000" b="1" i="1" dirty="0" smtClean="0"/>
              <a:t>öğrenim </a:t>
            </a:r>
            <a:r>
              <a:rPr lang="tr-TR" sz="2000" b="1" i="1" dirty="0"/>
              <a:t>görmüş ziraat </a:t>
            </a:r>
            <a:r>
              <a:rPr lang="tr-TR" sz="2000" b="1" i="1" dirty="0" smtClean="0"/>
              <a:t>mühendisleri</a:t>
            </a:r>
          </a:p>
          <a:p>
            <a:pPr algn="just">
              <a:buFont typeface="Arial" panose="020B0604020202020204" pitchFamily="34" charset="0"/>
              <a:buChar char="•"/>
            </a:pPr>
            <a:r>
              <a:rPr lang="tr-TR" sz="2000" b="1" i="1" dirty="0"/>
              <a:t> </a:t>
            </a:r>
            <a:r>
              <a:rPr lang="tr-TR" sz="2000" b="1" i="1" dirty="0" smtClean="0"/>
              <a:t>   Ziraat </a:t>
            </a:r>
            <a:r>
              <a:rPr lang="tr-TR" sz="2000" b="1" i="1" dirty="0"/>
              <a:t>fakültelerinde tarımsal yapılar ve sulama konusundaki öğrenimini </a:t>
            </a:r>
            <a:r>
              <a:rPr lang="tr-TR" sz="2000" b="1" i="1" dirty="0">
                <a:solidFill>
                  <a:srgbClr val="FF0000"/>
                </a:solidFill>
              </a:rPr>
              <a:t>kültür teknik, </a:t>
            </a:r>
            <a:r>
              <a:rPr lang="tr-TR" sz="2000" b="1" i="1" dirty="0" smtClean="0">
                <a:solidFill>
                  <a:srgbClr val="FF0000"/>
                </a:solidFill>
              </a:rPr>
              <a:t>toprak, tarım makineleri ve </a:t>
            </a:r>
            <a:r>
              <a:rPr lang="tr-TR" sz="2000" b="1" i="1" dirty="0" err="1" smtClean="0">
                <a:solidFill>
                  <a:srgbClr val="FF0000"/>
                </a:solidFill>
              </a:rPr>
              <a:t>biyosistem</a:t>
            </a:r>
            <a:r>
              <a:rPr lang="tr-TR" sz="2000" b="1" i="1" dirty="0" smtClean="0">
                <a:solidFill>
                  <a:srgbClr val="FF0000"/>
                </a:solidFill>
              </a:rPr>
              <a:t> bölümlerinde</a:t>
            </a:r>
            <a:r>
              <a:rPr lang="tr-TR" sz="2000" b="1" i="1" dirty="0" smtClean="0"/>
              <a:t> </a:t>
            </a:r>
            <a:r>
              <a:rPr lang="tr-TR" sz="2000" b="1" i="1" dirty="0"/>
              <a:t>görmüş olan ziraat mühendisleri </a:t>
            </a:r>
            <a:endParaRPr lang="tr-TR" sz="2000" b="1" i="1" dirty="0" smtClean="0"/>
          </a:p>
          <a:p>
            <a:pPr marL="0" indent="0" algn="just">
              <a:buNone/>
            </a:pPr>
            <a:endParaRPr lang="tr-TR" sz="100" b="1" i="1" dirty="0"/>
          </a:p>
          <a:p>
            <a:pPr algn="just"/>
            <a:endParaRPr lang="tr-TR" sz="100" b="1" dirty="0"/>
          </a:p>
        </p:txBody>
      </p:sp>
    </p:spTree>
    <p:extLst>
      <p:ext uri="{BB962C8B-B14F-4D97-AF65-F5344CB8AC3E}">
        <p14:creationId xmlns:p14="http://schemas.microsoft.com/office/powerpoint/2010/main" val="3135263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38200" y="2575034"/>
            <a:ext cx="10515600" cy="2443655"/>
          </a:xfrm>
        </p:spPr>
        <p:txBody>
          <a:bodyPr>
            <a:normAutofit/>
          </a:bodyPr>
          <a:lstStyle/>
          <a:p>
            <a:r>
              <a:rPr lang="tr-TR" sz="2000" b="1" dirty="0"/>
              <a:t>Başvuru sahipleri; Gerçek kişi, tüzel kişi ve üretici örgütleri olabilir. </a:t>
            </a:r>
            <a:endParaRPr lang="tr-TR" sz="2000" b="1" dirty="0" smtClean="0"/>
          </a:p>
          <a:p>
            <a:endParaRPr lang="tr-TR" sz="2000" b="1" dirty="0"/>
          </a:p>
          <a:p>
            <a:r>
              <a:rPr lang="tr-TR" sz="2000" b="1" dirty="0"/>
              <a:t>K</a:t>
            </a:r>
            <a:r>
              <a:rPr lang="tr-TR" sz="2000" b="1" dirty="0" smtClean="0"/>
              <a:t>olektif</a:t>
            </a:r>
            <a:r>
              <a:rPr lang="tr-TR" sz="2000" b="1" dirty="0"/>
              <a:t>, </a:t>
            </a:r>
            <a:r>
              <a:rPr lang="tr-TR" sz="2000" b="1" dirty="0" err="1"/>
              <a:t>limited</a:t>
            </a:r>
            <a:r>
              <a:rPr lang="tr-TR" sz="2000" b="1" dirty="0"/>
              <a:t> ve anonim şirket şeklinde kurulmuş olan şirketler, </a:t>
            </a:r>
            <a:r>
              <a:rPr lang="tr-TR" sz="2000" b="1" dirty="0">
                <a:solidFill>
                  <a:srgbClr val="FF0000"/>
                </a:solidFill>
              </a:rPr>
              <a:t>ana sözleşmelerinde tarımsal üretim yapabileceklerinin belirtilmesi şartı</a:t>
            </a:r>
            <a:r>
              <a:rPr lang="tr-TR" sz="2000" b="1" dirty="0"/>
              <a:t> ile tüzel kişi olarak başvurabilir.</a:t>
            </a:r>
          </a:p>
          <a:p>
            <a:endParaRPr lang="tr-TR" sz="2000" b="1" dirty="0" smtClean="0"/>
          </a:p>
          <a:p>
            <a:endParaRPr lang="tr-TR" sz="2000" b="1" dirty="0" smtClean="0"/>
          </a:p>
          <a:p>
            <a:endParaRPr lang="tr-TR" sz="2000" b="1" dirty="0" smtClean="0"/>
          </a:p>
          <a:p>
            <a:endParaRPr lang="tr-TR" sz="2000" b="1" dirty="0"/>
          </a:p>
          <a:p>
            <a:endParaRPr lang="tr-TR" sz="2000" b="1" dirty="0"/>
          </a:p>
          <a:p>
            <a:endParaRPr lang="tr-TR" sz="2000" b="1" dirty="0" smtClean="0"/>
          </a:p>
          <a:p>
            <a:endParaRPr lang="tr-TR" sz="2000" b="1" dirty="0" smtClean="0"/>
          </a:p>
          <a:p>
            <a:endParaRPr lang="tr-TR" sz="2000" b="1" dirty="0"/>
          </a:p>
        </p:txBody>
      </p:sp>
      <p:sp>
        <p:nvSpPr>
          <p:cNvPr id="3" name="Unvan 2"/>
          <p:cNvSpPr>
            <a:spLocks noGrp="1"/>
          </p:cNvSpPr>
          <p:nvPr>
            <p:ph type="title"/>
          </p:nvPr>
        </p:nvSpPr>
        <p:spPr>
          <a:xfrm>
            <a:off x="838200" y="1598091"/>
            <a:ext cx="10515600" cy="546100"/>
          </a:xfrm>
        </p:spPr>
        <p:txBody>
          <a:bodyPr/>
          <a:lstStyle/>
          <a:p>
            <a:pPr algn="ctr"/>
            <a:r>
              <a:rPr lang="tr-TR" sz="3000" dirty="0" smtClean="0">
                <a:solidFill>
                  <a:srgbClr val="0070C0"/>
                </a:solidFill>
                <a:effectLst>
                  <a:outerShdw blurRad="38100" dist="38100" dir="2700000" algn="tl">
                    <a:srgbClr val="000000">
                      <a:alpha val="43137"/>
                    </a:srgbClr>
                  </a:outerShdw>
                </a:effectLst>
              </a:rPr>
              <a:t>Kimler Başvurabilir?</a:t>
            </a:r>
            <a:endParaRPr lang="tr-TR" sz="3000" dirty="0">
              <a:solidFill>
                <a:srgbClr val="0070C0"/>
              </a:solidFill>
              <a:effectLst>
                <a:outerShdw blurRad="38100" dist="38100" dir="2700000" algn="tl">
                  <a:srgbClr val="000000">
                    <a:alpha val="43137"/>
                  </a:srgbClr>
                </a:outerShdw>
              </a:effectLst>
            </a:endParaRPr>
          </a:p>
        </p:txBody>
      </p:sp>
      <p:sp>
        <p:nvSpPr>
          <p:cNvPr id="4" name="Slayt Numarası Yer Tutucusu 3"/>
          <p:cNvSpPr>
            <a:spLocks noGrp="1"/>
          </p:cNvSpPr>
          <p:nvPr>
            <p:ph type="sldNum" sz="quarter" idx="12"/>
          </p:nvPr>
        </p:nvSpPr>
        <p:spPr/>
        <p:txBody>
          <a:bodyPr/>
          <a:lstStyle/>
          <a:p>
            <a:fld id="{7858AF1D-E6D7-4B64-9545-F66A72DEE560}" type="slidenum">
              <a:rPr lang="tr-TR" smtClean="0"/>
              <a:pPr/>
              <a:t>13</a:t>
            </a:fld>
            <a:r>
              <a:rPr lang="tr-TR" smtClean="0"/>
              <a:t>/30</a:t>
            </a:r>
            <a:endParaRPr lang="tr-TR" dirty="0"/>
          </a:p>
        </p:txBody>
      </p:sp>
    </p:spTree>
    <p:extLst>
      <p:ext uri="{BB962C8B-B14F-4D97-AF65-F5344CB8AC3E}">
        <p14:creationId xmlns:p14="http://schemas.microsoft.com/office/powerpoint/2010/main" val="1045151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38200" y="2305443"/>
            <a:ext cx="10515600" cy="3997643"/>
          </a:xfrm>
        </p:spPr>
        <p:txBody>
          <a:bodyPr>
            <a:normAutofit fontScale="92500" lnSpcReduction="10000"/>
          </a:bodyPr>
          <a:lstStyle/>
          <a:p>
            <a:pPr algn="just"/>
            <a:r>
              <a:rPr lang="tr-TR" sz="2000" b="1" dirty="0" smtClean="0"/>
              <a:t>Kamu </a:t>
            </a:r>
            <a:r>
              <a:rPr lang="tr-TR" sz="2000" b="1" dirty="0"/>
              <a:t>görevlileri ve kamu kurum ve kuruluşları ile kamu kaynaklarından finansman sağlayan veya bağlantısı olan gerçek veya tüzel </a:t>
            </a:r>
            <a:r>
              <a:rPr lang="tr-TR" sz="2000" b="1" dirty="0" smtClean="0"/>
              <a:t>kişiler</a:t>
            </a:r>
          </a:p>
          <a:p>
            <a:pPr algn="just"/>
            <a:r>
              <a:rPr lang="tr-TR" sz="2000" b="1" dirty="0" smtClean="0"/>
              <a:t>Daha </a:t>
            </a:r>
            <a:r>
              <a:rPr lang="tr-TR" sz="2000" b="1" dirty="0"/>
              <a:t>önce yürürlüğe konulan destekleme tebliğleri kapsamında hibe sözleşmesi imzalayan faydalanıcılardan yükümlülüklerini yerine getirmemesi sebebiyle </a:t>
            </a:r>
            <a:r>
              <a:rPr lang="tr-TR" sz="2400" b="1" dirty="0">
                <a:solidFill>
                  <a:srgbClr val="FF0000"/>
                </a:solidFill>
              </a:rPr>
              <a:t>son üç yıl içinde</a:t>
            </a:r>
            <a:r>
              <a:rPr lang="tr-TR" sz="2000" b="1" dirty="0">
                <a:solidFill>
                  <a:srgbClr val="FF0000"/>
                </a:solidFill>
              </a:rPr>
              <a:t> </a:t>
            </a:r>
            <a:r>
              <a:rPr lang="tr-TR" sz="2000" b="1" dirty="0"/>
              <a:t>sözleşmesi </a:t>
            </a:r>
            <a:r>
              <a:rPr lang="tr-TR" sz="2000" b="1" dirty="0" smtClean="0"/>
              <a:t>feshedilenler</a:t>
            </a:r>
          </a:p>
          <a:p>
            <a:pPr algn="just"/>
            <a:r>
              <a:rPr lang="tr-TR" sz="2000" b="1" dirty="0"/>
              <a:t>Başvuru sırasında ve sözleşme yapılmadan önce başvuru sahibinin iflas etmiş veya projenin tasfiye halinde olması, başvuru sahibinin kısıtlı veya malvarlığının mahkemece idare ediliyor olması, iş veya faaliyetlerini askıya almış olması, malvarlığıyla alakalı tedbir kararı veya bu doğrultuda açılmış bir dava </a:t>
            </a:r>
            <a:r>
              <a:rPr lang="tr-TR" sz="2000" b="1" dirty="0" smtClean="0"/>
              <a:t>bulunması</a:t>
            </a:r>
          </a:p>
          <a:p>
            <a:pPr algn="just"/>
            <a:r>
              <a:rPr lang="tr-TR" sz="2000" b="1" dirty="0"/>
              <a:t>Faydalanıcının; kamu haklarından mahrum olması </a:t>
            </a:r>
            <a:r>
              <a:rPr lang="tr-TR" sz="2000" b="1" dirty="0" smtClean="0"/>
              <a:t>veya tebliğde yer alan herhangi bir suçtan dolayı kesinleşmiş mahkumiyet kararı olanlar</a:t>
            </a:r>
          </a:p>
          <a:p>
            <a:pPr algn="just"/>
            <a:r>
              <a:rPr lang="tr-TR" sz="2100" b="1" dirty="0"/>
              <a:t>21/7/1953 tarihli ve 6183 sayılı Amme Alacaklarının Tahsil Usulü Hakkında Kanununa göre vadesi geçmiş vergi borcu ile Sosyal Güvenlik Kurumuna vadesi geçmiş prim borcu bulunanlar</a:t>
            </a:r>
          </a:p>
        </p:txBody>
      </p:sp>
      <p:sp>
        <p:nvSpPr>
          <p:cNvPr id="3" name="Unvan 2"/>
          <p:cNvSpPr>
            <a:spLocks noGrp="1"/>
          </p:cNvSpPr>
          <p:nvPr>
            <p:ph type="title"/>
          </p:nvPr>
        </p:nvSpPr>
        <p:spPr/>
        <p:txBody>
          <a:bodyPr/>
          <a:lstStyle/>
          <a:p>
            <a:pPr algn="ctr"/>
            <a:r>
              <a:rPr lang="tr-TR" sz="3000" dirty="0" smtClean="0">
                <a:solidFill>
                  <a:srgbClr val="0070C0"/>
                </a:solidFill>
                <a:effectLst>
                  <a:outerShdw blurRad="38100" dist="38100" dir="2700000" algn="tl">
                    <a:srgbClr val="000000">
                      <a:alpha val="43137"/>
                    </a:srgbClr>
                  </a:outerShdw>
                </a:effectLst>
              </a:rPr>
              <a:t>Kimler Başvuramaz?</a:t>
            </a:r>
            <a:endParaRPr lang="tr-TR" sz="3000" dirty="0">
              <a:solidFill>
                <a:srgbClr val="0070C0"/>
              </a:solidFill>
              <a:effectLst>
                <a:outerShdw blurRad="38100" dist="38100" dir="2700000" algn="tl">
                  <a:srgbClr val="000000">
                    <a:alpha val="43137"/>
                  </a:srgbClr>
                </a:outerShdw>
              </a:effectLst>
            </a:endParaRPr>
          </a:p>
        </p:txBody>
      </p:sp>
      <p:sp>
        <p:nvSpPr>
          <p:cNvPr id="4" name="Slayt Numarası Yer Tutucusu 3"/>
          <p:cNvSpPr>
            <a:spLocks noGrp="1"/>
          </p:cNvSpPr>
          <p:nvPr>
            <p:ph type="sldNum" sz="quarter" idx="12"/>
          </p:nvPr>
        </p:nvSpPr>
        <p:spPr/>
        <p:txBody>
          <a:bodyPr/>
          <a:lstStyle/>
          <a:p>
            <a:fld id="{7858AF1D-E6D7-4B64-9545-F66A72DEE560}" type="slidenum">
              <a:rPr lang="tr-TR" smtClean="0"/>
              <a:pPr/>
              <a:t>14</a:t>
            </a:fld>
            <a:r>
              <a:rPr lang="tr-TR" smtClean="0"/>
              <a:t>/30</a:t>
            </a:r>
            <a:endParaRPr lang="tr-TR" dirty="0"/>
          </a:p>
        </p:txBody>
      </p:sp>
    </p:spTree>
    <p:extLst>
      <p:ext uri="{BB962C8B-B14F-4D97-AF65-F5344CB8AC3E}">
        <p14:creationId xmlns:p14="http://schemas.microsoft.com/office/powerpoint/2010/main" val="2560032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1676400" y="1652042"/>
            <a:ext cx="10515600" cy="546100"/>
          </a:xfrm>
        </p:spPr>
        <p:txBody>
          <a:bodyPr/>
          <a:lstStyle/>
          <a:p>
            <a:r>
              <a:rPr lang="tr-TR" altLang="tr-TR" sz="3000" dirty="0">
                <a:solidFill>
                  <a:srgbClr val="0070C0"/>
                </a:solidFill>
                <a:effectLst>
                  <a:outerShdw blurRad="38100" dist="38100" dir="2700000" algn="tl">
                    <a:srgbClr val="000000">
                      <a:alpha val="43137"/>
                    </a:srgbClr>
                  </a:outerShdw>
                </a:effectLst>
                <a:cs typeface="Times New Roman" panose="02020603050405020304" pitchFamily="18" charset="0"/>
              </a:rPr>
              <a:t>Hibe </a:t>
            </a:r>
            <a:r>
              <a:rPr lang="tr-TR" altLang="tr-TR" sz="3000" dirty="0" smtClean="0">
                <a:solidFill>
                  <a:srgbClr val="0070C0"/>
                </a:solidFill>
                <a:effectLst>
                  <a:outerShdw blurRad="38100" dist="38100" dir="2700000" algn="tl">
                    <a:srgbClr val="000000">
                      <a:alpha val="43137"/>
                    </a:srgbClr>
                  </a:outerShdw>
                </a:effectLst>
                <a:cs typeface="Times New Roman" panose="02020603050405020304" pitchFamily="18" charset="0"/>
              </a:rPr>
              <a:t>Desteği Kapsamında Karşılanmayacak Giderler</a:t>
            </a:r>
            <a:r>
              <a:rPr lang="tr-TR" altLang="tr-TR" sz="3000" b="0" dirty="0"/>
              <a:t/>
            </a:r>
            <a:br>
              <a:rPr lang="tr-TR" altLang="tr-TR" sz="3000" b="0" dirty="0"/>
            </a:br>
            <a:endParaRPr lang="tr-TR" sz="3000" dirty="0"/>
          </a:p>
        </p:txBody>
      </p:sp>
      <p:sp>
        <p:nvSpPr>
          <p:cNvPr id="4" name="Slayt Numarası Yer Tutucusu 3"/>
          <p:cNvSpPr>
            <a:spLocks noGrp="1"/>
          </p:cNvSpPr>
          <p:nvPr>
            <p:ph type="sldNum" sz="quarter" idx="12"/>
          </p:nvPr>
        </p:nvSpPr>
        <p:spPr/>
        <p:txBody>
          <a:bodyPr/>
          <a:lstStyle/>
          <a:p>
            <a:fld id="{7858AF1D-E6D7-4B64-9545-F66A72DEE560}" type="slidenum">
              <a:rPr lang="tr-TR" smtClean="0"/>
              <a:pPr/>
              <a:t>15</a:t>
            </a:fld>
            <a:r>
              <a:rPr lang="tr-TR" smtClean="0"/>
              <a:t>/30</a:t>
            </a:r>
            <a:endParaRPr lang="tr-TR" dirty="0"/>
          </a:p>
        </p:txBody>
      </p:sp>
      <p:sp>
        <p:nvSpPr>
          <p:cNvPr id="5" name="Rectangle 1"/>
          <p:cNvSpPr>
            <a:spLocks noGrp="1" noChangeArrowheads="1"/>
          </p:cNvSpPr>
          <p:nvPr>
            <p:ph idx="1"/>
          </p:nvPr>
        </p:nvSpPr>
        <p:spPr bwMode="auto">
          <a:xfrm>
            <a:off x="286870" y="2024137"/>
            <a:ext cx="1161826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700" b="1" i="0" u="none" strike="noStrike" cap="none" normalizeH="0" baseline="0" dirty="0" smtClean="0">
                <a:ln>
                  <a:noFill/>
                </a:ln>
                <a:solidFill>
                  <a:srgbClr val="000000"/>
                </a:solidFill>
                <a:effectLst/>
                <a:latin typeface="Garamond" panose="02020404030301010803" pitchFamily="18" charset="0"/>
                <a:cs typeface="Times New Roman" panose="02020603050405020304" pitchFamily="18" charset="0"/>
              </a:rPr>
              <a:t>a) Her türlü borç ödemeleri</a:t>
            </a:r>
            <a:endParaRPr kumimoji="0" lang="tr-TR" altLang="tr-TR" sz="1700" b="1" i="0" u="none" strike="noStrike" cap="none" normalizeH="0" baseline="0" dirty="0" smtClean="0">
              <a:ln>
                <a:noFill/>
              </a:ln>
              <a:solidFill>
                <a:schemeClr val="tx1"/>
              </a:solidFill>
              <a:effectLst/>
              <a:latin typeface="Garamond" panose="02020404030301010803"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700" b="1" i="0" u="none" strike="noStrike" cap="none" normalizeH="0" baseline="0" dirty="0" smtClean="0">
                <a:ln>
                  <a:noFill/>
                </a:ln>
                <a:solidFill>
                  <a:srgbClr val="000000"/>
                </a:solidFill>
                <a:effectLst/>
                <a:latin typeface="Garamond" panose="02020404030301010803" pitchFamily="18" charset="0"/>
                <a:cs typeface="Times New Roman" panose="02020603050405020304" pitchFamily="18" charset="0"/>
              </a:rPr>
              <a:t>b) Faizler</a:t>
            </a:r>
            <a:endParaRPr kumimoji="0" lang="tr-TR" altLang="tr-TR" sz="1700" b="1" i="0" u="none" strike="noStrike" cap="none" normalizeH="0" baseline="0" dirty="0" smtClean="0">
              <a:ln>
                <a:noFill/>
              </a:ln>
              <a:solidFill>
                <a:schemeClr val="tx1"/>
              </a:solidFill>
              <a:effectLst/>
              <a:latin typeface="Garamond" panose="02020404030301010803"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700" b="1" i="0" u="none" strike="noStrike" cap="none" normalizeH="0" baseline="0" dirty="0" smtClean="0">
                <a:ln>
                  <a:noFill/>
                </a:ln>
                <a:solidFill>
                  <a:srgbClr val="000000"/>
                </a:solidFill>
                <a:effectLst/>
                <a:latin typeface="Garamond" panose="02020404030301010803" pitchFamily="18" charset="0"/>
                <a:cs typeface="Times New Roman" panose="02020603050405020304" pitchFamily="18" charset="0"/>
              </a:rPr>
              <a:t>c) Başka bir kamu kaynağından finanse edilen harcama ve giderler</a:t>
            </a:r>
            <a:endParaRPr kumimoji="0" lang="tr-TR" altLang="tr-TR" sz="1700" b="1" i="0" u="none" strike="noStrike" cap="none" normalizeH="0" baseline="0" dirty="0" smtClean="0">
              <a:ln>
                <a:noFill/>
              </a:ln>
              <a:solidFill>
                <a:schemeClr val="tx1"/>
              </a:solidFill>
              <a:effectLst/>
              <a:latin typeface="Garamond" panose="02020404030301010803"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700" b="1" i="0" u="none" strike="noStrike" cap="none" normalizeH="0" baseline="0" dirty="0" smtClean="0">
                <a:ln>
                  <a:noFill/>
                </a:ln>
                <a:solidFill>
                  <a:srgbClr val="000000"/>
                </a:solidFill>
                <a:effectLst/>
                <a:latin typeface="Garamond" panose="02020404030301010803" pitchFamily="18" charset="0"/>
                <a:cs typeface="Times New Roman" panose="02020603050405020304" pitchFamily="18" charset="0"/>
              </a:rPr>
              <a:t>ç) Kur farkı giderleri</a:t>
            </a:r>
            <a:endParaRPr kumimoji="0" lang="tr-TR" altLang="tr-TR" sz="1700" b="1" i="0" u="none" strike="noStrike" cap="none" normalizeH="0" baseline="0" dirty="0" smtClean="0">
              <a:ln>
                <a:noFill/>
              </a:ln>
              <a:solidFill>
                <a:schemeClr val="tx1"/>
              </a:solidFill>
              <a:effectLst/>
              <a:latin typeface="Garamond" panose="02020404030301010803"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700" b="1" i="0" u="none" strike="noStrike" cap="none" normalizeH="0" baseline="0" dirty="0" smtClean="0">
                <a:ln>
                  <a:noFill/>
                </a:ln>
                <a:solidFill>
                  <a:srgbClr val="000000"/>
                </a:solidFill>
                <a:effectLst/>
                <a:latin typeface="Garamond" panose="02020404030301010803" pitchFamily="18" charset="0"/>
                <a:cs typeface="Times New Roman" panose="02020603050405020304" pitchFamily="18" charset="0"/>
              </a:rPr>
              <a:t>d) Makine ve ekipman kira bedelleri</a:t>
            </a:r>
            <a:endParaRPr kumimoji="0" lang="tr-TR" altLang="tr-TR" sz="1700" b="1" i="0" u="none" strike="noStrike" cap="none" normalizeH="0" baseline="0" dirty="0" smtClean="0">
              <a:ln>
                <a:noFill/>
              </a:ln>
              <a:solidFill>
                <a:schemeClr val="tx1"/>
              </a:solidFill>
              <a:effectLst/>
              <a:latin typeface="Garamond" panose="02020404030301010803"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700" b="1" i="0" u="none" strike="noStrike" cap="none" normalizeH="0" baseline="0" dirty="0" smtClean="0">
                <a:ln>
                  <a:noFill/>
                </a:ln>
                <a:solidFill>
                  <a:srgbClr val="000000"/>
                </a:solidFill>
                <a:effectLst/>
                <a:latin typeface="Garamond" panose="02020404030301010803" pitchFamily="18" charset="0"/>
                <a:cs typeface="Times New Roman" panose="02020603050405020304" pitchFamily="18" charset="0"/>
              </a:rPr>
              <a:t>e) Nakliye giderleri</a:t>
            </a:r>
            <a:endParaRPr kumimoji="0" lang="tr-TR" altLang="tr-TR" sz="1700" b="1" i="0" u="none" strike="noStrike" cap="none" normalizeH="0" baseline="0" dirty="0" smtClean="0">
              <a:ln>
                <a:noFill/>
              </a:ln>
              <a:solidFill>
                <a:schemeClr val="tx1"/>
              </a:solidFill>
              <a:effectLst/>
              <a:latin typeface="Garamond" panose="02020404030301010803"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700" b="1" i="0" u="none" strike="noStrike" cap="none" normalizeH="0" baseline="0" dirty="0" smtClean="0">
                <a:ln>
                  <a:noFill/>
                </a:ln>
                <a:solidFill>
                  <a:srgbClr val="000000"/>
                </a:solidFill>
                <a:effectLst/>
                <a:latin typeface="Garamond" panose="02020404030301010803" pitchFamily="18" charset="0"/>
                <a:cs typeface="Times New Roman" panose="02020603050405020304" pitchFamily="18" charset="0"/>
              </a:rPr>
              <a:t>f) Bankacılık giderleri</a:t>
            </a:r>
            <a:endParaRPr kumimoji="0" lang="tr-TR" altLang="tr-TR" sz="1700" b="1" i="0" u="none" strike="noStrike" cap="none" normalizeH="0" baseline="0" dirty="0" smtClean="0">
              <a:ln>
                <a:noFill/>
              </a:ln>
              <a:solidFill>
                <a:schemeClr val="tx1"/>
              </a:solidFill>
              <a:effectLst/>
              <a:latin typeface="Garamond" panose="02020404030301010803"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700" b="1" i="0" u="none" strike="noStrike" cap="none" normalizeH="0" baseline="0" dirty="0" smtClean="0">
                <a:ln>
                  <a:noFill/>
                </a:ln>
                <a:solidFill>
                  <a:srgbClr val="000000"/>
                </a:solidFill>
                <a:effectLst/>
                <a:latin typeface="Garamond" panose="02020404030301010803" pitchFamily="18" charset="0"/>
                <a:cs typeface="Times New Roman" panose="02020603050405020304" pitchFamily="18" charset="0"/>
              </a:rPr>
              <a:t>g) Denetim giderleri</a:t>
            </a:r>
            <a:endParaRPr kumimoji="0" lang="tr-TR" altLang="tr-TR" sz="1700" b="1" i="0" u="none" strike="noStrike" cap="none" normalizeH="0" baseline="0" dirty="0" smtClean="0">
              <a:ln>
                <a:noFill/>
              </a:ln>
              <a:solidFill>
                <a:schemeClr val="tx1"/>
              </a:solidFill>
              <a:effectLst/>
              <a:latin typeface="Garamond" panose="02020404030301010803"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700" b="1" i="0" u="none" strike="noStrike" cap="none" normalizeH="0" baseline="0" dirty="0" smtClean="0">
                <a:ln>
                  <a:noFill/>
                </a:ln>
                <a:solidFill>
                  <a:srgbClr val="000000"/>
                </a:solidFill>
                <a:effectLst/>
                <a:latin typeface="Garamond" panose="02020404030301010803" pitchFamily="18" charset="0"/>
                <a:cs typeface="Times New Roman" panose="02020603050405020304" pitchFamily="18" charset="0"/>
              </a:rPr>
              <a:t>ğ) İade alınan veya alınacak vergiler</a:t>
            </a:r>
            <a:endParaRPr kumimoji="0" lang="tr-TR" altLang="tr-TR" sz="1700" b="1" i="0" u="none" strike="noStrike" cap="none" normalizeH="0" baseline="0" dirty="0" smtClean="0">
              <a:ln>
                <a:noFill/>
              </a:ln>
              <a:solidFill>
                <a:schemeClr val="tx1"/>
              </a:solidFill>
              <a:effectLst/>
              <a:latin typeface="Garamond" panose="02020404030301010803"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700" b="1" i="0" u="none" strike="noStrike" cap="none" normalizeH="0" baseline="0" dirty="0" smtClean="0">
                <a:ln>
                  <a:noFill/>
                </a:ln>
                <a:solidFill>
                  <a:srgbClr val="000000"/>
                </a:solidFill>
                <a:effectLst/>
                <a:latin typeface="Garamond" panose="02020404030301010803" pitchFamily="18" charset="0"/>
                <a:cs typeface="Times New Roman" panose="02020603050405020304" pitchFamily="18" charset="0"/>
              </a:rPr>
              <a:t>h) İkinci el/kullanılmış makine, ekipman ve malzeme giderleri</a:t>
            </a:r>
            <a:endParaRPr kumimoji="0" lang="tr-TR" altLang="tr-TR" sz="1700" b="1" i="0" u="none" strike="noStrike" cap="none" normalizeH="0" baseline="0" dirty="0" smtClean="0">
              <a:ln>
                <a:noFill/>
              </a:ln>
              <a:solidFill>
                <a:schemeClr val="tx1"/>
              </a:solidFill>
              <a:effectLst/>
              <a:latin typeface="Garamond" panose="02020404030301010803"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700" b="1" i="0" u="none" strike="noStrike" cap="none" normalizeH="0" baseline="0" dirty="0" smtClean="0">
                <a:ln>
                  <a:noFill/>
                </a:ln>
                <a:solidFill>
                  <a:srgbClr val="000000"/>
                </a:solidFill>
                <a:effectLst/>
                <a:latin typeface="Garamond" panose="02020404030301010803" pitchFamily="18" charset="0"/>
                <a:cs typeface="Times New Roman" panose="02020603050405020304" pitchFamily="18" charset="0"/>
              </a:rPr>
              <a:t>ı) Eğitim giderleri</a:t>
            </a:r>
            <a:endParaRPr kumimoji="0" lang="tr-TR" altLang="tr-TR" sz="1700" b="1" i="0" u="none" strike="noStrike" cap="none" normalizeH="0" baseline="0" dirty="0" smtClean="0">
              <a:ln>
                <a:noFill/>
              </a:ln>
              <a:solidFill>
                <a:schemeClr val="tx1"/>
              </a:solidFill>
              <a:effectLst/>
              <a:latin typeface="Garamond" panose="02020404030301010803"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700" b="1" i="0" u="none" strike="noStrike" cap="none" normalizeH="0" baseline="0" dirty="0" smtClean="0">
                <a:ln>
                  <a:noFill/>
                </a:ln>
                <a:solidFill>
                  <a:srgbClr val="000000"/>
                </a:solidFill>
                <a:effectLst/>
                <a:latin typeface="Garamond" panose="02020404030301010803" pitchFamily="18" charset="0"/>
                <a:cs typeface="Times New Roman" panose="02020603050405020304" pitchFamily="18" charset="0"/>
              </a:rPr>
              <a:t>i) Üretim tarihi, başvuru yapılan yıl dâhil olmak üzere son iki yıldan önce olan sulama sistemleri alım giderleri</a:t>
            </a:r>
            <a:endParaRPr kumimoji="0" lang="tr-TR" altLang="tr-TR" sz="1700" b="1" i="0" u="none" strike="noStrike" cap="none" normalizeH="0" baseline="0" dirty="0" smtClean="0">
              <a:ln>
                <a:noFill/>
              </a:ln>
              <a:solidFill>
                <a:schemeClr val="tx1"/>
              </a:solidFill>
              <a:effectLst/>
              <a:latin typeface="Garamond" panose="02020404030301010803"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700" b="1" i="0" u="none" strike="noStrike" cap="none" normalizeH="0" baseline="0" dirty="0" smtClean="0">
                <a:ln>
                  <a:noFill/>
                </a:ln>
                <a:solidFill>
                  <a:srgbClr val="000000"/>
                </a:solidFill>
                <a:effectLst/>
                <a:latin typeface="Garamond" panose="02020404030301010803" pitchFamily="18" charset="0"/>
                <a:cs typeface="Times New Roman" panose="02020603050405020304" pitchFamily="18" charset="0"/>
              </a:rPr>
              <a:t>j) Faturası olmayan ve başvuru tarihinden önce veya proje tamamlanma tarihinden sonra faturalanmış giderler</a:t>
            </a:r>
            <a:endParaRPr kumimoji="0" lang="tr-TR" altLang="tr-TR" sz="1700" b="1" i="0" u="none" strike="noStrike" cap="none" normalizeH="0" baseline="0" dirty="0" smtClean="0">
              <a:ln>
                <a:noFill/>
              </a:ln>
              <a:solidFill>
                <a:schemeClr val="tx1"/>
              </a:solidFill>
              <a:effectLst/>
              <a:latin typeface="Garamond" panose="02020404030301010803"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700" b="1" i="0" u="none" strike="noStrike" cap="none" normalizeH="0" baseline="0" dirty="0" smtClean="0">
                <a:ln>
                  <a:noFill/>
                </a:ln>
                <a:solidFill>
                  <a:srgbClr val="000000"/>
                </a:solidFill>
                <a:effectLst/>
                <a:latin typeface="Garamond" panose="02020404030301010803" pitchFamily="18" charset="0"/>
                <a:cs typeface="Times New Roman" panose="02020603050405020304" pitchFamily="18" charset="0"/>
              </a:rPr>
              <a:t>k)</a:t>
            </a:r>
            <a:r>
              <a:rPr kumimoji="0" lang="tr-TR" altLang="tr-TR" sz="1700" b="1" i="0" u="none" strike="noStrike" cap="none" normalizeH="0" dirty="0" smtClean="0">
                <a:ln>
                  <a:noFill/>
                </a:ln>
                <a:solidFill>
                  <a:srgbClr val="000000"/>
                </a:solidFill>
                <a:effectLst/>
                <a:latin typeface="Garamond" panose="02020404030301010803" pitchFamily="18" charset="0"/>
                <a:cs typeface="Times New Roman" panose="02020603050405020304" pitchFamily="18" charset="0"/>
              </a:rPr>
              <a:t> F</a:t>
            </a:r>
            <a:r>
              <a:rPr kumimoji="0" lang="tr-TR" altLang="tr-TR" sz="1700" b="1" i="0" u="none" strike="noStrike" cap="none" normalizeH="0" baseline="0" dirty="0" smtClean="0">
                <a:ln>
                  <a:noFill/>
                </a:ln>
                <a:solidFill>
                  <a:srgbClr val="000000"/>
                </a:solidFill>
                <a:effectLst/>
                <a:latin typeface="Garamond" panose="02020404030301010803" pitchFamily="18" charset="0"/>
                <a:cs typeface="Times New Roman" panose="02020603050405020304" pitchFamily="18" charset="0"/>
              </a:rPr>
              <a:t>aydalanıcıların tedarikçilerden temin edeceği teknik</a:t>
            </a:r>
            <a:r>
              <a:rPr kumimoji="0" lang="tr-TR" altLang="tr-TR" sz="1700" b="1" i="0" u="none" strike="noStrike" cap="none" normalizeH="0" dirty="0" smtClean="0">
                <a:ln>
                  <a:noFill/>
                </a:ln>
                <a:solidFill>
                  <a:srgbClr val="000000"/>
                </a:solidFill>
                <a:effectLst/>
                <a:latin typeface="Garamond" panose="02020404030301010803" pitchFamily="18" charset="0"/>
                <a:cs typeface="Times New Roman" panose="02020603050405020304" pitchFamily="18" charset="0"/>
              </a:rPr>
              <a:t> </a:t>
            </a:r>
            <a:r>
              <a:rPr kumimoji="0" lang="tr-TR" altLang="tr-TR" sz="1700" b="1" i="0" u="none" strike="noStrike" cap="none" normalizeH="0" baseline="0" dirty="0" smtClean="0">
                <a:ln>
                  <a:noFill/>
                </a:ln>
                <a:solidFill>
                  <a:srgbClr val="000000"/>
                </a:solidFill>
                <a:effectLst/>
                <a:latin typeface="Garamond" panose="02020404030301010803" pitchFamily="18" charset="0"/>
                <a:cs typeface="Times New Roman" panose="02020603050405020304" pitchFamily="18" charset="0"/>
              </a:rPr>
              <a:t>belgelerden eksiği bulunan satın alma giderleri.</a:t>
            </a:r>
            <a:endParaRPr kumimoji="0" lang="tr-TR" altLang="tr-TR" sz="1700" b="1" i="0" u="none" strike="noStrike" cap="none" normalizeH="0" baseline="0" dirty="0" smtClean="0">
              <a:ln>
                <a:noFill/>
              </a:ln>
              <a:solidFill>
                <a:schemeClr val="tx1"/>
              </a:solidFill>
              <a:effectLst/>
              <a:latin typeface="Garamond" panose="02020404030301010803"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700" b="1" i="0" u="none" strike="noStrike" cap="none" normalizeH="0" baseline="0" dirty="0" smtClean="0">
                <a:ln>
                  <a:noFill/>
                </a:ln>
                <a:solidFill>
                  <a:srgbClr val="000000"/>
                </a:solidFill>
                <a:effectLst/>
                <a:latin typeface="Garamond" panose="02020404030301010803" pitchFamily="18" charset="0"/>
                <a:cs typeface="Times New Roman" panose="02020603050405020304" pitchFamily="18" charset="0"/>
              </a:rPr>
              <a:t>l) Tarlaya montajı yapılmayan ve/veya eksik teslim edilen sulama sistemi giderleri.</a:t>
            </a:r>
            <a:endParaRPr kumimoji="0" lang="tr-TR" altLang="tr-TR" sz="1700" b="1" i="0" u="none" strike="noStrike" cap="none" normalizeH="0" baseline="0" dirty="0" smtClean="0">
              <a:ln>
                <a:noFill/>
              </a:ln>
              <a:solidFill>
                <a:schemeClr val="tx1"/>
              </a:solidFill>
              <a:effectLst/>
              <a:latin typeface="Garamond" panose="02020404030301010803"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700" b="1" i="0" u="none" strike="noStrike" cap="none" normalizeH="0" baseline="0" dirty="0" smtClean="0">
                <a:ln>
                  <a:noFill/>
                </a:ln>
                <a:solidFill>
                  <a:srgbClr val="000000"/>
                </a:solidFill>
                <a:effectLst/>
                <a:latin typeface="Garamond" panose="02020404030301010803" pitchFamily="18" charset="0"/>
                <a:cs typeface="Times New Roman" panose="02020603050405020304" pitchFamily="18" charset="0"/>
              </a:rPr>
              <a:t>m) Proje hazırlama giderleri</a:t>
            </a:r>
            <a:endParaRPr kumimoji="0" lang="tr-TR" altLang="tr-TR" sz="1700" b="1" i="0" u="none" strike="noStrike" cap="none" normalizeH="0" baseline="0" dirty="0" smtClean="0">
              <a:ln>
                <a:noFill/>
              </a:ln>
              <a:solidFill>
                <a:schemeClr val="tx1"/>
              </a:solidFill>
              <a:effectLst/>
              <a:latin typeface="Garamond" panose="02020404030301010803" pitchFamily="18" charset="0"/>
            </a:endParaRPr>
          </a:p>
        </p:txBody>
      </p:sp>
    </p:spTree>
    <p:extLst>
      <p:ext uri="{BB962C8B-B14F-4D97-AF65-F5344CB8AC3E}">
        <p14:creationId xmlns:p14="http://schemas.microsoft.com/office/powerpoint/2010/main" val="315255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15310" y="2186393"/>
            <a:ext cx="11950262" cy="4278267"/>
          </a:xfrm>
        </p:spPr>
        <p:txBody>
          <a:bodyPr>
            <a:normAutofit/>
          </a:bodyPr>
          <a:lstStyle/>
          <a:p>
            <a:pPr>
              <a:buFont typeface="Wingdings" panose="05000000000000000000" pitchFamily="2" charset="2"/>
              <a:buChar char="q"/>
            </a:pPr>
            <a:r>
              <a:rPr lang="tr-TR" sz="2200" b="1" dirty="0">
                <a:solidFill>
                  <a:schemeClr val="accent6">
                    <a:lumMod val="50000"/>
                  </a:schemeClr>
                </a:solidFill>
              </a:rPr>
              <a:t> </a:t>
            </a:r>
            <a:r>
              <a:rPr lang="tr-TR" sz="2000" b="1" dirty="0" smtClean="0">
                <a:solidFill>
                  <a:schemeClr val="accent6">
                    <a:lumMod val="50000"/>
                  </a:schemeClr>
                </a:solidFill>
              </a:rPr>
              <a:t>Kendi Malı </a:t>
            </a:r>
          </a:p>
          <a:p>
            <a:pPr marL="0" indent="0">
              <a:buNone/>
            </a:pPr>
            <a:endParaRPr lang="tr-TR" sz="2000" b="1" dirty="0" smtClean="0">
              <a:solidFill>
                <a:srgbClr val="FF0000"/>
              </a:solidFill>
            </a:endParaRPr>
          </a:p>
          <a:p>
            <a:pPr>
              <a:buFont typeface="Wingdings" panose="05000000000000000000" pitchFamily="2" charset="2"/>
              <a:buChar char="q"/>
            </a:pPr>
            <a:r>
              <a:rPr lang="tr-TR" sz="2000" b="1" dirty="0" smtClean="0">
                <a:solidFill>
                  <a:schemeClr val="accent6">
                    <a:lumMod val="50000"/>
                  </a:schemeClr>
                </a:solidFill>
              </a:rPr>
              <a:t> Kiralık </a:t>
            </a:r>
          </a:p>
          <a:p>
            <a:pPr marL="0" indent="0">
              <a:buNone/>
            </a:pPr>
            <a:endParaRPr lang="tr-TR" sz="700" b="1" dirty="0" smtClean="0">
              <a:solidFill>
                <a:schemeClr val="accent6">
                  <a:lumMod val="50000"/>
                </a:schemeClr>
              </a:solidFill>
            </a:endParaRPr>
          </a:p>
          <a:p>
            <a:pPr>
              <a:buFont typeface="Wingdings" panose="05000000000000000000" pitchFamily="2" charset="2"/>
              <a:buChar char="§"/>
            </a:pPr>
            <a:r>
              <a:rPr lang="tr-TR" sz="2000" b="1" dirty="0" smtClean="0"/>
              <a:t>Sulama sistemlerinde kira süresi; </a:t>
            </a:r>
            <a:r>
              <a:rPr lang="tr-TR" sz="2400" b="1" dirty="0" smtClean="0">
                <a:solidFill>
                  <a:srgbClr val="FF0000"/>
                </a:solidFill>
              </a:rPr>
              <a:t>en az 5 yıl (son kontrol tarihi dahil)</a:t>
            </a:r>
          </a:p>
          <a:p>
            <a:pPr>
              <a:buFont typeface="Wingdings" panose="05000000000000000000" pitchFamily="2" charset="2"/>
              <a:buChar char="§"/>
            </a:pPr>
            <a:r>
              <a:rPr lang="tr-TR" sz="2000" b="1" dirty="0" smtClean="0"/>
              <a:t>Kooperatif ve sulama birlikleri başvuru konularında kamu arazilerinde kira süresi </a:t>
            </a:r>
            <a:r>
              <a:rPr lang="tr-TR" sz="2400" b="1" dirty="0" smtClean="0">
                <a:solidFill>
                  <a:srgbClr val="FF0000"/>
                </a:solidFill>
              </a:rPr>
              <a:t>en az 10 yıl (son kontrol tarihi dahil)</a:t>
            </a:r>
            <a:endParaRPr lang="tr-TR" sz="2000" b="1" dirty="0" smtClean="0">
              <a:solidFill>
                <a:srgbClr val="FF0000"/>
              </a:solidFill>
            </a:endParaRPr>
          </a:p>
          <a:p>
            <a:pPr marL="0" indent="0">
              <a:buNone/>
            </a:pPr>
            <a:endParaRPr lang="tr-TR" sz="2000" b="1" dirty="0" smtClean="0">
              <a:solidFill>
                <a:srgbClr val="FF0000"/>
              </a:solidFill>
            </a:endParaRPr>
          </a:p>
          <a:p>
            <a:pPr marL="0" indent="0">
              <a:buNone/>
            </a:pPr>
            <a:r>
              <a:rPr lang="tr-TR" sz="2200" b="1" u="sng" dirty="0" smtClean="0"/>
              <a:t>Önemli:</a:t>
            </a:r>
            <a:r>
              <a:rPr lang="tr-TR" sz="2200" b="1" dirty="0" smtClean="0"/>
              <a:t>    </a:t>
            </a:r>
            <a:r>
              <a:rPr lang="tr-TR" sz="2200" b="1" dirty="0" smtClean="0">
                <a:solidFill>
                  <a:srgbClr val="0070C0"/>
                </a:solidFill>
              </a:rPr>
              <a:t>Kira sözleşmeleri </a:t>
            </a:r>
            <a:r>
              <a:rPr lang="tr-TR" sz="2400" b="1" dirty="0" smtClean="0">
                <a:solidFill>
                  <a:srgbClr val="FF0000"/>
                </a:solidFill>
              </a:rPr>
              <a:t>noter onaylı </a:t>
            </a:r>
            <a:r>
              <a:rPr lang="tr-TR" sz="2200" b="1" dirty="0" smtClean="0">
                <a:solidFill>
                  <a:srgbClr val="0070C0"/>
                </a:solidFill>
              </a:rPr>
              <a:t>olacaktır.</a:t>
            </a:r>
          </a:p>
          <a:p>
            <a:pPr marL="0" indent="0">
              <a:buNone/>
            </a:pPr>
            <a:r>
              <a:rPr lang="tr-TR" sz="2200" b="1" dirty="0" smtClean="0">
                <a:solidFill>
                  <a:srgbClr val="0070C0"/>
                </a:solidFill>
              </a:rPr>
              <a:t>                  Kooperatif ve sulama birlikleri başvuruları ile birlikte, onaylanmış ve Türkiye Ticaret Sicili Gazetesinde yayımlanmış en son ana  sözleşmelerini bildirmek zorundadır.</a:t>
            </a:r>
          </a:p>
          <a:p>
            <a:pPr marL="0" indent="0">
              <a:buNone/>
            </a:pPr>
            <a:endParaRPr lang="tr-TR" sz="2200" b="1" dirty="0" smtClean="0">
              <a:solidFill>
                <a:srgbClr val="0070C0"/>
              </a:solidFill>
            </a:endParaRPr>
          </a:p>
        </p:txBody>
      </p:sp>
      <p:sp>
        <p:nvSpPr>
          <p:cNvPr id="3" name="Unvan 2"/>
          <p:cNvSpPr>
            <a:spLocks noGrp="1"/>
          </p:cNvSpPr>
          <p:nvPr>
            <p:ph type="title"/>
          </p:nvPr>
        </p:nvSpPr>
        <p:spPr>
          <a:xfrm>
            <a:off x="838200" y="1461457"/>
            <a:ext cx="10515600" cy="546100"/>
          </a:xfrm>
        </p:spPr>
        <p:txBody>
          <a:bodyPr/>
          <a:lstStyle/>
          <a:p>
            <a:pPr algn="ctr"/>
            <a:r>
              <a:rPr lang="tr-TR" sz="3000" dirty="0" smtClean="0">
                <a:solidFill>
                  <a:srgbClr val="0070C0"/>
                </a:solidFill>
                <a:effectLst>
                  <a:outerShdw blurRad="38100" dist="38100" dir="2700000" algn="tl">
                    <a:srgbClr val="000000">
                      <a:alpha val="43137"/>
                    </a:srgbClr>
                  </a:outerShdw>
                </a:effectLst>
                <a:cs typeface="Times New Roman" panose="02020603050405020304" pitchFamily="18" charset="0"/>
              </a:rPr>
              <a:t>Yatırım Yeri Mülkiyeti </a:t>
            </a:r>
            <a:endParaRPr lang="tr-TR" sz="3000" dirty="0">
              <a:solidFill>
                <a:srgbClr val="0070C0"/>
              </a:solidFill>
              <a:effectLst>
                <a:outerShdw blurRad="38100" dist="38100" dir="2700000" algn="tl">
                  <a:srgbClr val="000000">
                    <a:alpha val="43137"/>
                  </a:srgbClr>
                </a:outerShdw>
              </a:effectLst>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7858AF1D-E6D7-4B64-9545-F66A72DEE560}" type="slidenum">
              <a:rPr lang="tr-TR" smtClean="0"/>
              <a:pPr/>
              <a:t>16</a:t>
            </a:fld>
            <a:r>
              <a:rPr lang="tr-TR" dirty="0" smtClean="0"/>
              <a:t>/18</a:t>
            </a:r>
            <a:endParaRPr lang="tr-TR" dirty="0"/>
          </a:p>
        </p:txBody>
      </p:sp>
    </p:spTree>
    <p:extLst>
      <p:ext uri="{BB962C8B-B14F-4D97-AF65-F5344CB8AC3E}">
        <p14:creationId xmlns:p14="http://schemas.microsoft.com/office/powerpoint/2010/main" val="3553485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38200" y="2179319"/>
            <a:ext cx="10515600" cy="4221957"/>
          </a:xfrm>
        </p:spPr>
        <p:txBody>
          <a:bodyPr>
            <a:normAutofit/>
          </a:bodyPr>
          <a:lstStyle/>
          <a:p>
            <a:pPr>
              <a:buFont typeface="Wingdings" panose="05000000000000000000" pitchFamily="2" charset="2"/>
              <a:buChar char="§"/>
            </a:pPr>
            <a:r>
              <a:rPr lang="tr-TR" sz="2000" b="1" dirty="0" smtClean="0">
                <a:cs typeface="Times New Roman" panose="02020603050405020304" pitchFamily="18" charset="0"/>
              </a:rPr>
              <a:t>Hibe başvuru </a:t>
            </a:r>
            <a:r>
              <a:rPr lang="tr-TR" sz="2000" b="1" dirty="0">
                <a:cs typeface="Times New Roman" panose="02020603050405020304" pitchFamily="18" charset="0"/>
              </a:rPr>
              <a:t>f</a:t>
            </a:r>
            <a:r>
              <a:rPr lang="tr-TR" sz="2000" b="1" dirty="0" smtClean="0">
                <a:cs typeface="Times New Roman" panose="02020603050405020304" pitchFamily="18" charset="0"/>
              </a:rPr>
              <a:t>ormu</a:t>
            </a:r>
          </a:p>
          <a:p>
            <a:pPr>
              <a:buFont typeface="Wingdings" panose="05000000000000000000" pitchFamily="2" charset="2"/>
              <a:buChar char="§"/>
            </a:pPr>
            <a:r>
              <a:rPr lang="tr-TR" sz="2000" b="1" dirty="0" smtClean="0">
                <a:cs typeface="Times New Roman" panose="02020603050405020304" pitchFamily="18" charset="0"/>
              </a:rPr>
              <a:t>Sulama </a:t>
            </a:r>
            <a:r>
              <a:rPr lang="tr-TR" sz="2000" b="1" dirty="0">
                <a:cs typeface="Times New Roman" panose="02020603050405020304" pitchFamily="18" charset="0"/>
              </a:rPr>
              <a:t>p</a:t>
            </a:r>
            <a:r>
              <a:rPr lang="tr-TR" sz="2000" b="1" dirty="0" smtClean="0">
                <a:cs typeface="Times New Roman" panose="02020603050405020304" pitchFamily="18" charset="0"/>
              </a:rPr>
              <a:t>rojesi </a:t>
            </a:r>
            <a:r>
              <a:rPr lang="tr-TR" sz="2000" b="1" dirty="0" smtClean="0">
                <a:solidFill>
                  <a:srgbClr val="FF0000"/>
                </a:solidFill>
                <a:cs typeface="Times New Roman" panose="02020603050405020304" pitchFamily="18" charset="0"/>
              </a:rPr>
              <a:t>(Yetkili mühendis tarafından hazırlanacaktır.)</a:t>
            </a:r>
          </a:p>
          <a:p>
            <a:pPr>
              <a:buFont typeface="Wingdings" panose="05000000000000000000" pitchFamily="2" charset="2"/>
              <a:buChar char="§"/>
            </a:pPr>
            <a:r>
              <a:rPr lang="tr-TR" sz="2000" b="1" dirty="0" smtClean="0"/>
              <a:t>Tasarruflu </a:t>
            </a:r>
            <a:r>
              <a:rPr lang="tr-TR" sz="2000" b="1" dirty="0"/>
              <a:t>tarımsal sulama sistemi bilgi formu </a:t>
            </a:r>
            <a:endParaRPr lang="tr-TR" sz="2000" b="1" dirty="0" smtClean="0"/>
          </a:p>
          <a:p>
            <a:pPr>
              <a:buFont typeface="Wingdings" panose="05000000000000000000" pitchFamily="2" charset="2"/>
              <a:buChar char="§"/>
            </a:pPr>
            <a:r>
              <a:rPr lang="tr-TR" sz="2000" b="1" dirty="0" smtClean="0">
                <a:cs typeface="Times New Roman" panose="02020603050405020304" pitchFamily="18" charset="0"/>
              </a:rPr>
              <a:t>Teknik şartname</a:t>
            </a:r>
          </a:p>
          <a:p>
            <a:pPr>
              <a:buFont typeface="Wingdings" panose="05000000000000000000" pitchFamily="2" charset="2"/>
              <a:buChar char="§"/>
            </a:pPr>
            <a:r>
              <a:rPr lang="tr-TR" sz="2000" b="1" dirty="0" smtClean="0">
                <a:cs typeface="Times New Roman" panose="02020603050405020304" pitchFamily="18" charset="0"/>
              </a:rPr>
              <a:t>Başvuru sahibine ait ÇKS/TUKAS’ a kayıtlı olduğuna dair belge</a:t>
            </a:r>
            <a:endParaRPr lang="tr-TR" sz="2000" b="1" dirty="0"/>
          </a:p>
          <a:p>
            <a:pPr>
              <a:buFont typeface="Wingdings" panose="05000000000000000000" pitchFamily="2" charset="2"/>
              <a:buChar char="§"/>
            </a:pPr>
            <a:r>
              <a:rPr lang="tr-TR" sz="2000" b="1" dirty="0" smtClean="0">
                <a:cs typeface="Times New Roman" panose="02020603050405020304" pitchFamily="18" charset="0"/>
              </a:rPr>
              <a:t>Nüfus cüzdanı fotokopisi</a:t>
            </a:r>
          </a:p>
          <a:p>
            <a:pPr>
              <a:buFont typeface="Wingdings" panose="05000000000000000000" pitchFamily="2" charset="2"/>
              <a:buChar char="§"/>
            </a:pPr>
            <a:r>
              <a:rPr lang="tr-TR" sz="2000" b="1" dirty="0" smtClean="0">
                <a:cs typeface="Times New Roman" panose="02020603050405020304" pitchFamily="18" charset="0"/>
              </a:rPr>
              <a:t>Yetkili kurul kararı </a:t>
            </a:r>
            <a:r>
              <a:rPr lang="tr-TR" sz="2000" b="1" dirty="0" smtClean="0">
                <a:solidFill>
                  <a:srgbClr val="FF0000"/>
                </a:solidFill>
                <a:cs typeface="Times New Roman" panose="02020603050405020304" pitchFamily="18" charset="0"/>
              </a:rPr>
              <a:t>(Tüzel kişi başvurularında)</a:t>
            </a:r>
          </a:p>
          <a:p>
            <a:pPr>
              <a:buFont typeface="Wingdings" panose="05000000000000000000" pitchFamily="2" charset="2"/>
              <a:buChar char="§"/>
            </a:pPr>
            <a:r>
              <a:rPr lang="tr-TR" sz="2000" b="1" dirty="0" smtClean="0">
                <a:cs typeface="Times New Roman" panose="02020603050405020304" pitchFamily="18" charset="0"/>
              </a:rPr>
              <a:t>İmza sirküleri </a:t>
            </a:r>
            <a:r>
              <a:rPr lang="tr-TR" sz="2000" b="1" dirty="0" smtClean="0">
                <a:solidFill>
                  <a:srgbClr val="FF0000"/>
                </a:solidFill>
                <a:cs typeface="Times New Roman" panose="02020603050405020304" pitchFamily="18" charset="0"/>
              </a:rPr>
              <a:t>(Tüzel kişi başvurularında yetkilendirilen kişi)</a:t>
            </a:r>
          </a:p>
          <a:p>
            <a:pPr>
              <a:buFont typeface="Wingdings" panose="05000000000000000000" pitchFamily="2" charset="2"/>
              <a:buChar char="§"/>
            </a:pPr>
            <a:r>
              <a:rPr lang="tr-TR" sz="2000" b="1" dirty="0"/>
              <a:t>Toprak fiziksel analiz </a:t>
            </a:r>
            <a:r>
              <a:rPr lang="tr-TR" sz="2000" b="1" dirty="0" smtClean="0"/>
              <a:t>raporu</a:t>
            </a:r>
          </a:p>
          <a:p>
            <a:pPr>
              <a:buFont typeface="Wingdings" panose="05000000000000000000" pitchFamily="2" charset="2"/>
              <a:buChar char="§"/>
            </a:pPr>
            <a:r>
              <a:rPr lang="tr-TR" sz="2000" b="1" dirty="0"/>
              <a:t>Sulama suyu analiz </a:t>
            </a:r>
            <a:r>
              <a:rPr lang="tr-TR" sz="2000" b="1" dirty="0" smtClean="0"/>
              <a:t>raporu</a:t>
            </a:r>
            <a:endParaRPr lang="tr-TR" sz="2000" b="1" dirty="0" smtClean="0">
              <a:cs typeface="Times New Roman" panose="02020603050405020304" pitchFamily="18" charset="0"/>
            </a:endParaRPr>
          </a:p>
        </p:txBody>
      </p:sp>
      <p:sp>
        <p:nvSpPr>
          <p:cNvPr id="3" name="Unvan 2"/>
          <p:cNvSpPr>
            <a:spLocks noGrp="1"/>
          </p:cNvSpPr>
          <p:nvPr>
            <p:ph type="title"/>
          </p:nvPr>
        </p:nvSpPr>
        <p:spPr>
          <a:xfrm>
            <a:off x="848710" y="1419415"/>
            <a:ext cx="10515600" cy="546100"/>
          </a:xfrm>
        </p:spPr>
        <p:txBody>
          <a:bodyPr/>
          <a:lstStyle/>
          <a:p>
            <a:pPr algn="ctr"/>
            <a:r>
              <a:rPr lang="tr-TR" sz="3000" dirty="0" smtClean="0">
                <a:solidFill>
                  <a:srgbClr val="0070C0"/>
                </a:solidFill>
                <a:effectLst>
                  <a:outerShdw blurRad="38100" dist="38100" dir="2700000" algn="tl">
                    <a:srgbClr val="000000">
                      <a:alpha val="43137"/>
                    </a:srgbClr>
                  </a:outerShdw>
                </a:effectLst>
              </a:rPr>
              <a:t>Proje Dosyası İçeriği</a:t>
            </a:r>
            <a:endParaRPr lang="tr-TR" sz="3000" dirty="0">
              <a:solidFill>
                <a:srgbClr val="0070C0"/>
              </a:solidFill>
              <a:effectLst>
                <a:outerShdw blurRad="38100" dist="38100" dir="2700000" algn="tl">
                  <a:srgbClr val="000000">
                    <a:alpha val="43137"/>
                  </a:srgbClr>
                </a:outerShdw>
              </a:effectLst>
            </a:endParaRPr>
          </a:p>
        </p:txBody>
      </p:sp>
      <p:sp>
        <p:nvSpPr>
          <p:cNvPr id="4" name="Slayt Numarası Yer Tutucusu 3"/>
          <p:cNvSpPr>
            <a:spLocks noGrp="1"/>
          </p:cNvSpPr>
          <p:nvPr>
            <p:ph type="sldNum" sz="quarter" idx="12"/>
          </p:nvPr>
        </p:nvSpPr>
        <p:spPr/>
        <p:txBody>
          <a:bodyPr/>
          <a:lstStyle/>
          <a:p>
            <a:fld id="{7858AF1D-E6D7-4B64-9545-F66A72DEE560}" type="slidenum">
              <a:rPr lang="tr-TR" smtClean="0"/>
              <a:pPr/>
              <a:t>17</a:t>
            </a:fld>
            <a:r>
              <a:rPr lang="tr-TR" dirty="0" smtClean="0"/>
              <a:t>/18</a:t>
            </a:r>
            <a:endParaRPr lang="tr-TR" dirty="0"/>
          </a:p>
        </p:txBody>
      </p:sp>
    </p:spTree>
    <p:extLst>
      <p:ext uri="{BB962C8B-B14F-4D97-AF65-F5344CB8AC3E}">
        <p14:creationId xmlns:p14="http://schemas.microsoft.com/office/powerpoint/2010/main" val="821950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29408" y="2263402"/>
            <a:ext cx="10515600" cy="4221957"/>
          </a:xfrm>
        </p:spPr>
        <p:txBody>
          <a:bodyPr>
            <a:normAutofit/>
          </a:bodyPr>
          <a:lstStyle/>
          <a:p>
            <a:pPr>
              <a:buFont typeface="Wingdings" panose="05000000000000000000" pitchFamily="2" charset="2"/>
              <a:buChar char="§"/>
            </a:pPr>
            <a:r>
              <a:rPr lang="tr-TR" sz="2000" b="1" dirty="0"/>
              <a:t>Su Kaynağı “Kullanım izin / Tahsis belgesi” veya “ Yeraltı suyu kullanma belgesi</a:t>
            </a:r>
            <a:r>
              <a:rPr lang="tr-TR" sz="2000" b="1" dirty="0" smtClean="0"/>
              <a:t>”</a:t>
            </a:r>
            <a:endParaRPr lang="tr-TR" sz="2000" b="1" dirty="0"/>
          </a:p>
          <a:p>
            <a:pPr>
              <a:buFont typeface="Wingdings" panose="05000000000000000000" pitchFamily="2" charset="2"/>
              <a:buChar char="§"/>
            </a:pPr>
            <a:r>
              <a:rPr lang="tr-TR" sz="2000" b="1" dirty="0" err="1" smtClean="0"/>
              <a:t>Muvafakatname</a:t>
            </a:r>
            <a:r>
              <a:rPr lang="tr-TR" sz="2000" b="1" dirty="0"/>
              <a:t> </a:t>
            </a:r>
            <a:r>
              <a:rPr lang="tr-TR" sz="2000" b="1" dirty="0" smtClean="0">
                <a:solidFill>
                  <a:srgbClr val="FF0000"/>
                </a:solidFill>
              </a:rPr>
              <a:t>(Hisseli </a:t>
            </a:r>
            <a:r>
              <a:rPr lang="tr-TR" sz="2000" b="1" dirty="0">
                <a:solidFill>
                  <a:srgbClr val="FF0000"/>
                </a:solidFill>
              </a:rPr>
              <a:t>arazi </a:t>
            </a:r>
            <a:r>
              <a:rPr lang="tr-TR" sz="2000" b="1" dirty="0" smtClean="0">
                <a:solidFill>
                  <a:srgbClr val="FF0000"/>
                </a:solidFill>
              </a:rPr>
              <a:t>başvurularında)</a:t>
            </a:r>
          </a:p>
          <a:p>
            <a:pPr>
              <a:buFont typeface="Wingdings" panose="05000000000000000000" pitchFamily="2" charset="2"/>
              <a:buChar char="§"/>
            </a:pPr>
            <a:r>
              <a:rPr lang="tr-TR" sz="2000" b="1" dirty="0"/>
              <a:t>Ticaret sicil </a:t>
            </a:r>
            <a:r>
              <a:rPr lang="tr-TR" sz="2000" b="1" dirty="0" smtClean="0"/>
              <a:t>gazetesi </a:t>
            </a:r>
            <a:r>
              <a:rPr lang="tr-TR" sz="2000" b="1" dirty="0" smtClean="0">
                <a:solidFill>
                  <a:srgbClr val="FF0000"/>
                </a:solidFill>
              </a:rPr>
              <a:t>(Tüzel kişi başvurularında)</a:t>
            </a:r>
          </a:p>
          <a:p>
            <a:pPr>
              <a:buFont typeface="Wingdings" panose="05000000000000000000" pitchFamily="2" charset="2"/>
              <a:buChar char="§"/>
            </a:pPr>
            <a:r>
              <a:rPr lang="tr-TR" sz="2000" b="1" dirty="0" smtClean="0">
                <a:cs typeface="Times New Roman" panose="02020603050405020304" pitchFamily="18" charset="0"/>
              </a:rPr>
              <a:t>Uygulama rehberinde yer alan taahhütnameler</a:t>
            </a:r>
          </a:p>
          <a:p>
            <a:pPr>
              <a:buFont typeface="Wingdings" panose="05000000000000000000" pitchFamily="2" charset="2"/>
              <a:buChar char="§"/>
            </a:pPr>
            <a:r>
              <a:rPr lang="tr-TR" sz="2000" b="1" dirty="0" smtClean="0"/>
              <a:t>Noter onaylı </a:t>
            </a:r>
            <a:r>
              <a:rPr lang="tr-TR" sz="2000" b="1" dirty="0"/>
              <a:t>kira </a:t>
            </a:r>
            <a:r>
              <a:rPr lang="tr-TR" sz="2000" b="1" dirty="0" smtClean="0"/>
              <a:t>sözleşmesi </a:t>
            </a:r>
            <a:r>
              <a:rPr lang="tr-TR" sz="2000" b="1" dirty="0" smtClean="0">
                <a:solidFill>
                  <a:srgbClr val="FF0000"/>
                </a:solidFill>
              </a:rPr>
              <a:t>(Kiralık arazi başvurularında)</a:t>
            </a:r>
          </a:p>
          <a:p>
            <a:pPr>
              <a:buFont typeface="Wingdings" panose="05000000000000000000" pitchFamily="2" charset="2"/>
              <a:buChar char="§"/>
            </a:pPr>
            <a:r>
              <a:rPr lang="tr-TR" sz="2000" b="1" dirty="0"/>
              <a:t>Adli sicil </a:t>
            </a:r>
            <a:r>
              <a:rPr lang="tr-TR" sz="2000" b="1" dirty="0" smtClean="0"/>
              <a:t>kaydı</a:t>
            </a:r>
          </a:p>
          <a:p>
            <a:pPr>
              <a:buFont typeface="Wingdings" panose="05000000000000000000" pitchFamily="2" charset="2"/>
              <a:buChar char="§"/>
            </a:pPr>
            <a:r>
              <a:rPr lang="tr-TR" sz="2000" b="1" dirty="0">
                <a:cs typeface="Times New Roman" panose="02020603050405020304" pitchFamily="18" charset="0"/>
              </a:rPr>
              <a:t>Projeyi hazırlayanın yetki </a:t>
            </a:r>
            <a:r>
              <a:rPr lang="tr-TR" sz="2000" b="1" dirty="0" smtClean="0">
                <a:cs typeface="Times New Roman" panose="02020603050405020304" pitchFamily="18" charset="0"/>
              </a:rPr>
              <a:t>belgeleri</a:t>
            </a:r>
          </a:p>
          <a:p>
            <a:pPr>
              <a:buFont typeface="Wingdings" panose="05000000000000000000" pitchFamily="2" charset="2"/>
              <a:buChar char="§"/>
            </a:pPr>
            <a:endParaRPr lang="tr-TR" sz="2000" b="1" dirty="0">
              <a:cs typeface="Times New Roman" panose="02020603050405020304" pitchFamily="18" charset="0"/>
            </a:endParaRPr>
          </a:p>
          <a:p>
            <a:pPr marL="0" indent="0" algn="just">
              <a:buNone/>
            </a:pPr>
            <a:r>
              <a:rPr lang="tr-TR" sz="2000" b="1" u="sng" dirty="0" smtClean="0">
                <a:cs typeface="Times New Roman" panose="02020603050405020304" pitchFamily="18" charset="0"/>
              </a:rPr>
              <a:t>ÖNEMLİ:</a:t>
            </a:r>
            <a:r>
              <a:rPr lang="tr-TR" sz="2000" b="1" dirty="0" smtClean="0">
                <a:cs typeface="Times New Roman" panose="02020603050405020304" pitchFamily="18" charset="0"/>
              </a:rPr>
              <a:t> </a:t>
            </a:r>
            <a:r>
              <a:rPr lang="tr-TR" sz="2000" b="1" dirty="0">
                <a:solidFill>
                  <a:schemeClr val="accent6">
                    <a:lumMod val="50000"/>
                  </a:schemeClr>
                </a:solidFill>
              </a:rPr>
              <a:t>Faydalanıcılar, başvurularında  14/9/2023 tarihli ve 32309 sayılı Resmî </a:t>
            </a:r>
            <a:r>
              <a:rPr lang="tr-TR" sz="2000" b="1" dirty="0" err="1">
                <a:solidFill>
                  <a:schemeClr val="accent6">
                    <a:lumMod val="50000"/>
                  </a:schemeClr>
                </a:solidFill>
              </a:rPr>
              <a:t>Gazete’de</a:t>
            </a:r>
            <a:r>
              <a:rPr lang="tr-TR" sz="2000" b="1" dirty="0">
                <a:solidFill>
                  <a:schemeClr val="accent6">
                    <a:lumMod val="50000"/>
                  </a:schemeClr>
                </a:solidFill>
              </a:rPr>
              <a:t> yayımlanan Tarımsal Üretimin Planlanması Hakkında Yönetmelik </a:t>
            </a:r>
            <a:r>
              <a:rPr lang="tr-TR" sz="2000" b="1" dirty="0" smtClean="0">
                <a:solidFill>
                  <a:schemeClr val="accent6">
                    <a:lumMod val="50000"/>
                  </a:schemeClr>
                </a:solidFill>
              </a:rPr>
              <a:t>hükümlerine uymak </a:t>
            </a:r>
            <a:r>
              <a:rPr lang="tr-TR" sz="2000" b="1" dirty="0">
                <a:solidFill>
                  <a:schemeClr val="accent6">
                    <a:lumMod val="50000"/>
                  </a:schemeClr>
                </a:solidFill>
              </a:rPr>
              <a:t>zorundadır.</a:t>
            </a:r>
          </a:p>
          <a:p>
            <a:pPr>
              <a:buFont typeface="Wingdings" panose="05000000000000000000" pitchFamily="2" charset="2"/>
              <a:buChar char="§"/>
            </a:pPr>
            <a:endParaRPr lang="tr-TR" sz="2000" b="1" dirty="0">
              <a:cs typeface="Times New Roman" panose="02020603050405020304" pitchFamily="18" charset="0"/>
            </a:endParaRPr>
          </a:p>
          <a:p>
            <a:pPr>
              <a:buFont typeface="Wingdings" panose="05000000000000000000" pitchFamily="2" charset="2"/>
              <a:buChar char="§"/>
            </a:pPr>
            <a:endParaRPr lang="tr-TR" sz="2000" b="1" dirty="0" smtClean="0">
              <a:solidFill>
                <a:srgbClr val="FF0000"/>
              </a:solidFill>
              <a:cs typeface="Times New Roman" panose="02020603050405020304" pitchFamily="18" charset="0"/>
            </a:endParaRPr>
          </a:p>
        </p:txBody>
      </p:sp>
      <p:sp>
        <p:nvSpPr>
          <p:cNvPr id="3" name="Unvan 2"/>
          <p:cNvSpPr>
            <a:spLocks noGrp="1"/>
          </p:cNvSpPr>
          <p:nvPr>
            <p:ph type="title"/>
          </p:nvPr>
        </p:nvSpPr>
        <p:spPr>
          <a:xfrm>
            <a:off x="848710" y="1419415"/>
            <a:ext cx="10515600" cy="546100"/>
          </a:xfrm>
        </p:spPr>
        <p:txBody>
          <a:bodyPr/>
          <a:lstStyle/>
          <a:p>
            <a:pPr algn="ctr"/>
            <a:r>
              <a:rPr lang="tr-TR" sz="3000" dirty="0" smtClean="0">
                <a:solidFill>
                  <a:srgbClr val="0070C0"/>
                </a:solidFill>
                <a:effectLst>
                  <a:outerShdw blurRad="38100" dist="38100" dir="2700000" algn="tl">
                    <a:srgbClr val="000000">
                      <a:alpha val="43137"/>
                    </a:srgbClr>
                  </a:outerShdw>
                </a:effectLst>
              </a:rPr>
              <a:t>Proje Dosyası İçeriği</a:t>
            </a:r>
            <a:endParaRPr lang="tr-TR" sz="3000" dirty="0">
              <a:solidFill>
                <a:srgbClr val="0070C0"/>
              </a:solidFill>
              <a:effectLst>
                <a:outerShdw blurRad="38100" dist="38100" dir="2700000" algn="tl">
                  <a:srgbClr val="000000">
                    <a:alpha val="43137"/>
                  </a:srgbClr>
                </a:outerShdw>
              </a:effectLst>
            </a:endParaRPr>
          </a:p>
        </p:txBody>
      </p:sp>
      <p:sp>
        <p:nvSpPr>
          <p:cNvPr id="4" name="Slayt Numarası Yer Tutucusu 3"/>
          <p:cNvSpPr>
            <a:spLocks noGrp="1"/>
          </p:cNvSpPr>
          <p:nvPr>
            <p:ph type="sldNum" sz="quarter" idx="12"/>
          </p:nvPr>
        </p:nvSpPr>
        <p:spPr/>
        <p:txBody>
          <a:bodyPr/>
          <a:lstStyle/>
          <a:p>
            <a:fld id="{7858AF1D-E6D7-4B64-9545-F66A72DEE560}" type="slidenum">
              <a:rPr lang="tr-TR" smtClean="0"/>
              <a:pPr/>
              <a:t>18</a:t>
            </a:fld>
            <a:r>
              <a:rPr lang="tr-TR" dirty="0" smtClean="0"/>
              <a:t>/18</a:t>
            </a:r>
            <a:endParaRPr lang="tr-TR" dirty="0"/>
          </a:p>
        </p:txBody>
      </p:sp>
    </p:spTree>
    <p:extLst>
      <p:ext uri="{BB962C8B-B14F-4D97-AF65-F5344CB8AC3E}">
        <p14:creationId xmlns:p14="http://schemas.microsoft.com/office/powerpoint/2010/main" val="879959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773723" y="1897201"/>
            <a:ext cx="10896600" cy="4298651"/>
          </a:xfrm>
        </p:spPr>
        <p:txBody>
          <a:bodyPr>
            <a:noAutofit/>
          </a:bodyPr>
          <a:lstStyle/>
          <a:p>
            <a:pPr algn="just">
              <a:lnSpc>
                <a:spcPct val="100000"/>
              </a:lnSpc>
              <a:buFont typeface="Wingdings" panose="05000000000000000000" pitchFamily="2" charset="2"/>
              <a:buChar char="q"/>
            </a:pPr>
            <a:r>
              <a:rPr lang="tr-TR" sz="2000" b="1" dirty="0" smtClean="0">
                <a:cs typeface="Times New Roman" panose="02020603050405020304" pitchFamily="18" charset="0"/>
              </a:rPr>
              <a:t> </a:t>
            </a:r>
            <a:r>
              <a:rPr lang="tr-TR" sz="1900" b="1" dirty="0" smtClean="0">
                <a:cs typeface="Times New Roman" panose="02020603050405020304" pitchFamily="18" charset="0"/>
              </a:rPr>
              <a:t>Başvuruların </a:t>
            </a:r>
            <a:r>
              <a:rPr lang="tr-TR" sz="1900" b="1" dirty="0">
                <a:cs typeface="Times New Roman" panose="02020603050405020304" pitchFamily="18" charset="0"/>
              </a:rPr>
              <a:t>A</a:t>
            </a:r>
            <a:r>
              <a:rPr lang="tr-TR" sz="1900" b="1" dirty="0" smtClean="0">
                <a:cs typeface="Times New Roman" panose="02020603050405020304" pitchFamily="18" charset="0"/>
              </a:rPr>
              <a:t>lınması </a:t>
            </a:r>
            <a:r>
              <a:rPr lang="tr-TR" sz="2400" b="1" i="1" dirty="0">
                <a:solidFill>
                  <a:srgbClr val="FF0000"/>
                </a:solidFill>
                <a:cs typeface="Times New Roman" panose="02020603050405020304" pitchFamily="18" charset="0"/>
              </a:rPr>
              <a:t>(29.04.2026-12.06.2026)</a:t>
            </a:r>
          </a:p>
          <a:p>
            <a:pPr algn="just">
              <a:lnSpc>
                <a:spcPct val="100000"/>
              </a:lnSpc>
              <a:buFont typeface="Wingdings" panose="05000000000000000000" pitchFamily="2" charset="2"/>
              <a:buChar char="q"/>
            </a:pPr>
            <a:r>
              <a:rPr lang="tr-TR" sz="1900" b="1" dirty="0" smtClean="0">
                <a:cs typeface="Times New Roman" panose="02020603050405020304" pitchFamily="18" charset="0"/>
              </a:rPr>
              <a:t>İl </a:t>
            </a:r>
            <a:r>
              <a:rPr lang="tr-TR" sz="1900" b="1" dirty="0">
                <a:cs typeface="Times New Roman" panose="02020603050405020304" pitchFamily="18" charset="0"/>
              </a:rPr>
              <a:t>D</a:t>
            </a:r>
            <a:r>
              <a:rPr lang="tr-TR" sz="1900" b="1" dirty="0" smtClean="0">
                <a:cs typeface="Times New Roman" panose="02020603050405020304" pitchFamily="18" charset="0"/>
              </a:rPr>
              <a:t>eğerlendirme </a:t>
            </a:r>
            <a:r>
              <a:rPr lang="tr-TR" sz="1900" b="1" dirty="0">
                <a:cs typeface="Times New Roman" panose="02020603050405020304" pitchFamily="18" charset="0"/>
              </a:rPr>
              <a:t>S</a:t>
            </a:r>
            <a:r>
              <a:rPr lang="tr-TR" sz="1900" b="1" dirty="0" smtClean="0">
                <a:cs typeface="Times New Roman" panose="02020603050405020304" pitchFamily="18" charset="0"/>
              </a:rPr>
              <a:t>üreci </a:t>
            </a:r>
            <a:r>
              <a:rPr lang="tr-TR" sz="2400" b="1" i="1" dirty="0" smtClean="0">
                <a:solidFill>
                  <a:srgbClr val="FF0000"/>
                </a:solidFill>
                <a:cs typeface="Times New Roman" panose="02020603050405020304" pitchFamily="18" charset="0"/>
              </a:rPr>
              <a:t>(en fazla 30 gün</a:t>
            </a:r>
            <a:r>
              <a:rPr lang="tr-TR" sz="2400" b="1" i="1" dirty="0">
                <a:solidFill>
                  <a:srgbClr val="FF0000"/>
                </a:solidFill>
                <a:cs typeface="Times New Roman" panose="02020603050405020304" pitchFamily="18" charset="0"/>
              </a:rPr>
              <a:t>)</a:t>
            </a:r>
            <a:endParaRPr lang="tr-TR" sz="2400" b="1" i="1" dirty="0" smtClean="0">
              <a:solidFill>
                <a:srgbClr val="FF0000"/>
              </a:solidFill>
              <a:cs typeface="Times New Roman" panose="02020603050405020304" pitchFamily="18" charset="0"/>
            </a:endParaRPr>
          </a:p>
          <a:p>
            <a:pPr algn="just">
              <a:lnSpc>
                <a:spcPct val="100000"/>
              </a:lnSpc>
              <a:buFont typeface="Wingdings" panose="05000000000000000000" pitchFamily="2" charset="2"/>
              <a:buChar char="q"/>
            </a:pPr>
            <a:r>
              <a:rPr lang="tr-TR" sz="1900" b="1" dirty="0" smtClean="0">
                <a:cs typeface="Times New Roman" panose="02020603050405020304" pitchFamily="18" charset="0"/>
              </a:rPr>
              <a:t> Onay </a:t>
            </a:r>
            <a:r>
              <a:rPr lang="tr-TR" sz="1900" b="1" dirty="0">
                <a:cs typeface="Times New Roman" panose="02020603050405020304" pitchFamily="18" charset="0"/>
              </a:rPr>
              <a:t>S</a:t>
            </a:r>
            <a:r>
              <a:rPr lang="tr-TR" sz="1900" b="1" dirty="0" smtClean="0">
                <a:cs typeface="Times New Roman" panose="02020603050405020304" pitchFamily="18" charset="0"/>
              </a:rPr>
              <a:t>üreci </a:t>
            </a:r>
            <a:r>
              <a:rPr lang="tr-TR" sz="2400" b="1" i="1" dirty="0" smtClean="0">
                <a:solidFill>
                  <a:srgbClr val="FF0000"/>
                </a:solidFill>
                <a:cs typeface="Times New Roman" panose="02020603050405020304" pitchFamily="18" charset="0"/>
              </a:rPr>
              <a:t>(en fazla 5 gün)</a:t>
            </a:r>
          </a:p>
          <a:p>
            <a:pPr algn="just">
              <a:lnSpc>
                <a:spcPct val="100000"/>
              </a:lnSpc>
              <a:buFont typeface="Wingdings" panose="05000000000000000000" pitchFamily="2" charset="2"/>
              <a:buChar char="q"/>
            </a:pPr>
            <a:r>
              <a:rPr lang="tr-TR" sz="1900" b="1" dirty="0" smtClean="0">
                <a:cs typeface="Times New Roman" panose="02020603050405020304" pitchFamily="18" charset="0"/>
              </a:rPr>
              <a:t> Değerlendirme </a:t>
            </a:r>
            <a:r>
              <a:rPr lang="tr-TR" sz="1900" b="1" dirty="0">
                <a:cs typeface="Times New Roman" panose="02020603050405020304" pitchFamily="18" charset="0"/>
              </a:rPr>
              <a:t>S</a:t>
            </a:r>
            <a:r>
              <a:rPr lang="tr-TR" sz="1900" b="1" dirty="0" smtClean="0">
                <a:cs typeface="Times New Roman" panose="02020603050405020304" pitchFamily="18" charset="0"/>
              </a:rPr>
              <a:t>onuçların </a:t>
            </a:r>
            <a:r>
              <a:rPr lang="tr-TR" sz="1900" b="1" dirty="0">
                <a:cs typeface="Times New Roman" panose="02020603050405020304" pitchFamily="18" charset="0"/>
              </a:rPr>
              <a:t>A</a:t>
            </a:r>
            <a:r>
              <a:rPr lang="tr-TR" sz="1900" b="1" dirty="0" smtClean="0">
                <a:cs typeface="Times New Roman" panose="02020603050405020304" pitchFamily="18" charset="0"/>
              </a:rPr>
              <a:t>çıklanması </a:t>
            </a:r>
          </a:p>
          <a:p>
            <a:pPr marL="0" indent="0" algn="just">
              <a:lnSpc>
                <a:spcPct val="100000"/>
              </a:lnSpc>
              <a:buNone/>
            </a:pPr>
            <a:r>
              <a:rPr lang="tr-TR" sz="1900" b="1" i="1" dirty="0">
                <a:cs typeface="Times New Roman" panose="02020603050405020304" pitchFamily="18" charset="0"/>
              </a:rPr>
              <a:t> </a:t>
            </a:r>
            <a:r>
              <a:rPr lang="tr-TR" sz="1900" b="1" i="1" dirty="0" smtClean="0">
                <a:cs typeface="Times New Roman" panose="02020603050405020304" pitchFamily="18" charset="0"/>
              </a:rPr>
              <a:t>  (</a:t>
            </a:r>
            <a:r>
              <a:rPr lang="tr-TR" sz="1900" b="1" i="1" dirty="0"/>
              <a:t>İ</a:t>
            </a:r>
            <a:r>
              <a:rPr lang="tr-TR" sz="1900" b="1" i="1" dirty="0" smtClean="0"/>
              <a:t>l </a:t>
            </a:r>
            <a:r>
              <a:rPr lang="tr-TR" sz="1900" b="1" i="1" dirty="0"/>
              <a:t>müdürlüğü internet sitesinde ve duyuru panolarında </a:t>
            </a:r>
            <a:r>
              <a:rPr lang="tr-TR" sz="2400" b="1" i="1" dirty="0">
                <a:solidFill>
                  <a:srgbClr val="FF0000"/>
                </a:solidFill>
              </a:rPr>
              <a:t>5 </a:t>
            </a:r>
            <a:r>
              <a:rPr lang="tr-TR" sz="2400" b="1" i="1" dirty="0" smtClean="0">
                <a:solidFill>
                  <a:srgbClr val="FF0000"/>
                </a:solidFill>
              </a:rPr>
              <a:t>gün </a:t>
            </a:r>
            <a:r>
              <a:rPr lang="tr-TR" sz="2400" b="1" i="1" dirty="0">
                <a:solidFill>
                  <a:srgbClr val="FF0000"/>
                </a:solidFill>
              </a:rPr>
              <a:t>süresince </a:t>
            </a:r>
            <a:r>
              <a:rPr lang="tr-TR" sz="1900" b="1" i="1" dirty="0"/>
              <a:t>ilan edilir, bu başvuru sahiplerine ayrıca yazılı tebligat yapılmaz</a:t>
            </a:r>
            <a:r>
              <a:rPr lang="tr-TR" sz="1900" b="1" i="1" dirty="0" smtClean="0"/>
              <a:t>.)</a:t>
            </a:r>
            <a:endParaRPr lang="tr-TR" sz="1900" b="1" i="1" dirty="0"/>
          </a:p>
          <a:p>
            <a:pPr algn="just">
              <a:lnSpc>
                <a:spcPct val="100000"/>
              </a:lnSpc>
              <a:buFont typeface="Wingdings" panose="05000000000000000000" pitchFamily="2" charset="2"/>
              <a:buChar char="q"/>
            </a:pPr>
            <a:r>
              <a:rPr lang="tr-TR" sz="1900" b="1" dirty="0" smtClean="0">
                <a:cs typeface="Times New Roman" panose="02020603050405020304" pitchFamily="18" charset="0"/>
              </a:rPr>
              <a:t> Hibe Sözleşmesi </a:t>
            </a:r>
            <a:r>
              <a:rPr lang="tr-TR" sz="1900" b="1" dirty="0">
                <a:cs typeface="Times New Roman" panose="02020603050405020304" pitchFamily="18" charset="0"/>
              </a:rPr>
              <a:t>İ</a:t>
            </a:r>
            <a:r>
              <a:rPr lang="tr-TR" sz="1900" b="1" dirty="0" smtClean="0">
                <a:cs typeface="Times New Roman" panose="02020603050405020304" pitchFamily="18" charset="0"/>
              </a:rPr>
              <a:t>mzalanması </a:t>
            </a:r>
          </a:p>
          <a:p>
            <a:pPr marL="0" indent="0" algn="just">
              <a:lnSpc>
                <a:spcPct val="100000"/>
              </a:lnSpc>
              <a:buNone/>
            </a:pPr>
            <a:r>
              <a:rPr lang="tr-TR" sz="1900" b="1" i="1" dirty="0">
                <a:cs typeface="Times New Roman" panose="02020603050405020304" pitchFamily="18" charset="0"/>
              </a:rPr>
              <a:t> </a:t>
            </a:r>
            <a:r>
              <a:rPr lang="tr-TR" sz="1900" b="1" i="1" dirty="0" smtClean="0">
                <a:cs typeface="Times New Roman" panose="02020603050405020304" pitchFamily="18" charset="0"/>
              </a:rPr>
              <a:t>  (</a:t>
            </a:r>
            <a:r>
              <a:rPr lang="tr-TR" sz="1900" b="1" i="1" dirty="0" smtClean="0"/>
              <a:t>Değerlendirme sonuçlarının yayımlanmasının </a:t>
            </a:r>
            <a:r>
              <a:rPr lang="tr-TR" sz="1900" b="1" i="1" dirty="0"/>
              <a:t>son gününden  itibaren </a:t>
            </a:r>
            <a:r>
              <a:rPr lang="tr-TR" sz="2400" b="1" i="1" dirty="0">
                <a:solidFill>
                  <a:srgbClr val="FF0000"/>
                </a:solidFill>
              </a:rPr>
              <a:t>10 (on) gün içinde </a:t>
            </a:r>
            <a:r>
              <a:rPr lang="tr-TR" sz="1900" b="1" i="1" dirty="0"/>
              <a:t>il müdürlüğü ile hibe sözleşmesi </a:t>
            </a:r>
            <a:r>
              <a:rPr lang="tr-TR" sz="1900" b="1" i="1" dirty="0" smtClean="0"/>
              <a:t>imzalanmalıdır.)</a:t>
            </a:r>
            <a:endParaRPr lang="tr-TR" sz="1900" b="1" i="1" dirty="0" smtClean="0">
              <a:cs typeface="Times New Roman" panose="02020603050405020304" pitchFamily="18" charset="0"/>
            </a:endParaRPr>
          </a:p>
        </p:txBody>
      </p:sp>
      <p:sp>
        <p:nvSpPr>
          <p:cNvPr id="3" name="Unvan 2"/>
          <p:cNvSpPr>
            <a:spLocks noGrp="1"/>
          </p:cNvSpPr>
          <p:nvPr>
            <p:ph type="title"/>
          </p:nvPr>
        </p:nvSpPr>
        <p:spPr>
          <a:xfrm>
            <a:off x="548640" y="1286355"/>
            <a:ext cx="10515600" cy="546100"/>
          </a:xfrm>
        </p:spPr>
        <p:txBody>
          <a:bodyPr/>
          <a:lstStyle/>
          <a:p>
            <a:pPr algn="ctr"/>
            <a:r>
              <a:rPr lang="tr-TR" sz="3000" dirty="0" smtClean="0">
                <a:solidFill>
                  <a:srgbClr val="0070C0"/>
                </a:solidFill>
                <a:effectLst>
                  <a:outerShdw blurRad="38100" dist="38100" dir="2700000" algn="tl">
                    <a:srgbClr val="000000">
                      <a:alpha val="43137"/>
                    </a:srgbClr>
                  </a:outerShdw>
                </a:effectLst>
                <a:cs typeface="Times New Roman" panose="02020603050405020304" pitchFamily="18" charset="0"/>
              </a:rPr>
              <a:t>Başvuru Süreci</a:t>
            </a:r>
            <a:endParaRPr lang="tr-TR" sz="3000" dirty="0">
              <a:solidFill>
                <a:srgbClr val="0070C0"/>
              </a:solidFill>
              <a:effectLst>
                <a:outerShdw blurRad="38100" dist="38100" dir="2700000" algn="tl">
                  <a:srgbClr val="000000">
                    <a:alpha val="43137"/>
                  </a:srgbClr>
                </a:outerShdw>
              </a:effectLst>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7858AF1D-E6D7-4B64-9545-F66A72DEE560}" type="slidenum">
              <a:rPr lang="tr-TR" smtClean="0"/>
              <a:pPr/>
              <a:t>19</a:t>
            </a:fld>
            <a:r>
              <a:rPr lang="tr-TR" dirty="0" smtClean="0"/>
              <a:t>/18</a:t>
            </a:r>
            <a:endParaRPr lang="tr-TR" dirty="0"/>
          </a:p>
        </p:txBody>
      </p:sp>
    </p:spTree>
    <p:extLst>
      <p:ext uri="{BB962C8B-B14F-4D97-AF65-F5344CB8AC3E}">
        <p14:creationId xmlns:p14="http://schemas.microsoft.com/office/powerpoint/2010/main" val="509212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2</a:t>
            </a:fld>
            <a:r>
              <a:rPr lang="tr-TR" dirty="0" smtClean="0"/>
              <a:t>/18</a:t>
            </a:r>
            <a:endParaRPr lang="tr-TR" dirty="0"/>
          </a:p>
        </p:txBody>
      </p:sp>
      <p:sp>
        <p:nvSpPr>
          <p:cNvPr id="6" name="Metin kutusu 5"/>
          <p:cNvSpPr txBox="1"/>
          <p:nvPr/>
        </p:nvSpPr>
        <p:spPr>
          <a:xfrm>
            <a:off x="975743" y="1692165"/>
            <a:ext cx="10258097" cy="553998"/>
          </a:xfrm>
          <a:prstGeom prst="rect">
            <a:avLst/>
          </a:prstGeom>
          <a:noFill/>
        </p:spPr>
        <p:txBody>
          <a:bodyPr wrap="square" rtlCol="0">
            <a:spAutoFit/>
          </a:bodyPr>
          <a:lstStyle/>
          <a:p>
            <a:pPr algn="ctr"/>
            <a:r>
              <a:rPr lang="tr-TR" sz="3000" b="1" dirty="0" smtClean="0">
                <a:solidFill>
                  <a:srgbClr val="0070C0"/>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Mevzuat </a:t>
            </a:r>
            <a:endParaRPr lang="tr-TR" sz="3000" b="1" dirty="0">
              <a:solidFill>
                <a:srgbClr val="0070C0"/>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endParaRPr>
          </a:p>
        </p:txBody>
      </p:sp>
      <p:sp>
        <p:nvSpPr>
          <p:cNvPr id="7" name="Dikdörtgen 6"/>
          <p:cNvSpPr/>
          <p:nvPr/>
        </p:nvSpPr>
        <p:spPr>
          <a:xfrm>
            <a:off x="756744" y="2359057"/>
            <a:ext cx="11119945" cy="3016210"/>
          </a:xfrm>
          <a:prstGeom prst="rect">
            <a:avLst/>
          </a:prstGeom>
        </p:spPr>
        <p:txBody>
          <a:bodyPr wrap="square">
            <a:spAutoFit/>
          </a:bodyPr>
          <a:lstStyle/>
          <a:p>
            <a:pPr marL="285750" indent="-285750" algn="just">
              <a:spcBef>
                <a:spcPct val="0"/>
              </a:spcBef>
              <a:buFont typeface="Wingdings" panose="05000000000000000000" pitchFamily="2" charset="2"/>
              <a:buChar char="§"/>
              <a:defRPr/>
            </a:pPr>
            <a:endParaRPr lang="tr-TR" altLang="tr-TR" sz="1400" dirty="0">
              <a:solidFill>
                <a:srgbClr val="FF0000"/>
              </a:solidFill>
              <a:latin typeface="Times New Roman" panose="02020603050405020304" pitchFamily="18" charset="0"/>
              <a:cs typeface="Times New Roman" panose="02020603050405020304" pitchFamily="18" charset="0"/>
            </a:endParaRPr>
          </a:p>
          <a:p>
            <a:pPr marL="285750" indent="-285750" algn="just">
              <a:spcBef>
                <a:spcPct val="0"/>
              </a:spcBef>
              <a:buFont typeface="Wingdings" panose="05000000000000000000" pitchFamily="2" charset="2"/>
              <a:buChar char="§"/>
              <a:defRPr/>
            </a:pPr>
            <a:r>
              <a:rPr lang="tr-TR" altLang="tr-TR" sz="2400" b="1" dirty="0">
                <a:latin typeface="Garamond" panose="02020404030301010803" pitchFamily="18" charset="0"/>
                <a:cs typeface="Times New Roman" panose="02020603050405020304" pitchFamily="18" charset="0"/>
              </a:rPr>
              <a:t>Kırsal Kalkınma Yatırım Programı Kapsamında Tasarruflu Tarımsal Sulama Sistemlerine Yönelik Yatırımların </a:t>
            </a:r>
            <a:r>
              <a:rPr lang="tr-TR" altLang="tr-TR" sz="2400" b="1" dirty="0" smtClean="0">
                <a:latin typeface="Garamond" panose="02020404030301010803" pitchFamily="18" charset="0"/>
                <a:cs typeface="Times New Roman" panose="02020603050405020304" pitchFamily="18" charset="0"/>
              </a:rPr>
              <a:t>Desteklenmesi Uygulama </a:t>
            </a:r>
            <a:r>
              <a:rPr lang="tr-TR" altLang="tr-TR" sz="2400" b="1" dirty="0">
                <a:latin typeface="Garamond" panose="02020404030301010803" pitchFamily="18" charset="0"/>
                <a:cs typeface="Times New Roman" panose="02020603050405020304" pitchFamily="18" charset="0"/>
              </a:rPr>
              <a:t>Rehberi  </a:t>
            </a:r>
            <a:r>
              <a:rPr lang="tr-TR" altLang="tr-TR" sz="2400" b="1" dirty="0" smtClean="0">
                <a:latin typeface="Garamond" panose="02020404030301010803" pitchFamily="18" charset="0"/>
                <a:cs typeface="Times New Roman" panose="02020603050405020304" pitchFamily="18" charset="0"/>
              </a:rPr>
              <a:t>20 Nisan 2026 tarihinde yayınlanmıştır</a:t>
            </a:r>
            <a:r>
              <a:rPr lang="tr-TR" altLang="tr-TR" sz="2400" b="1" dirty="0">
                <a:latin typeface="Garamond" panose="02020404030301010803" pitchFamily="18" charset="0"/>
                <a:cs typeface="Times New Roman" panose="02020603050405020304" pitchFamily="18" charset="0"/>
              </a:rPr>
              <a:t>. </a:t>
            </a:r>
            <a:endParaRPr lang="tr-TR" altLang="tr-TR" sz="2400" b="1" dirty="0" smtClean="0">
              <a:latin typeface="Garamond" panose="02020404030301010803" pitchFamily="18" charset="0"/>
              <a:cs typeface="Times New Roman" panose="02020603050405020304" pitchFamily="18" charset="0"/>
            </a:endParaRPr>
          </a:p>
          <a:p>
            <a:pPr algn="just">
              <a:spcBef>
                <a:spcPct val="0"/>
              </a:spcBef>
              <a:defRPr/>
            </a:pPr>
            <a:r>
              <a:rPr lang="tr-TR" altLang="tr-TR" sz="2400" b="1" dirty="0">
                <a:latin typeface="Garamond" panose="02020404030301010803" pitchFamily="18" charset="0"/>
                <a:cs typeface="Times New Roman" panose="02020603050405020304" pitchFamily="18" charset="0"/>
              </a:rPr>
              <a:t> </a:t>
            </a:r>
            <a:r>
              <a:rPr lang="tr-TR" altLang="tr-TR" sz="2400" b="1" dirty="0" smtClean="0">
                <a:latin typeface="Garamond" panose="02020404030301010803" pitchFamily="18" charset="0"/>
                <a:cs typeface="Times New Roman" panose="02020603050405020304" pitchFamily="18" charset="0"/>
              </a:rPr>
              <a:t>  </a:t>
            </a:r>
            <a:r>
              <a:rPr lang="tr-TR" altLang="tr-TR" sz="2400" b="1" i="1" dirty="0" smtClean="0">
                <a:solidFill>
                  <a:srgbClr val="002060"/>
                </a:solidFill>
                <a:latin typeface="Garamond" panose="02020404030301010803" pitchFamily="18" charset="0"/>
                <a:cs typeface="Times New Roman" panose="02020603050405020304" pitchFamily="18" charset="0"/>
              </a:rPr>
              <a:t>(</a:t>
            </a:r>
            <a:r>
              <a:rPr lang="tr-TR" altLang="tr-TR" sz="2400" b="1" i="1" dirty="0">
                <a:solidFill>
                  <a:srgbClr val="002060"/>
                </a:solidFill>
                <a:latin typeface="Garamond" panose="02020404030301010803" pitchFamily="18" charset="0"/>
                <a:cs typeface="Times New Roman" panose="02020603050405020304" pitchFamily="18" charset="0"/>
              </a:rPr>
              <a:t>21. </a:t>
            </a:r>
            <a:r>
              <a:rPr lang="tr-TR" altLang="tr-TR" sz="2400" b="1" i="1" dirty="0" smtClean="0">
                <a:solidFill>
                  <a:srgbClr val="002060"/>
                </a:solidFill>
                <a:latin typeface="Garamond" panose="02020404030301010803" pitchFamily="18" charset="0"/>
                <a:cs typeface="Times New Roman" panose="02020603050405020304" pitchFamily="18" charset="0"/>
              </a:rPr>
              <a:t>Etap </a:t>
            </a:r>
            <a:r>
              <a:rPr lang="tr-TR" altLang="tr-TR" sz="2400" b="1" i="1" dirty="0">
                <a:solidFill>
                  <a:srgbClr val="002060"/>
                </a:solidFill>
                <a:latin typeface="Garamond" panose="02020404030301010803" pitchFamily="18" charset="0"/>
                <a:cs typeface="Times New Roman" panose="02020603050405020304" pitchFamily="18" charset="0"/>
              </a:rPr>
              <a:t>– 2026/10 </a:t>
            </a:r>
            <a:r>
              <a:rPr lang="tr-TR" altLang="tr-TR" sz="2400" b="1" i="1" dirty="0" err="1" smtClean="0">
                <a:solidFill>
                  <a:srgbClr val="002060"/>
                </a:solidFill>
                <a:latin typeface="Garamond" panose="02020404030301010803" pitchFamily="18" charset="0"/>
                <a:cs typeface="Times New Roman" panose="02020603050405020304" pitchFamily="18" charset="0"/>
              </a:rPr>
              <a:t>nolu</a:t>
            </a:r>
            <a:r>
              <a:rPr lang="tr-TR" altLang="tr-TR" sz="2400" b="1" i="1" dirty="0" smtClean="0">
                <a:solidFill>
                  <a:srgbClr val="002060"/>
                </a:solidFill>
                <a:latin typeface="Garamond" panose="02020404030301010803" pitchFamily="18" charset="0"/>
                <a:cs typeface="Times New Roman" panose="02020603050405020304" pitchFamily="18" charset="0"/>
              </a:rPr>
              <a:t> Tebliğ</a:t>
            </a:r>
            <a:r>
              <a:rPr lang="tr-TR" altLang="tr-TR" sz="2400" b="1" i="1" dirty="0">
                <a:solidFill>
                  <a:srgbClr val="002060"/>
                </a:solidFill>
                <a:latin typeface="Garamond" panose="02020404030301010803" pitchFamily="18" charset="0"/>
                <a:cs typeface="Times New Roman" panose="02020603050405020304" pitchFamily="18" charset="0"/>
              </a:rPr>
              <a:t>) </a:t>
            </a:r>
            <a:endParaRPr lang="tr-TR" altLang="tr-TR" sz="2400" b="1" i="1" dirty="0" smtClean="0">
              <a:solidFill>
                <a:srgbClr val="002060"/>
              </a:solidFill>
              <a:latin typeface="Garamond" panose="02020404030301010803" pitchFamily="18" charset="0"/>
              <a:cs typeface="Times New Roman" panose="02020603050405020304" pitchFamily="18" charset="0"/>
            </a:endParaRPr>
          </a:p>
          <a:p>
            <a:pPr marL="285750" indent="-285750" algn="just">
              <a:spcBef>
                <a:spcPct val="0"/>
              </a:spcBef>
              <a:buFont typeface="Wingdings" panose="05000000000000000000" pitchFamily="2" charset="2"/>
              <a:buChar char="§"/>
              <a:defRPr/>
            </a:pPr>
            <a:endParaRPr lang="tr-TR" altLang="tr-TR" sz="2400" b="1" dirty="0">
              <a:latin typeface="Garamond" panose="02020404030301010803" pitchFamily="18" charset="0"/>
              <a:cs typeface="Times New Roman" panose="02020603050405020304" pitchFamily="18" charset="0"/>
            </a:endParaRPr>
          </a:p>
          <a:p>
            <a:pPr algn="ctr">
              <a:spcBef>
                <a:spcPct val="0"/>
              </a:spcBef>
              <a:defRPr/>
            </a:pPr>
            <a:endParaRPr lang="tr-TR" altLang="tr-TR" sz="2800" b="1" dirty="0" smtClean="0">
              <a:solidFill>
                <a:srgbClr val="FF0000"/>
              </a:solidFill>
              <a:latin typeface="Garamond" panose="02020404030301010803" pitchFamily="18" charset="0"/>
              <a:cs typeface="Times New Roman" panose="02020603050405020304" pitchFamily="18" charset="0"/>
            </a:endParaRPr>
          </a:p>
          <a:p>
            <a:pPr marL="285750" indent="-285750" algn="just">
              <a:spcBef>
                <a:spcPct val="0"/>
              </a:spcBef>
              <a:buFont typeface="Wingdings" panose="05000000000000000000" pitchFamily="2" charset="2"/>
              <a:buChar char="§"/>
              <a:defRPr/>
            </a:pPr>
            <a:endParaRPr lang="tr-TR" altLang="tr-TR" sz="1400" dirty="0">
              <a:solidFill>
                <a:srgbClr val="FF0000"/>
              </a:solidFill>
              <a:latin typeface="Times New Roman" panose="02020603050405020304" pitchFamily="18" charset="0"/>
              <a:cs typeface="Times New Roman" panose="02020603050405020304" pitchFamily="18" charset="0"/>
            </a:endParaRPr>
          </a:p>
          <a:p>
            <a:pPr algn="just">
              <a:spcBef>
                <a:spcPct val="0"/>
              </a:spcBef>
              <a:defRPr/>
            </a:pPr>
            <a:endParaRPr lang="tr-TR" altLang="tr-TR" sz="1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806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33393141"/>
              </p:ext>
            </p:extLst>
          </p:nvPr>
        </p:nvGraphicFramePr>
        <p:xfrm>
          <a:off x="1919654" y="2077722"/>
          <a:ext cx="8352691" cy="4221282"/>
        </p:xfrm>
        <a:graphic>
          <a:graphicData uri="http://schemas.openxmlformats.org/drawingml/2006/table">
            <a:tbl>
              <a:tblPr firstRow="1" firstCol="1" bandRow="1">
                <a:tableStyleId>{5C22544A-7EE6-4342-B048-85BDC9FD1C3A}</a:tableStyleId>
              </a:tblPr>
              <a:tblGrid>
                <a:gridCol w="1337783">
                  <a:extLst>
                    <a:ext uri="{9D8B030D-6E8A-4147-A177-3AD203B41FA5}">
                      <a16:colId xmlns:a16="http://schemas.microsoft.com/office/drawing/2014/main" val="703537612"/>
                    </a:ext>
                  </a:extLst>
                </a:gridCol>
                <a:gridCol w="4563028">
                  <a:extLst>
                    <a:ext uri="{9D8B030D-6E8A-4147-A177-3AD203B41FA5}">
                      <a16:colId xmlns:a16="http://schemas.microsoft.com/office/drawing/2014/main" val="1256336526"/>
                    </a:ext>
                  </a:extLst>
                </a:gridCol>
                <a:gridCol w="1043870">
                  <a:extLst>
                    <a:ext uri="{9D8B030D-6E8A-4147-A177-3AD203B41FA5}">
                      <a16:colId xmlns:a16="http://schemas.microsoft.com/office/drawing/2014/main" val="117506856"/>
                    </a:ext>
                  </a:extLst>
                </a:gridCol>
                <a:gridCol w="1408010">
                  <a:extLst>
                    <a:ext uri="{9D8B030D-6E8A-4147-A177-3AD203B41FA5}">
                      <a16:colId xmlns:a16="http://schemas.microsoft.com/office/drawing/2014/main" val="446984433"/>
                    </a:ext>
                  </a:extLst>
                </a:gridCol>
              </a:tblGrid>
              <a:tr h="430556">
                <a:tc gridSpan="2">
                  <a:txBody>
                    <a:bodyPr/>
                    <a:lstStyle/>
                    <a:p>
                      <a:pPr algn="ctr">
                        <a:lnSpc>
                          <a:spcPct val="107000"/>
                        </a:lnSpc>
                        <a:spcAft>
                          <a:spcPts val="300"/>
                        </a:spcAft>
                      </a:pPr>
                      <a:r>
                        <a:rPr lang="tr-TR" sz="2000" dirty="0">
                          <a:effectLst/>
                          <a:latin typeface="Garamond" panose="02020404030301010803" pitchFamily="18" charset="0"/>
                        </a:rPr>
                        <a:t>Değerlendirme Kriterleri</a:t>
                      </a:r>
                      <a:endParaRPr lang="tr-TR"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a:txBody>
                    <a:bodyPr/>
                    <a:lstStyle/>
                    <a:p>
                      <a:pPr algn="ctr">
                        <a:lnSpc>
                          <a:spcPct val="107000"/>
                        </a:lnSpc>
                        <a:spcAft>
                          <a:spcPts val="300"/>
                        </a:spcAft>
                      </a:pPr>
                      <a:r>
                        <a:rPr lang="tr-TR" sz="2000" dirty="0">
                          <a:effectLst/>
                          <a:latin typeface="Garamond" panose="02020404030301010803" pitchFamily="18" charset="0"/>
                        </a:rPr>
                        <a:t>Puan</a:t>
                      </a:r>
                      <a:endParaRPr lang="tr-TR"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tr-TR" sz="2000">
                          <a:effectLst/>
                          <a:latin typeface="Garamond" panose="02020404030301010803" pitchFamily="18" charset="0"/>
                        </a:rPr>
                        <a:t>Aldığı Puan</a:t>
                      </a:r>
                      <a:endParaRPr lang="tr-TR"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5445872"/>
                  </a:ext>
                </a:extLst>
              </a:tr>
              <a:tr h="418814">
                <a:tc gridSpan="4">
                  <a:txBody>
                    <a:bodyPr/>
                    <a:lstStyle/>
                    <a:p>
                      <a:pPr>
                        <a:lnSpc>
                          <a:spcPct val="107000"/>
                        </a:lnSpc>
                        <a:spcAft>
                          <a:spcPts val="300"/>
                        </a:spcAft>
                      </a:pPr>
                      <a:r>
                        <a:rPr lang="tr-TR" sz="2000" dirty="0">
                          <a:effectLst/>
                          <a:latin typeface="Garamond" panose="02020404030301010803" pitchFamily="18" charset="0"/>
                        </a:rPr>
                        <a:t>1 – Başvuru Sahibinin Durumu</a:t>
                      </a:r>
                      <a:endParaRPr lang="tr-TR"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60514858"/>
                  </a:ext>
                </a:extLst>
              </a:tr>
              <a:tr h="359123">
                <a:tc>
                  <a:txBody>
                    <a:bodyPr/>
                    <a:lstStyle/>
                    <a:p>
                      <a:pPr>
                        <a:lnSpc>
                          <a:spcPct val="107000"/>
                        </a:lnSpc>
                        <a:spcAft>
                          <a:spcPts val="3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300"/>
                        </a:spcAft>
                      </a:pPr>
                      <a:r>
                        <a:rPr lang="tr-TR" sz="2000" dirty="0">
                          <a:effectLst/>
                          <a:latin typeface="Garamond" panose="02020404030301010803" pitchFamily="18" charset="0"/>
                        </a:rPr>
                        <a:t>Şehitlerin 1. Derece yakınları ve Gaziler</a:t>
                      </a:r>
                      <a:endParaRPr lang="tr-TR"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tr-TR" sz="2000">
                          <a:effectLst/>
                          <a:latin typeface="Garamond" panose="02020404030301010803" pitchFamily="18" charset="0"/>
                        </a:rPr>
                        <a:t>5</a:t>
                      </a:r>
                      <a:endParaRPr lang="tr-TR"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tr-TR" sz="2000">
                          <a:effectLst/>
                          <a:latin typeface="Garamond" panose="02020404030301010803" pitchFamily="18" charset="0"/>
                        </a:rPr>
                        <a:t> </a:t>
                      </a:r>
                      <a:endParaRPr lang="tr-TR"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3028192"/>
                  </a:ext>
                </a:extLst>
              </a:tr>
              <a:tr h="277905">
                <a:tc>
                  <a:txBody>
                    <a:bodyPr/>
                    <a:lstStyle/>
                    <a:p>
                      <a:pPr>
                        <a:lnSpc>
                          <a:spcPct val="107000"/>
                        </a:lnSpc>
                        <a:spcAft>
                          <a:spcPts val="3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300"/>
                        </a:spcAft>
                      </a:pPr>
                      <a:r>
                        <a:rPr lang="tr-TR" sz="2000" dirty="0">
                          <a:effectLst/>
                          <a:latin typeface="Garamond" panose="02020404030301010803" pitchFamily="18" charset="0"/>
                        </a:rPr>
                        <a:t>Engelli birey olması</a:t>
                      </a:r>
                      <a:endParaRPr lang="tr-TR"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tr-TR" sz="2000">
                          <a:effectLst/>
                          <a:latin typeface="Garamond" panose="02020404030301010803" pitchFamily="18" charset="0"/>
                        </a:rPr>
                        <a:t>6</a:t>
                      </a:r>
                      <a:endParaRPr lang="tr-TR"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tr-TR" sz="2000">
                          <a:effectLst/>
                          <a:latin typeface="Garamond" panose="02020404030301010803" pitchFamily="18" charset="0"/>
                        </a:rPr>
                        <a:t> </a:t>
                      </a:r>
                      <a:endParaRPr lang="tr-TR"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93872745"/>
                  </a:ext>
                </a:extLst>
              </a:tr>
              <a:tr h="420772">
                <a:tc>
                  <a:txBody>
                    <a:bodyPr/>
                    <a:lstStyle/>
                    <a:p>
                      <a:pPr>
                        <a:lnSpc>
                          <a:spcPct val="107000"/>
                        </a:lnSpc>
                        <a:spcAft>
                          <a:spcPts val="3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300"/>
                        </a:spcAft>
                      </a:pPr>
                      <a:r>
                        <a:rPr lang="tr-TR" sz="2000" dirty="0">
                          <a:effectLst/>
                          <a:latin typeface="Garamond" panose="02020404030301010803" pitchFamily="18" charset="0"/>
                        </a:rPr>
                        <a:t>Kadın girişimci olması</a:t>
                      </a:r>
                      <a:endParaRPr lang="tr-TR"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tr-TR" sz="2000" dirty="0">
                          <a:effectLst/>
                          <a:latin typeface="Garamond" panose="02020404030301010803" pitchFamily="18" charset="0"/>
                        </a:rPr>
                        <a:t>5</a:t>
                      </a:r>
                      <a:endParaRPr lang="tr-TR"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tr-TR" sz="2000">
                          <a:effectLst/>
                          <a:latin typeface="Garamond" panose="02020404030301010803" pitchFamily="18" charset="0"/>
                        </a:rPr>
                        <a:t> </a:t>
                      </a:r>
                      <a:endParaRPr lang="tr-TR"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41274888"/>
                  </a:ext>
                </a:extLst>
              </a:tr>
              <a:tr h="420772">
                <a:tc>
                  <a:txBody>
                    <a:bodyPr/>
                    <a:lstStyle/>
                    <a:p>
                      <a:pPr>
                        <a:lnSpc>
                          <a:spcPct val="107000"/>
                        </a:lnSpc>
                        <a:spcAft>
                          <a:spcPts val="3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300"/>
                        </a:spcAft>
                      </a:pPr>
                      <a:r>
                        <a:rPr lang="tr-TR" sz="2000">
                          <a:effectLst/>
                          <a:latin typeface="Garamond" panose="02020404030301010803" pitchFamily="18" charset="0"/>
                        </a:rPr>
                        <a:t>Genç girişimci</a:t>
                      </a:r>
                      <a:endParaRPr lang="tr-TR"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tr-TR" sz="2000" dirty="0">
                          <a:effectLst/>
                          <a:latin typeface="Garamond" panose="02020404030301010803" pitchFamily="18" charset="0"/>
                        </a:rPr>
                        <a:t>5</a:t>
                      </a:r>
                      <a:endParaRPr lang="tr-TR"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tr-TR" sz="2000">
                          <a:effectLst/>
                          <a:latin typeface="Garamond" panose="02020404030301010803" pitchFamily="18" charset="0"/>
                        </a:rPr>
                        <a:t> </a:t>
                      </a:r>
                      <a:endParaRPr lang="tr-TR"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6347645"/>
                  </a:ext>
                </a:extLst>
              </a:tr>
              <a:tr h="541131">
                <a:tc>
                  <a:txBody>
                    <a:bodyPr/>
                    <a:lstStyle/>
                    <a:p>
                      <a:pPr>
                        <a:lnSpc>
                          <a:spcPct val="107000"/>
                        </a:lnSpc>
                        <a:spcAft>
                          <a:spcPts val="3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300"/>
                        </a:spcAft>
                      </a:pPr>
                      <a:r>
                        <a:rPr lang="tr-TR" sz="2000">
                          <a:effectLst/>
                          <a:latin typeface="Garamond" panose="02020404030301010803" pitchFamily="18" charset="0"/>
                        </a:rPr>
                        <a:t>Sulama Koop. veya Sulama Birlikleri  </a:t>
                      </a:r>
                      <a:endParaRPr lang="tr-TR"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tr-TR" sz="2000">
                          <a:effectLst/>
                          <a:latin typeface="Garamond" panose="02020404030301010803" pitchFamily="18" charset="0"/>
                        </a:rPr>
                        <a:t>4</a:t>
                      </a:r>
                      <a:endParaRPr lang="tr-TR"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tr-TR" sz="2000" dirty="0">
                          <a:effectLst/>
                          <a:latin typeface="Garamond" panose="02020404030301010803" pitchFamily="18" charset="0"/>
                        </a:rPr>
                        <a:t> </a:t>
                      </a:r>
                      <a:endParaRPr lang="tr-TR"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2314864"/>
                  </a:ext>
                </a:extLst>
              </a:tr>
              <a:tr h="541131">
                <a:tc>
                  <a:txBody>
                    <a:bodyPr/>
                    <a:lstStyle/>
                    <a:p>
                      <a:pPr>
                        <a:lnSpc>
                          <a:spcPct val="107000"/>
                        </a:lnSpc>
                        <a:spcAft>
                          <a:spcPts val="3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300"/>
                        </a:spcAft>
                      </a:pPr>
                      <a:r>
                        <a:rPr lang="tr-TR" sz="2000">
                          <a:effectLst/>
                          <a:latin typeface="Garamond" panose="02020404030301010803" pitchFamily="18" charset="0"/>
                        </a:rPr>
                        <a:t>Birinci Derece Tarımsal Örgütler</a:t>
                      </a:r>
                      <a:endParaRPr lang="tr-TR"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tr-TR" sz="2000">
                          <a:effectLst/>
                          <a:latin typeface="Garamond" panose="02020404030301010803" pitchFamily="18" charset="0"/>
                        </a:rPr>
                        <a:t>6</a:t>
                      </a:r>
                      <a:endParaRPr lang="tr-TR"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tr-TR" sz="2000" dirty="0">
                          <a:effectLst/>
                          <a:latin typeface="Garamond" panose="02020404030301010803" pitchFamily="18" charset="0"/>
                        </a:rPr>
                        <a:t> </a:t>
                      </a:r>
                      <a:endParaRPr lang="tr-TR"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0740753"/>
                  </a:ext>
                </a:extLst>
              </a:tr>
              <a:tr h="541131">
                <a:tc>
                  <a:txBody>
                    <a:bodyPr/>
                    <a:lstStyle/>
                    <a:p>
                      <a:pPr>
                        <a:lnSpc>
                          <a:spcPct val="107000"/>
                        </a:lnSpc>
                        <a:spcAft>
                          <a:spcPts val="3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300"/>
                        </a:spcAft>
                      </a:pPr>
                      <a:r>
                        <a:rPr lang="tr-TR" sz="2000">
                          <a:effectLst/>
                          <a:latin typeface="Garamond" panose="02020404030301010803" pitchFamily="18" charset="0"/>
                        </a:rPr>
                        <a:t>Birinci Derece Tarımsal Örgüt Üyesi</a:t>
                      </a:r>
                      <a:endParaRPr lang="tr-TR"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tr-TR" sz="2000">
                          <a:effectLst/>
                          <a:latin typeface="Garamond" panose="02020404030301010803" pitchFamily="18" charset="0"/>
                        </a:rPr>
                        <a:t>3</a:t>
                      </a:r>
                      <a:endParaRPr lang="tr-TR"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tr-TR" sz="2000" dirty="0">
                          <a:effectLst/>
                          <a:latin typeface="Garamond" panose="02020404030301010803" pitchFamily="18" charset="0"/>
                        </a:rPr>
                        <a:t> </a:t>
                      </a:r>
                      <a:endParaRPr lang="tr-TR"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6379208"/>
                  </a:ext>
                </a:extLst>
              </a:tr>
            </a:tbl>
          </a:graphicData>
        </a:graphic>
      </p:graphicFrame>
      <p:sp>
        <p:nvSpPr>
          <p:cNvPr id="3" name="Unvan 2"/>
          <p:cNvSpPr>
            <a:spLocks noGrp="1"/>
          </p:cNvSpPr>
          <p:nvPr>
            <p:ph type="title"/>
          </p:nvPr>
        </p:nvSpPr>
        <p:spPr/>
        <p:txBody>
          <a:bodyPr/>
          <a:lstStyle/>
          <a:p>
            <a:pPr algn="ctr"/>
            <a:r>
              <a:rPr lang="tr-TR" sz="3000" dirty="0" smtClean="0">
                <a:solidFill>
                  <a:srgbClr val="0070C0"/>
                </a:solidFill>
                <a:effectLst>
                  <a:outerShdw blurRad="38100" dist="38100" dir="2700000" algn="tl">
                    <a:srgbClr val="000000">
                      <a:alpha val="43137"/>
                    </a:srgbClr>
                  </a:outerShdw>
                </a:effectLst>
              </a:rPr>
              <a:t>Başvuruların Değerlendirilmesi</a:t>
            </a:r>
            <a:endParaRPr lang="tr-TR" sz="3000" dirty="0">
              <a:solidFill>
                <a:srgbClr val="0070C0"/>
              </a:solidFill>
              <a:effectLst>
                <a:outerShdw blurRad="38100" dist="38100" dir="2700000" algn="tl">
                  <a:srgbClr val="000000">
                    <a:alpha val="43137"/>
                  </a:srgbClr>
                </a:outerShdw>
              </a:effectLst>
            </a:endParaRPr>
          </a:p>
        </p:txBody>
      </p:sp>
      <p:sp>
        <p:nvSpPr>
          <p:cNvPr id="4" name="Slayt Numarası Yer Tutucusu 3"/>
          <p:cNvSpPr>
            <a:spLocks noGrp="1"/>
          </p:cNvSpPr>
          <p:nvPr>
            <p:ph type="sldNum" sz="quarter" idx="12"/>
          </p:nvPr>
        </p:nvSpPr>
        <p:spPr/>
        <p:txBody>
          <a:bodyPr/>
          <a:lstStyle/>
          <a:p>
            <a:fld id="{7858AF1D-E6D7-4B64-9545-F66A72DEE560}" type="slidenum">
              <a:rPr lang="tr-TR" smtClean="0"/>
              <a:pPr/>
              <a:t>20</a:t>
            </a:fld>
            <a:r>
              <a:rPr lang="tr-TR" smtClean="0"/>
              <a:t>/30</a:t>
            </a:r>
            <a:endParaRPr lang="tr-TR" dirty="0"/>
          </a:p>
        </p:txBody>
      </p:sp>
    </p:spTree>
    <p:extLst>
      <p:ext uri="{BB962C8B-B14F-4D97-AF65-F5344CB8AC3E}">
        <p14:creationId xmlns:p14="http://schemas.microsoft.com/office/powerpoint/2010/main" val="1013585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360761005"/>
              </p:ext>
            </p:extLst>
          </p:nvPr>
        </p:nvGraphicFramePr>
        <p:xfrm>
          <a:off x="2004646" y="2074984"/>
          <a:ext cx="8212015" cy="4244557"/>
        </p:xfrm>
        <a:graphic>
          <a:graphicData uri="http://schemas.openxmlformats.org/drawingml/2006/table">
            <a:tbl>
              <a:tblPr firstRow="1" firstCol="1" bandRow="1">
                <a:tableStyleId>{5C22544A-7EE6-4342-B048-85BDC9FD1C3A}</a:tableStyleId>
              </a:tblPr>
              <a:tblGrid>
                <a:gridCol w="1391819">
                  <a:extLst>
                    <a:ext uri="{9D8B030D-6E8A-4147-A177-3AD203B41FA5}">
                      <a16:colId xmlns:a16="http://schemas.microsoft.com/office/drawing/2014/main" val="2367833544"/>
                    </a:ext>
                  </a:extLst>
                </a:gridCol>
                <a:gridCol w="4747347">
                  <a:extLst>
                    <a:ext uri="{9D8B030D-6E8A-4147-A177-3AD203B41FA5}">
                      <a16:colId xmlns:a16="http://schemas.microsoft.com/office/drawing/2014/main" val="2274548059"/>
                    </a:ext>
                  </a:extLst>
                </a:gridCol>
                <a:gridCol w="1086035">
                  <a:extLst>
                    <a:ext uri="{9D8B030D-6E8A-4147-A177-3AD203B41FA5}">
                      <a16:colId xmlns:a16="http://schemas.microsoft.com/office/drawing/2014/main" val="3428433104"/>
                    </a:ext>
                  </a:extLst>
                </a:gridCol>
                <a:gridCol w="986814">
                  <a:extLst>
                    <a:ext uri="{9D8B030D-6E8A-4147-A177-3AD203B41FA5}">
                      <a16:colId xmlns:a16="http://schemas.microsoft.com/office/drawing/2014/main" val="2852817177"/>
                    </a:ext>
                  </a:extLst>
                </a:gridCol>
              </a:tblGrid>
              <a:tr h="707427">
                <a:tc gridSpan="2">
                  <a:txBody>
                    <a:bodyPr/>
                    <a:lstStyle/>
                    <a:p>
                      <a:pPr algn="ctr">
                        <a:lnSpc>
                          <a:spcPct val="115000"/>
                        </a:lnSpc>
                        <a:spcAft>
                          <a:spcPts val="300"/>
                        </a:spcAft>
                      </a:pPr>
                      <a:r>
                        <a:rPr lang="tr-TR" sz="2000" dirty="0">
                          <a:effectLst/>
                          <a:latin typeface="Garamond" panose="02020404030301010803" pitchFamily="18" charset="0"/>
                        </a:rPr>
                        <a:t>Değerlendirme Kriterleri</a:t>
                      </a:r>
                      <a:endParaRPr lang="tr-TR" sz="20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a:txBody>
                    <a:bodyPr/>
                    <a:lstStyle/>
                    <a:p>
                      <a:pPr algn="ctr">
                        <a:lnSpc>
                          <a:spcPct val="115000"/>
                        </a:lnSpc>
                        <a:spcAft>
                          <a:spcPts val="300"/>
                        </a:spcAft>
                      </a:pPr>
                      <a:r>
                        <a:rPr lang="tr-TR" sz="2000" dirty="0">
                          <a:effectLst/>
                          <a:latin typeface="Garamond" panose="02020404030301010803" pitchFamily="18" charset="0"/>
                        </a:rPr>
                        <a:t>Puan</a:t>
                      </a:r>
                      <a:endParaRPr lang="tr-TR" sz="20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300"/>
                        </a:spcAft>
                      </a:pPr>
                      <a:r>
                        <a:rPr lang="tr-TR" sz="2000">
                          <a:effectLst/>
                          <a:latin typeface="Garamond" panose="02020404030301010803" pitchFamily="18" charset="0"/>
                        </a:rPr>
                        <a:t>Aldığı Puan</a:t>
                      </a:r>
                      <a:endParaRPr lang="tr-TR" sz="20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8519415"/>
                  </a:ext>
                </a:extLst>
              </a:tr>
              <a:tr h="353713">
                <a:tc gridSpan="4">
                  <a:txBody>
                    <a:bodyPr/>
                    <a:lstStyle/>
                    <a:p>
                      <a:pPr algn="l">
                        <a:lnSpc>
                          <a:spcPct val="115000"/>
                        </a:lnSpc>
                        <a:spcAft>
                          <a:spcPts val="300"/>
                        </a:spcAft>
                      </a:pPr>
                      <a:r>
                        <a:rPr lang="tr-TR" sz="2000" b="1" dirty="0">
                          <a:effectLst/>
                          <a:latin typeface="Garamond" panose="02020404030301010803" pitchFamily="18" charset="0"/>
                          <a:ea typeface="Times New Roman" panose="02020603050405020304" pitchFamily="18" charset="0"/>
                          <a:cs typeface="Times New Roman" panose="02020603050405020304" pitchFamily="18" charset="0"/>
                        </a:rPr>
                        <a:t>2 – Proje Alanı</a:t>
                      </a:r>
                      <a:endParaRPr lang="tr-TR" sz="20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82746792"/>
                  </a:ext>
                </a:extLst>
              </a:tr>
              <a:tr h="353713">
                <a:tc>
                  <a:txBody>
                    <a:bodyPr/>
                    <a:lstStyle/>
                    <a:p>
                      <a:pPr algn="just">
                        <a:lnSpc>
                          <a:spcPct val="115000"/>
                        </a:lnSpc>
                        <a:spcAft>
                          <a:spcPts val="30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tc>
                <a:tc>
                  <a:txBody>
                    <a:bodyPr/>
                    <a:lstStyle/>
                    <a:p>
                      <a:pPr algn="just">
                        <a:lnSpc>
                          <a:spcPct val="115000"/>
                        </a:lnSpc>
                        <a:spcAft>
                          <a:spcPts val="300"/>
                        </a:spcAft>
                      </a:pPr>
                      <a:r>
                        <a:rPr lang="tr-TR" sz="2000" dirty="0">
                          <a:effectLst/>
                          <a:latin typeface="Garamond" panose="02020404030301010803" pitchFamily="18" charset="0"/>
                          <a:ea typeface="Times New Roman" panose="02020603050405020304" pitchFamily="18" charset="0"/>
                          <a:cs typeface="Times New Roman" panose="02020603050405020304" pitchFamily="18" charset="0"/>
                        </a:rPr>
                        <a:t>&gt;200 dekar</a:t>
                      </a:r>
                    </a:p>
                  </a:txBody>
                  <a:tcPr marL="68580" marR="68580" marT="0" marB="0" anchor="ctr"/>
                </a:tc>
                <a:tc>
                  <a:txBody>
                    <a:bodyPr/>
                    <a:lstStyle/>
                    <a:p>
                      <a:pPr algn="ctr">
                        <a:lnSpc>
                          <a:spcPct val="115000"/>
                        </a:lnSpc>
                        <a:spcAft>
                          <a:spcPts val="300"/>
                        </a:spcAft>
                      </a:pPr>
                      <a:r>
                        <a:rPr lang="tr-TR" sz="2000">
                          <a:effectLst/>
                          <a:latin typeface="Garamond" panose="02020404030301010803" pitchFamily="18" charset="0"/>
                          <a:ea typeface="Times New Roman" panose="02020603050405020304" pitchFamily="18" charset="0"/>
                          <a:cs typeface="Times New Roman" panose="02020603050405020304" pitchFamily="18" charset="0"/>
                        </a:rPr>
                        <a:t>5</a:t>
                      </a:r>
                    </a:p>
                  </a:txBody>
                  <a:tcPr marL="68580" marR="68580" marT="0" marB="0" anchor="ctr"/>
                </a:tc>
                <a:tc>
                  <a:txBody>
                    <a:bodyPr/>
                    <a:lstStyle/>
                    <a:p>
                      <a:pPr algn="just">
                        <a:lnSpc>
                          <a:spcPct val="115000"/>
                        </a:lnSpc>
                        <a:spcAft>
                          <a:spcPts val="1000"/>
                        </a:spcAft>
                      </a:pPr>
                      <a:r>
                        <a:rPr lang="tr-TR" sz="2000">
                          <a:effectLst/>
                          <a:latin typeface="Garamond" panose="02020404030301010803" pitchFamily="18" charset="0"/>
                          <a:ea typeface="Times New Roman" panose="02020603050405020304" pitchFamily="18" charset="0"/>
                          <a:cs typeface="Times New Roman" panose="02020603050405020304" pitchFamily="18" charset="0"/>
                        </a:rPr>
                        <a:t> </a:t>
                      </a:r>
                    </a:p>
                  </a:txBody>
                  <a:tcPr marL="0" marR="0" marT="0" marB="0" anchor="ctr"/>
                </a:tc>
                <a:extLst>
                  <a:ext uri="{0D108BD9-81ED-4DB2-BD59-A6C34878D82A}">
                    <a16:rowId xmlns:a16="http://schemas.microsoft.com/office/drawing/2014/main" val="1724038959"/>
                  </a:ext>
                </a:extLst>
              </a:tr>
              <a:tr h="353713">
                <a:tc>
                  <a:txBody>
                    <a:bodyPr/>
                    <a:lstStyle/>
                    <a:p>
                      <a:pPr algn="just">
                        <a:lnSpc>
                          <a:spcPct val="115000"/>
                        </a:lnSpc>
                        <a:spcAft>
                          <a:spcPts val="30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tc>
                <a:tc>
                  <a:txBody>
                    <a:bodyPr/>
                    <a:lstStyle/>
                    <a:p>
                      <a:pPr algn="just">
                        <a:lnSpc>
                          <a:spcPct val="115000"/>
                        </a:lnSpc>
                        <a:spcAft>
                          <a:spcPts val="300"/>
                        </a:spcAft>
                      </a:pPr>
                      <a:r>
                        <a:rPr lang="tr-TR" sz="2000" dirty="0">
                          <a:effectLst/>
                          <a:latin typeface="Garamond" panose="02020404030301010803" pitchFamily="18" charset="0"/>
                          <a:ea typeface="Times New Roman" panose="02020603050405020304" pitchFamily="18" charset="0"/>
                          <a:cs typeface="Times New Roman" panose="02020603050405020304" pitchFamily="18" charset="0"/>
                        </a:rPr>
                        <a:t>50-200 dekar</a:t>
                      </a:r>
                    </a:p>
                  </a:txBody>
                  <a:tcPr marL="68580" marR="68580" marT="0" marB="0" anchor="ctr"/>
                </a:tc>
                <a:tc>
                  <a:txBody>
                    <a:bodyPr/>
                    <a:lstStyle/>
                    <a:p>
                      <a:pPr algn="ctr">
                        <a:lnSpc>
                          <a:spcPct val="115000"/>
                        </a:lnSpc>
                        <a:spcAft>
                          <a:spcPts val="300"/>
                        </a:spcAft>
                      </a:pPr>
                      <a:r>
                        <a:rPr lang="tr-TR" sz="2000">
                          <a:effectLst/>
                          <a:latin typeface="Garamond" panose="02020404030301010803" pitchFamily="18" charset="0"/>
                          <a:ea typeface="Times New Roman" panose="02020603050405020304" pitchFamily="18" charset="0"/>
                          <a:cs typeface="Times New Roman" panose="02020603050405020304" pitchFamily="18" charset="0"/>
                        </a:rPr>
                        <a:t>4</a:t>
                      </a:r>
                    </a:p>
                  </a:txBody>
                  <a:tcPr marL="68580" marR="68580" marT="0" marB="0" anchor="ctr"/>
                </a:tc>
                <a:tc>
                  <a:txBody>
                    <a:bodyPr/>
                    <a:lstStyle/>
                    <a:p>
                      <a:pPr algn="just">
                        <a:lnSpc>
                          <a:spcPct val="115000"/>
                        </a:lnSpc>
                        <a:spcAft>
                          <a:spcPts val="1000"/>
                        </a:spcAft>
                      </a:pPr>
                      <a:r>
                        <a:rPr lang="tr-TR" sz="2000">
                          <a:effectLst/>
                          <a:latin typeface="Garamond" panose="02020404030301010803" pitchFamily="18" charset="0"/>
                          <a:ea typeface="Times New Roman" panose="02020603050405020304" pitchFamily="18" charset="0"/>
                          <a:cs typeface="Times New Roman" panose="02020603050405020304" pitchFamily="18" charset="0"/>
                        </a:rPr>
                        <a:t> </a:t>
                      </a:r>
                    </a:p>
                  </a:txBody>
                  <a:tcPr marL="0" marR="0" marT="0" marB="0" anchor="ctr"/>
                </a:tc>
                <a:extLst>
                  <a:ext uri="{0D108BD9-81ED-4DB2-BD59-A6C34878D82A}">
                    <a16:rowId xmlns:a16="http://schemas.microsoft.com/office/drawing/2014/main" val="1977455476"/>
                  </a:ext>
                </a:extLst>
              </a:tr>
              <a:tr h="353713">
                <a:tc>
                  <a:txBody>
                    <a:bodyPr/>
                    <a:lstStyle/>
                    <a:p>
                      <a:pPr algn="just">
                        <a:lnSpc>
                          <a:spcPct val="115000"/>
                        </a:lnSpc>
                        <a:spcAft>
                          <a:spcPts val="30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tc>
                <a:tc>
                  <a:txBody>
                    <a:bodyPr/>
                    <a:lstStyle/>
                    <a:p>
                      <a:pPr algn="just">
                        <a:lnSpc>
                          <a:spcPct val="115000"/>
                        </a:lnSpc>
                        <a:spcAft>
                          <a:spcPts val="300"/>
                        </a:spcAft>
                      </a:pPr>
                      <a:r>
                        <a:rPr lang="tr-TR" sz="2000" dirty="0">
                          <a:effectLst/>
                          <a:latin typeface="Garamond" panose="02020404030301010803" pitchFamily="18" charset="0"/>
                          <a:ea typeface="Times New Roman" panose="02020603050405020304" pitchFamily="18" charset="0"/>
                          <a:cs typeface="Times New Roman" panose="02020603050405020304" pitchFamily="18" charset="0"/>
                        </a:rPr>
                        <a:t>&lt;50 da</a:t>
                      </a:r>
                    </a:p>
                  </a:txBody>
                  <a:tcPr marL="68580" marR="68580" marT="0" marB="0" anchor="ctr"/>
                </a:tc>
                <a:tc>
                  <a:txBody>
                    <a:bodyPr/>
                    <a:lstStyle/>
                    <a:p>
                      <a:pPr algn="ctr">
                        <a:lnSpc>
                          <a:spcPct val="115000"/>
                        </a:lnSpc>
                        <a:spcAft>
                          <a:spcPts val="300"/>
                        </a:spcAft>
                      </a:pPr>
                      <a:r>
                        <a:rPr lang="tr-TR" sz="2000">
                          <a:effectLst/>
                          <a:latin typeface="Garamond" panose="02020404030301010803" pitchFamily="18" charset="0"/>
                          <a:ea typeface="Times New Roman" panose="02020603050405020304" pitchFamily="18" charset="0"/>
                          <a:cs typeface="Times New Roman" panose="02020603050405020304" pitchFamily="18" charset="0"/>
                        </a:rPr>
                        <a:t>3</a:t>
                      </a:r>
                    </a:p>
                  </a:txBody>
                  <a:tcPr marL="68580" marR="68580" marT="0" marB="0" anchor="ctr"/>
                </a:tc>
                <a:tc>
                  <a:txBody>
                    <a:bodyPr/>
                    <a:lstStyle/>
                    <a:p>
                      <a:pPr algn="just">
                        <a:lnSpc>
                          <a:spcPct val="115000"/>
                        </a:lnSpc>
                        <a:spcAft>
                          <a:spcPts val="1000"/>
                        </a:spcAft>
                      </a:pPr>
                      <a:r>
                        <a:rPr lang="tr-TR" sz="2000">
                          <a:effectLst/>
                          <a:latin typeface="Garamond" panose="02020404030301010803" pitchFamily="18" charset="0"/>
                          <a:ea typeface="Times New Roman" panose="02020603050405020304" pitchFamily="18" charset="0"/>
                          <a:cs typeface="Times New Roman" panose="02020603050405020304" pitchFamily="18" charset="0"/>
                        </a:rPr>
                        <a:t> </a:t>
                      </a:r>
                    </a:p>
                  </a:txBody>
                  <a:tcPr marL="0" marR="0" marT="0" marB="0" anchor="ctr"/>
                </a:tc>
                <a:extLst>
                  <a:ext uri="{0D108BD9-81ED-4DB2-BD59-A6C34878D82A}">
                    <a16:rowId xmlns:a16="http://schemas.microsoft.com/office/drawing/2014/main" val="3366864391"/>
                  </a:ext>
                </a:extLst>
              </a:tr>
              <a:tr h="353713">
                <a:tc gridSpan="4">
                  <a:txBody>
                    <a:bodyPr/>
                    <a:lstStyle/>
                    <a:p>
                      <a:pPr algn="l">
                        <a:lnSpc>
                          <a:spcPct val="115000"/>
                        </a:lnSpc>
                        <a:spcAft>
                          <a:spcPts val="300"/>
                        </a:spcAft>
                      </a:pPr>
                      <a:r>
                        <a:rPr lang="tr-TR" sz="2000" b="1" dirty="0">
                          <a:effectLst/>
                          <a:latin typeface="Garamond" panose="02020404030301010803" pitchFamily="18" charset="0"/>
                          <a:ea typeface="Times New Roman" panose="02020603050405020304" pitchFamily="18" charset="0"/>
                          <a:cs typeface="Times New Roman" panose="02020603050405020304" pitchFamily="18" charset="0"/>
                        </a:rPr>
                        <a:t>3 – Başvuru Yapılan Arazinin Tasarruf Şekli</a:t>
                      </a:r>
                      <a:endParaRPr lang="tr-TR" sz="20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0015440"/>
                  </a:ext>
                </a:extLst>
              </a:tr>
              <a:tr h="353713">
                <a:tc>
                  <a:txBody>
                    <a:bodyPr/>
                    <a:lstStyle/>
                    <a:p>
                      <a:pPr algn="just">
                        <a:lnSpc>
                          <a:spcPct val="115000"/>
                        </a:lnSpc>
                        <a:spcAft>
                          <a:spcPts val="30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tc>
                <a:tc>
                  <a:txBody>
                    <a:bodyPr/>
                    <a:lstStyle/>
                    <a:p>
                      <a:pPr algn="just">
                        <a:lnSpc>
                          <a:spcPct val="115000"/>
                        </a:lnSpc>
                        <a:spcAft>
                          <a:spcPts val="300"/>
                        </a:spcAft>
                      </a:pPr>
                      <a:r>
                        <a:rPr lang="tr-TR" sz="2000">
                          <a:effectLst/>
                          <a:latin typeface="Garamond" panose="02020404030301010803" pitchFamily="18" charset="0"/>
                          <a:ea typeface="Times New Roman" panose="02020603050405020304" pitchFamily="18" charset="0"/>
                          <a:cs typeface="Times New Roman" panose="02020603050405020304" pitchFamily="18" charset="0"/>
                        </a:rPr>
                        <a:t>Kendi Mülkü</a:t>
                      </a:r>
                    </a:p>
                  </a:txBody>
                  <a:tcPr marL="68580" marR="68580" marT="0" marB="0" anchor="ctr"/>
                </a:tc>
                <a:tc>
                  <a:txBody>
                    <a:bodyPr/>
                    <a:lstStyle/>
                    <a:p>
                      <a:pPr algn="ctr">
                        <a:lnSpc>
                          <a:spcPct val="115000"/>
                        </a:lnSpc>
                        <a:spcAft>
                          <a:spcPts val="300"/>
                        </a:spcAft>
                      </a:pPr>
                      <a:r>
                        <a:rPr lang="tr-TR" sz="2000" dirty="0">
                          <a:effectLst/>
                          <a:latin typeface="Garamond" panose="02020404030301010803" pitchFamily="18" charset="0"/>
                          <a:ea typeface="Times New Roman" panose="02020603050405020304" pitchFamily="18" charset="0"/>
                          <a:cs typeface="Times New Roman" panose="02020603050405020304" pitchFamily="18" charset="0"/>
                        </a:rPr>
                        <a:t>4</a:t>
                      </a:r>
                    </a:p>
                  </a:txBody>
                  <a:tcPr marL="68580" marR="68580" marT="0" marB="0" anchor="ctr"/>
                </a:tc>
                <a:tc>
                  <a:txBody>
                    <a:bodyPr/>
                    <a:lstStyle/>
                    <a:p>
                      <a:pPr algn="just">
                        <a:lnSpc>
                          <a:spcPct val="115000"/>
                        </a:lnSpc>
                        <a:spcAft>
                          <a:spcPts val="1000"/>
                        </a:spcAft>
                      </a:pPr>
                      <a:r>
                        <a:rPr lang="tr-TR" sz="2000">
                          <a:effectLst/>
                          <a:latin typeface="Garamond" panose="02020404030301010803" pitchFamily="18" charset="0"/>
                          <a:ea typeface="Times New Roman" panose="02020603050405020304" pitchFamily="18" charset="0"/>
                          <a:cs typeface="Times New Roman" panose="02020603050405020304" pitchFamily="18" charset="0"/>
                        </a:rPr>
                        <a:t> </a:t>
                      </a:r>
                    </a:p>
                  </a:txBody>
                  <a:tcPr marL="0" marR="0" marT="0" marB="0" anchor="ctr"/>
                </a:tc>
                <a:extLst>
                  <a:ext uri="{0D108BD9-81ED-4DB2-BD59-A6C34878D82A}">
                    <a16:rowId xmlns:a16="http://schemas.microsoft.com/office/drawing/2014/main" val="346528985"/>
                  </a:ext>
                </a:extLst>
              </a:tr>
              <a:tr h="353713">
                <a:tc gridSpan="4">
                  <a:txBody>
                    <a:bodyPr/>
                    <a:lstStyle/>
                    <a:p>
                      <a:pPr algn="l">
                        <a:lnSpc>
                          <a:spcPct val="115000"/>
                        </a:lnSpc>
                        <a:spcAft>
                          <a:spcPts val="300"/>
                        </a:spcAft>
                      </a:pPr>
                      <a:r>
                        <a:rPr lang="tr-TR" sz="2000" b="1" dirty="0">
                          <a:effectLst/>
                          <a:latin typeface="Garamond" panose="02020404030301010803" pitchFamily="18" charset="0"/>
                          <a:ea typeface="Times New Roman" panose="02020603050405020304" pitchFamily="18" charset="0"/>
                          <a:cs typeface="Times New Roman" panose="02020603050405020304" pitchFamily="18" charset="0"/>
                        </a:rPr>
                        <a:t>4 – Proje Toplam Tutarı</a:t>
                      </a:r>
                      <a:endParaRPr lang="tr-TR" sz="20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57037221"/>
                  </a:ext>
                </a:extLst>
              </a:tr>
              <a:tr h="353713">
                <a:tc>
                  <a:txBody>
                    <a:bodyPr/>
                    <a:lstStyle/>
                    <a:p>
                      <a:pPr algn="just">
                        <a:lnSpc>
                          <a:spcPct val="115000"/>
                        </a:lnSpc>
                        <a:spcAft>
                          <a:spcPts val="300"/>
                        </a:spcAft>
                      </a:pPr>
                      <a:r>
                        <a:rPr lang="tr-TR" sz="120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300"/>
                        </a:spcAft>
                      </a:pPr>
                      <a:r>
                        <a:rPr lang="tr-TR" sz="2000">
                          <a:effectLst/>
                          <a:latin typeface="Garamond" panose="02020404030301010803" pitchFamily="18" charset="0"/>
                          <a:ea typeface="Times New Roman" panose="02020603050405020304" pitchFamily="18" charset="0"/>
                          <a:cs typeface="Times New Roman" panose="02020603050405020304" pitchFamily="18" charset="0"/>
                        </a:rPr>
                        <a:t>&gt; 10.000.000 TL</a:t>
                      </a:r>
                    </a:p>
                  </a:txBody>
                  <a:tcPr marL="68580" marR="68580" marT="0" marB="0" anchor="ctr"/>
                </a:tc>
                <a:tc>
                  <a:txBody>
                    <a:bodyPr/>
                    <a:lstStyle/>
                    <a:p>
                      <a:pPr algn="ctr">
                        <a:lnSpc>
                          <a:spcPct val="115000"/>
                        </a:lnSpc>
                        <a:spcAft>
                          <a:spcPts val="300"/>
                        </a:spcAft>
                      </a:pPr>
                      <a:r>
                        <a:rPr lang="tr-TR" sz="2000" dirty="0">
                          <a:effectLst/>
                          <a:latin typeface="Garamond" panose="02020404030301010803" pitchFamily="18" charset="0"/>
                          <a:ea typeface="Times New Roman" panose="02020603050405020304" pitchFamily="18" charset="0"/>
                          <a:cs typeface="Times New Roman" panose="02020603050405020304" pitchFamily="18" charset="0"/>
                        </a:rPr>
                        <a:t>5</a:t>
                      </a:r>
                    </a:p>
                  </a:txBody>
                  <a:tcPr marL="68580" marR="68580" marT="0" marB="0" anchor="ctr"/>
                </a:tc>
                <a:tc>
                  <a:txBody>
                    <a:bodyPr/>
                    <a:lstStyle/>
                    <a:p>
                      <a:pPr algn="just">
                        <a:lnSpc>
                          <a:spcPct val="115000"/>
                        </a:lnSpc>
                        <a:spcAft>
                          <a:spcPts val="1000"/>
                        </a:spcAft>
                      </a:pPr>
                      <a:r>
                        <a:rPr lang="tr-TR" sz="2000" dirty="0">
                          <a:effectLst/>
                          <a:latin typeface="Garamond" panose="02020404030301010803" pitchFamily="18" charset="0"/>
                          <a:ea typeface="Times New Roman" panose="02020603050405020304" pitchFamily="18" charset="0"/>
                          <a:cs typeface="Times New Roman" panose="02020603050405020304" pitchFamily="18" charset="0"/>
                        </a:rPr>
                        <a:t> </a:t>
                      </a:r>
                    </a:p>
                  </a:txBody>
                  <a:tcPr marL="0" marR="0" marT="0" marB="0" anchor="ctr"/>
                </a:tc>
                <a:extLst>
                  <a:ext uri="{0D108BD9-81ED-4DB2-BD59-A6C34878D82A}">
                    <a16:rowId xmlns:a16="http://schemas.microsoft.com/office/drawing/2014/main" val="635339774"/>
                  </a:ext>
                </a:extLst>
              </a:tr>
              <a:tr h="353713">
                <a:tc>
                  <a:txBody>
                    <a:bodyPr/>
                    <a:lstStyle/>
                    <a:p>
                      <a:pPr algn="just">
                        <a:lnSpc>
                          <a:spcPct val="115000"/>
                        </a:lnSpc>
                        <a:spcAft>
                          <a:spcPts val="300"/>
                        </a:spcAft>
                      </a:pPr>
                      <a:r>
                        <a:rPr lang="tr-TR" sz="120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300"/>
                        </a:spcAft>
                      </a:pPr>
                      <a:r>
                        <a:rPr lang="tr-TR" sz="2000">
                          <a:effectLst/>
                          <a:latin typeface="Garamond" panose="02020404030301010803" pitchFamily="18" charset="0"/>
                          <a:ea typeface="Times New Roman" panose="02020603050405020304" pitchFamily="18" charset="0"/>
                          <a:cs typeface="Times New Roman" panose="02020603050405020304" pitchFamily="18" charset="0"/>
                        </a:rPr>
                        <a:t>1.000.000-10.000.000 TL</a:t>
                      </a:r>
                    </a:p>
                  </a:txBody>
                  <a:tcPr marL="68580" marR="68580" marT="0" marB="0" anchor="ctr"/>
                </a:tc>
                <a:tc>
                  <a:txBody>
                    <a:bodyPr/>
                    <a:lstStyle/>
                    <a:p>
                      <a:pPr algn="ctr">
                        <a:lnSpc>
                          <a:spcPct val="115000"/>
                        </a:lnSpc>
                        <a:spcAft>
                          <a:spcPts val="300"/>
                        </a:spcAft>
                      </a:pPr>
                      <a:r>
                        <a:rPr lang="tr-TR" sz="2000">
                          <a:effectLst/>
                          <a:latin typeface="Garamond" panose="02020404030301010803" pitchFamily="18" charset="0"/>
                          <a:ea typeface="Times New Roman" panose="02020603050405020304" pitchFamily="18" charset="0"/>
                          <a:cs typeface="Times New Roman" panose="02020603050405020304" pitchFamily="18" charset="0"/>
                        </a:rPr>
                        <a:t>4</a:t>
                      </a:r>
                    </a:p>
                  </a:txBody>
                  <a:tcPr marL="68580" marR="68580" marT="0" marB="0" anchor="ctr"/>
                </a:tc>
                <a:tc>
                  <a:txBody>
                    <a:bodyPr/>
                    <a:lstStyle/>
                    <a:p>
                      <a:pPr algn="just">
                        <a:lnSpc>
                          <a:spcPct val="115000"/>
                        </a:lnSpc>
                        <a:spcAft>
                          <a:spcPts val="1000"/>
                        </a:spcAft>
                      </a:pPr>
                      <a:r>
                        <a:rPr lang="tr-TR" sz="2000" dirty="0">
                          <a:effectLst/>
                          <a:latin typeface="Garamond" panose="02020404030301010803" pitchFamily="18" charset="0"/>
                          <a:ea typeface="Times New Roman" panose="02020603050405020304" pitchFamily="18" charset="0"/>
                          <a:cs typeface="Times New Roman" panose="02020603050405020304" pitchFamily="18" charset="0"/>
                        </a:rPr>
                        <a:t> </a:t>
                      </a:r>
                    </a:p>
                  </a:txBody>
                  <a:tcPr marL="0" marR="0" marT="0" marB="0" anchor="ctr"/>
                </a:tc>
                <a:extLst>
                  <a:ext uri="{0D108BD9-81ED-4DB2-BD59-A6C34878D82A}">
                    <a16:rowId xmlns:a16="http://schemas.microsoft.com/office/drawing/2014/main" val="1298873750"/>
                  </a:ext>
                </a:extLst>
              </a:tr>
              <a:tr h="353713">
                <a:tc>
                  <a:txBody>
                    <a:bodyPr/>
                    <a:lstStyle/>
                    <a:p>
                      <a:pPr algn="just">
                        <a:lnSpc>
                          <a:spcPct val="115000"/>
                        </a:lnSpc>
                        <a:spcAft>
                          <a:spcPts val="300"/>
                        </a:spcAft>
                      </a:pPr>
                      <a:r>
                        <a:rPr lang="tr-TR" sz="120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300"/>
                        </a:spcAft>
                      </a:pPr>
                      <a:r>
                        <a:rPr lang="tr-TR" sz="2000">
                          <a:effectLst/>
                          <a:latin typeface="Garamond" panose="02020404030301010803" pitchFamily="18" charset="0"/>
                          <a:ea typeface="Times New Roman" panose="02020603050405020304" pitchFamily="18" charset="0"/>
                          <a:cs typeface="Times New Roman" panose="02020603050405020304" pitchFamily="18" charset="0"/>
                        </a:rPr>
                        <a:t>&lt;1.000.000 TL</a:t>
                      </a:r>
                    </a:p>
                  </a:txBody>
                  <a:tcPr marL="68580" marR="68580" marT="0" marB="0" anchor="ctr"/>
                </a:tc>
                <a:tc>
                  <a:txBody>
                    <a:bodyPr/>
                    <a:lstStyle/>
                    <a:p>
                      <a:pPr algn="ctr">
                        <a:lnSpc>
                          <a:spcPct val="115000"/>
                        </a:lnSpc>
                        <a:spcAft>
                          <a:spcPts val="300"/>
                        </a:spcAft>
                      </a:pPr>
                      <a:r>
                        <a:rPr lang="tr-TR" sz="2000">
                          <a:effectLst/>
                          <a:latin typeface="Garamond" panose="02020404030301010803" pitchFamily="18" charset="0"/>
                          <a:ea typeface="Times New Roman" panose="02020603050405020304" pitchFamily="18" charset="0"/>
                          <a:cs typeface="Times New Roman" panose="02020603050405020304" pitchFamily="18" charset="0"/>
                        </a:rPr>
                        <a:t>3</a:t>
                      </a:r>
                    </a:p>
                  </a:txBody>
                  <a:tcPr marL="68580" marR="68580" marT="0" marB="0" anchor="ctr"/>
                </a:tc>
                <a:tc>
                  <a:txBody>
                    <a:bodyPr/>
                    <a:lstStyle/>
                    <a:p>
                      <a:pPr algn="just">
                        <a:lnSpc>
                          <a:spcPct val="115000"/>
                        </a:lnSpc>
                        <a:spcAft>
                          <a:spcPts val="1000"/>
                        </a:spcAft>
                      </a:pPr>
                      <a:r>
                        <a:rPr lang="tr-TR" sz="2000" dirty="0">
                          <a:effectLst/>
                          <a:latin typeface="Garamond" panose="02020404030301010803" pitchFamily="18" charset="0"/>
                          <a:ea typeface="Times New Roman" panose="02020603050405020304" pitchFamily="18" charset="0"/>
                          <a:cs typeface="Times New Roman" panose="02020603050405020304" pitchFamily="18" charset="0"/>
                        </a:rPr>
                        <a:t> </a:t>
                      </a:r>
                    </a:p>
                  </a:txBody>
                  <a:tcPr marL="0" marR="0" marT="0" marB="0" anchor="ctr"/>
                </a:tc>
                <a:extLst>
                  <a:ext uri="{0D108BD9-81ED-4DB2-BD59-A6C34878D82A}">
                    <a16:rowId xmlns:a16="http://schemas.microsoft.com/office/drawing/2014/main" val="2047549592"/>
                  </a:ext>
                </a:extLst>
              </a:tr>
            </a:tbl>
          </a:graphicData>
        </a:graphic>
      </p:graphicFrame>
      <p:sp>
        <p:nvSpPr>
          <p:cNvPr id="4" name="Slayt Numarası Yer Tutucusu 3"/>
          <p:cNvSpPr>
            <a:spLocks noGrp="1"/>
          </p:cNvSpPr>
          <p:nvPr>
            <p:ph type="sldNum" sz="quarter" idx="12"/>
          </p:nvPr>
        </p:nvSpPr>
        <p:spPr/>
        <p:txBody>
          <a:bodyPr/>
          <a:lstStyle/>
          <a:p>
            <a:fld id="{7858AF1D-E6D7-4B64-9545-F66A72DEE560}" type="slidenum">
              <a:rPr lang="tr-TR" smtClean="0"/>
              <a:pPr/>
              <a:t>21</a:t>
            </a:fld>
            <a:r>
              <a:rPr lang="tr-TR" smtClean="0"/>
              <a:t>/30</a:t>
            </a:r>
            <a:endParaRPr lang="tr-TR" dirty="0"/>
          </a:p>
        </p:txBody>
      </p:sp>
      <p:sp>
        <p:nvSpPr>
          <p:cNvPr id="9" name="Unvan 2"/>
          <p:cNvSpPr>
            <a:spLocks noGrp="1"/>
          </p:cNvSpPr>
          <p:nvPr>
            <p:ph type="title"/>
          </p:nvPr>
        </p:nvSpPr>
        <p:spPr>
          <a:xfrm>
            <a:off x="838200" y="1408905"/>
            <a:ext cx="10515600" cy="546100"/>
          </a:xfrm>
        </p:spPr>
        <p:txBody>
          <a:bodyPr/>
          <a:lstStyle/>
          <a:p>
            <a:pPr algn="ctr"/>
            <a:r>
              <a:rPr lang="tr-TR" sz="3000" dirty="0" smtClean="0">
                <a:solidFill>
                  <a:srgbClr val="0070C0"/>
                </a:solidFill>
                <a:effectLst>
                  <a:outerShdw blurRad="38100" dist="38100" dir="2700000" algn="tl">
                    <a:srgbClr val="000000">
                      <a:alpha val="43137"/>
                    </a:srgbClr>
                  </a:outerShdw>
                </a:effectLst>
              </a:rPr>
              <a:t>Başvuruların Değerlendirilmesi</a:t>
            </a:r>
            <a:endParaRPr lang="tr-TR" sz="30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6177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22</a:t>
            </a:fld>
            <a:r>
              <a:rPr lang="tr-TR" smtClean="0"/>
              <a:t>/30</a:t>
            </a:r>
            <a:endParaRPr lang="tr-TR" dirty="0"/>
          </a:p>
        </p:txBody>
      </p:sp>
      <p:graphicFrame>
        <p:nvGraphicFramePr>
          <p:cNvPr id="7" name="İçerik Yer Tutucusu 4"/>
          <p:cNvGraphicFramePr>
            <a:graphicFrameLocks/>
          </p:cNvGraphicFramePr>
          <p:nvPr>
            <p:extLst>
              <p:ext uri="{D42A27DB-BD31-4B8C-83A1-F6EECF244321}">
                <p14:modId xmlns:p14="http://schemas.microsoft.com/office/powerpoint/2010/main" val="1020671836"/>
              </p:ext>
            </p:extLst>
          </p:nvPr>
        </p:nvGraphicFramePr>
        <p:xfrm>
          <a:off x="1919654" y="2098281"/>
          <a:ext cx="8352691" cy="4217991"/>
        </p:xfrm>
        <a:graphic>
          <a:graphicData uri="http://schemas.openxmlformats.org/drawingml/2006/table">
            <a:tbl>
              <a:tblPr firstRow="1" firstCol="1" bandRow="1">
                <a:tableStyleId>{5C22544A-7EE6-4342-B048-85BDC9FD1C3A}</a:tableStyleId>
              </a:tblPr>
              <a:tblGrid>
                <a:gridCol w="1415662">
                  <a:extLst>
                    <a:ext uri="{9D8B030D-6E8A-4147-A177-3AD203B41FA5}">
                      <a16:colId xmlns:a16="http://schemas.microsoft.com/office/drawing/2014/main" val="2367833544"/>
                    </a:ext>
                  </a:extLst>
                </a:gridCol>
                <a:gridCol w="4555737">
                  <a:extLst>
                    <a:ext uri="{9D8B030D-6E8A-4147-A177-3AD203B41FA5}">
                      <a16:colId xmlns:a16="http://schemas.microsoft.com/office/drawing/2014/main" val="2274548059"/>
                    </a:ext>
                  </a:extLst>
                </a:gridCol>
                <a:gridCol w="1224186">
                  <a:extLst>
                    <a:ext uri="{9D8B030D-6E8A-4147-A177-3AD203B41FA5}">
                      <a16:colId xmlns:a16="http://schemas.microsoft.com/office/drawing/2014/main" val="777529347"/>
                    </a:ext>
                  </a:extLst>
                </a:gridCol>
                <a:gridCol w="1157106">
                  <a:extLst>
                    <a:ext uri="{9D8B030D-6E8A-4147-A177-3AD203B41FA5}">
                      <a16:colId xmlns:a16="http://schemas.microsoft.com/office/drawing/2014/main" val="1700873490"/>
                    </a:ext>
                  </a:extLst>
                </a:gridCol>
              </a:tblGrid>
              <a:tr h="602785">
                <a:tc gridSpan="2">
                  <a:txBody>
                    <a:bodyPr/>
                    <a:lstStyle/>
                    <a:p>
                      <a:pPr algn="ctr">
                        <a:lnSpc>
                          <a:spcPct val="115000"/>
                        </a:lnSpc>
                        <a:spcAft>
                          <a:spcPts val="300"/>
                        </a:spcAft>
                      </a:pPr>
                      <a:r>
                        <a:rPr lang="tr-TR" sz="1800" dirty="0">
                          <a:effectLst/>
                          <a:latin typeface="Garamond" panose="02020404030301010803" pitchFamily="18" charset="0"/>
                        </a:rPr>
                        <a:t>Değerlendirme Kriterleri</a:t>
                      </a:r>
                      <a:endParaRPr lang="tr-TR" sz="1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a:txBody>
                    <a:bodyPr/>
                    <a:lstStyle/>
                    <a:p>
                      <a:pPr algn="ctr">
                        <a:lnSpc>
                          <a:spcPct val="115000"/>
                        </a:lnSpc>
                        <a:spcAft>
                          <a:spcPts val="300"/>
                        </a:spcAft>
                      </a:pPr>
                      <a:r>
                        <a:rPr lang="tr-TR" sz="1800" dirty="0">
                          <a:effectLst/>
                          <a:latin typeface="Garamond" panose="02020404030301010803" pitchFamily="18" charset="0"/>
                        </a:rPr>
                        <a:t>Puan</a:t>
                      </a:r>
                      <a:endParaRPr lang="tr-TR" sz="1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300"/>
                        </a:spcAft>
                      </a:pPr>
                      <a:r>
                        <a:rPr lang="tr-TR" sz="1800" dirty="0">
                          <a:effectLst/>
                          <a:latin typeface="Garamond" panose="02020404030301010803" pitchFamily="18" charset="0"/>
                        </a:rPr>
                        <a:t>Aldığı Puan</a:t>
                      </a:r>
                      <a:endParaRPr lang="tr-TR" sz="1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8519415"/>
                  </a:ext>
                </a:extLst>
              </a:tr>
              <a:tr h="602785">
                <a:tc gridSpan="4">
                  <a:txBody>
                    <a:bodyPr/>
                    <a:lstStyle/>
                    <a:p>
                      <a:pPr algn="l">
                        <a:lnSpc>
                          <a:spcPct val="115000"/>
                        </a:lnSpc>
                        <a:spcAft>
                          <a:spcPts val="300"/>
                        </a:spcAft>
                      </a:pPr>
                      <a:r>
                        <a:rPr lang="tr-TR" sz="1800" b="1" dirty="0">
                          <a:effectLst/>
                          <a:latin typeface="Garamond" panose="02020404030301010803" pitchFamily="18" charset="0"/>
                          <a:ea typeface="Times New Roman" panose="02020603050405020304" pitchFamily="18" charset="0"/>
                          <a:cs typeface="Times New Roman" panose="02020603050405020304" pitchFamily="18" charset="0"/>
                        </a:rPr>
                        <a:t>5 – Başvuru Sahibinin Kırsal Kalkınma Destekleri Kapsamında Tasarruflu Tarımsal Sulama Sistemleri Hibe Desteğinden Yararlanma Durumu</a:t>
                      </a:r>
                      <a:endParaRPr lang="tr-TR" sz="1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82746792"/>
                  </a:ext>
                </a:extLst>
              </a:tr>
              <a:tr h="301391">
                <a:tc>
                  <a:txBody>
                    <a:bodyPr/>
                    <a:lstStyle/>
                    <a:p>
                      <a:pPr algn="just">
                        <a:lnSpc>
                          <a:spcPct val="115000"/>
                        </a:lnSpc>
                        <a:spcAft>
                          <a:spcPts val="30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tc>
                <a:tc>
                  <a:txBody>
                    <a:bodyPr/>
                    <a:lstStyle/>
                    <a:p>
                      <a:pPr algn="l">
                        <a:lnSpc>
                          <a:spcPct val="115000"/>
                        </a:lnSpc>
                        <a:spcAft>
                          <a:spcPts val="300"/>
                        </a:spcAft>
                      </a:pPr>
                      <a:r>
                        <a:rPr lang="tr-TR" sz="1800" dirty="0">
                          <a:effectLst/>
                          <a:latin typeface="Garamond" panose="02020404030301010803" pitchFamily="18" charset="0"/>
                          <a:ea typeface="Times New Roman" panose="02020603050405020304" pitchFamily="18" charset="0"/>
                          <a:cs typeface="Times New Roman" panose="02020603050405020304" pitchFamily="18" charset="0"/>
                        </a:rPr>
                        <a:t>İlk Kez Yararlanıcı</a:t>
                      </a:r>
                    </a:p>
                  </a:txBody>
                  <a:tcPr marL="68580" marR="68580" marT="0" marB="0" anchor="ctr"/>
                </a:tc>
                <a:tc>
                  <a:txBody>
                    <a:bodyPr/>
                    <a:lstStyle/>
                    <a:p>
                      <a:pPr algn="ctr">
                        <a:lnSpc>
                          <a:spcPct val="115000"/>
                        </a:lnSpc>
                        <a:spcAft>
                          <a:spcPts val="300"/>
                        </a:spcAft>
                      </a:pPr>
                      <a:r>
                        <a:rPr lang="tr-TR" sz="1800" dirty="0">
                          <a:effectLst/>
                          <a:latin typeface="Garamond" panose="02020404030301010803" pitchFamily="18" charset="0"/>
                          <a:ea typeface="Times New Roman" panose="02020603050405020304" pitchFamily="18" charset="0"/>
                          <a:cs typeface="Times New Roman" panose="02020603050405020304" pitchFamily="18" charset="0"/>
                        </a:rPr>
                        <a:t>6</a:t>
                      </a:r>
                    </a:p>
                  </a:txBody>
                  <a:tcPr marL="68580" marR="68580" marT="0" marB="0" anchor="ctr"/>
                </a:tc>
                <a:tc>
                  <a:txBody>
                    <a:bodyPr/>
                    <a:lstStyle/>
                    <a:p>
                      <a:pPr algn="ctr">
                        <a:lnSpc>
                          <a:spcPct val="115000"/>
                        </a:lnSpc>
                        <a:spcAft>
                          <a:spcPts val="300"/>
                        </a:spcAft>
                      </a:pPr>
                      <a:r>
                        <a:rPr lang="tr-TR" sz="1800" dirty="0">
                          <a:effectLst/>
                          <a:latin typeface="Garamond" panose="02020404030301010803" pitchFamily="18" charset="0"/>
                          <a:ea typeface="Times New Roman" panose="02020603050405020304" pitchFamily="18" charset="0"/>
                          <a:cs typeface="Times New Roman" panose="02020603050405020304" pitchFamily="18" charset="0"/>
                        </a:rPr>
                        <a:t> </a:t>
                      </a:r>
                    </a:p>
                  </a:txBody>
                  <a:tcPr marL="68580" marR="68580" marT="0" marB="0" anchor="ctr"/>
                </a:tc>
                <a:extLst>
                  <a:ext uri="{0D108BD9-81ED-4DB2-BD59-A6C34878D82A}">
                    <a16:rowId xmlns:a16="http://schemas.microsoft.com/office/drawing/2014/main" val="1724038959"/>
                  </a:ext>
                </a:extLst>
              </a:tr>
              <a:tr h="687738">
                <a:tc gridSpan="2">
                  <a:txBody>
                    <a:bodyPr/>
                    <a:lstStyle/>
                    <a:p>
                      <a:pPr algn="just">
                        <a:lnSpc>
                          <a:spcPct val="115000"/>
                        </a:lnSpc>
                        <a:spcAft>
                          <a:spcPts val="300"/>
                        </a:spcAft>
                      </a:pPr>
                      <a:r>
                        <a:rPr lang="tr-TR" sz="1800" b="1" dirty="0">
                          <a:effectLst/>
                          <a:latin typeface="Garamond" panose="02020404030301010803" pitchFamily="18" charset="0"/>
                          <a:ea typeface="Times New Roman" panose="02020603050405020304" pitchFamily="18" charset="0"/>
                          <a:cs typeface="Times New Roman" panose="02020603050405020304" pitchFamily="18" charset="0"/>
                        </a:rPr>
                        <a:t>6-</a:t>
                      </a:r>
                      <a:r>
                        <a:rPr lang="tr-TR" sz="1800" dirty="0">
                          <a:effectLst/>
                          <a:latin typeface="Garamond" panose="02020404030301010803" pitchFamily="18" charset="0"/>
                          <a:ea typeface="Times New Roman" panose="02020603050405020304" pitchFamily="18" charset="0"/>
                          <a:cs typeface="Times New Roman" panose="02020603050405020304" pitchFamily="18" charset="0"/>
                        </a:rPr>
                        <a:t> Köy, belde, kırsal mahalle, TÜİK tarafından kır olarak tanımlanmış yerleşim birimlerinde yer alan yatırım projeleri</a:t>
                      </a:r>
                    </a:p>
                  </a:txBody>
                  <a:tcPr marL="68580" marR="68580" marT="0" marB="0" anchor="ctr"/>
                </a:tc>
                <a:tc hMerge="1">
                  <a:txBody>
                    <a:bodyPr/>
                    <a:lstStyle/>
                    <a:p>
                      <a:endParaRPr lang="tr-TR"/>
                    </a:p>
                  </a:txBody>
                  <a:tcPr/>
                </a:tc>
                <a:tc>
                  <a:txBody>
                    <a:bodyPr/>
                    <a:lstStyle/>
                    <a:p>
                      <a:pPr algn="ctr">
                        <a:lnSpc>
                          <a:spcPct val="115000"/>
                        </a:lnSpc>
                        <a:spcAft>
                          <a:spcPts val="300"/>
                        </a:spcAft>
                      </a:pPr>
                      <a:r>
                        <a:rPr lang="tr-TR" sz="1800" dirty="0">
                          <a:effectLst/>
                          <a:latin typeface="Garamond" panose="02020404030301010803" pitchFamily="18" charset="0"/>
                          <a:ea typeface="Times New Roman" panose="02020603050405020304" pitchFamily="18" charset="0"/>
                          <a:cs typeface="Times New Roman" panose="02020603050405020304" pitchFamily="18" charset="0"/>
                        </a:rPr>
                        <a:t>6</a:t>
                      </a:r>
                    </a:p>
                  </a:txBody>
                  <a:tcPr marL="68580" marR="68580" marT="0" marB="0" anchor="ctr"/>
                </a:tc>
                <a:tc>
                  <a:txBody>
                    <a:bodyPr/>
                    <a:lstStyle/>
                    <a:p>
                      <a:pPr algn="ctr">
                        <a:lnSpc>
                          <a:spcPct val="115000"/>
                        </a:lnSpc>
                        <a:spcAft>
                          <a:spcPts val="300"/>
                        </a:spcAft>
                      </a:pPr>
                      <a:r>
                        <a:rPr lang="tr-TR" sz="1800" dirty="0">
                          <a:effectLst/>
                          <a:latin typeface="Garamond" panose="02020404030301010803" pitchFamily="18" charset="0"/>
                          <a:ea typeface="Times New Roman" panose="02020603050405020304" pitchFamily="18" charset="0"/>
                          <a:cs typeface="Times New Roman" panose="02020603050405020304" pitchFamily="18" charset="0"/>
                        </a:rPr>
                        <a:t> </a:t>
                      </a:r>
                    </a:p>
                  </a:txBody>
                  <a:tcPr marL="68580" marR="68580" marT="0" marB="0" anchor="ctr"/>
                </a:tc>
                <a:extLst>
                  <a:ext uri="{0D108BD9-81ED-4DB2-BD59-A6C34878D82A}">
                    <a16:rowId xmlns:a16="http://schemas.microsoft.com/office/drawing/2014/main" val="1977455476"/>
                  </a:ext>
                </a:extLst>
              </a:tr>
              <a:tr h="890265">
                <a:tc gridSpan="2">
                  <a:txBody>
                    <a:bodyPr/>
                    <a:lstStyle/>
                    <a:p>
                      <a:pPr algn="just">
                        <a:lnSpc>
                          <a:spcPct val="115000"/>
                        </a:lnSpc>
                        <a:spcAft>
                          <a:spcPts val="300"/>
                        </a:spcAft>
                      </a:pPr>
                      <a:r>
                        <a:rPr lang="tr-TR" sz="1800" b="1" dirty="0">
                          <a:effectLst/>
                          <a:latin typeface="Garamond" panose="02020404030301010803" pitchFamily="18" charset="0"/>
                          <a:ea typeface="Times New Roman" panose="02020603050405020304" pitchFamily="18" charset="0"/>
                          <a:cs typeface="Times New Roman" panose="02020603050405020304" pitchFamily="18" charset="0"/>
                        </a:rPr>
                        <a:t>7-</a:t>
                      </a:r>
                      <a:r>
                        <a:rPr lang="tr-TR" sz="1800" dirty="0">
                          <a:effectLst/>
                          <a:latin typeface="Garamond" panose="02020404030301010803" pitchFamily="18" charset="0"/>
                          <a:ea typeface="Times New Roman" panose="02020603050405020304" pitchFamily="18" charset="0"/>
                          <a:cs typeface="Times New Roman" panose="02020603050405020304" pitchFamily="18" charset="0"/>
                        </a:rPr>
                        <a:t> Faydalanıcının köy, belde, kırsal mahalle, TÜİK tarafından kır olarak tanımlanmış yerleşim birimlerinde ikamet etmesi</a:t>
                      </a:r>
                    </a:p>
                  </a:txBody>
                  <a:tcPr marL="68580" marR="68580" marT="0" marB="0" anchor="ctr"/>
                </a:tc>
                <a:tc hMerge="1">
                  <a:txBody>
                    <a:bodyPr/>
                    <a:lstStyle/>
                    <a:p>
                      <a:endParaRPr lang="tr-TR"/>
                    </a:p>
                  </a:txBody>
                  <a:tcPr/>
                </a:tc>
                <a:tc>
                  <a:txBody>
                    <a:bodyPr/>
                    <a:lstStyle/>
                    <a:p>
                      <a:pPr algn="ctr">
                        <a:lnSpc>
                          <a:spcPct val="115000"/>
                        </a:lnSpc>
                        <a:spcAft>
                          <a:spcPts val="300"/>
                        </a:spcAft>
                      </a:pPr>
                      <a:r>
                        <a:rPr lang="tr-TR" sz="1800" dirty="0">
                          <a:effectLst/>
                          <a:latin typeface="Garamond" panose="02020404030301010803" pitchFamily="18" charset="0"/>
                          <a:ea typeface="Times New Roman" panose="02020603050405020304" pitchFamily="18" charset="0"/>
                          <a:cs typeface="Times New Roman" panose="02020603050405020304" pitchFamily="18" charset="0"/>
                        </a:rPr>
                        <a:t>6</a:t>
                      </a:r>
                    </a:p>
                  </a:txBody>
                  <a:tcPr marL="68580" marR="68580" marT="0" marB="0" anchor="ctr"/>
                </a:tc>
                <a:tc>
                  <a:txBody>
                    <a:bodyPr/>
                    <a:lstStyle/>
                    <a:p>
                      <a:pPr algn="ctr">
                        <a:lnSpc>
                          <a:spcPct val="115000"/>
                        </a:lnSpc>
                        <a:spcAft>
                          <a:spcPts val="300"/>
                        </a:spcAft>
                      </a:pPr>
                      <a:r>
                        <a:rPr lang="tr-TR" sz="1800" dirty="0">
                          <a:effectLst/>
                          <a:latin typeface="Garamond" panose="02020404030301010803" pitchFamily="18" charset="0"/>
                          <a:ea typeface="Times New Roman" panose="02020603050405020304" pitchFamily="18" charset="0"/>
                          <a:cs typeface="Times New Roman" panose="02020603050405020304" pitchFamily="18" charset="0"/>
                        </a:rPr>
                        <a:t> </a:t>
                      </a:r>
                    </a:p>
                  </a:txBody>
                  <a:tcPr marL="68580" marR="68580" marT="0" marB="0" anchor="ctr"/>
                </a:tc>
                <a:extLst>
                  <a:ext uri="{0D108BD9-81ED-4DB2-BD59-A6C34878D82A}">
                    <a16:rowId xmlns:a16="http://schemas.microsoft.com/office/drawing/2014/main" val="3366864391"/>
                  </a:ext>
                </a:extLst>
              </a:tr>
              <a:tr h="352205">
                <a:tc gridSpan="2">
                  <a:txBody>
                    <a:bodyPr/>
                    <a:lstStyle/>
                    <a:p>
                      <a:pPr algn="just">
                        <a:lnSpc>
                          <a:spcPct val="115000"/>
                        </a:lnSpc>
                        <a:spcAft>
                          <a:spcPts val="300"/>
                        </a:spcAft>
                      </a:pPr>
                      <a:r>
                        <a:rPr lang="tr-TR" sz="1800" b="1">
                          <a:effectLst/>
                          <a:latin typeface="Garamond" panose="02020404030301010803" pitchFamily="18" charset="0"/>
                          <a:ea typeface="Times New Roman" panose="02020603050405020304" pitchFamily="18" charset="0"/>
                          <a:cs typeface="Times New Roman" panose="02020603050405020304" pitchFamily="18" charset="0"/>
                        </a:rPr>
                        <a:t>8-</a:t>
                      </a:r>
                      <a:r>
                        <a:rPr lang="tr-TR" sz="1800">
                          <a:effectLst/>
                          <a:latin typeface="Garamond" panose="02020404030301010803" pitchFamily="18" charset="0"/>
                          <a:ea typeface="Times New Roman" panose="02020603050405020304" pitchFamily="18" charset="0"/>
                          <a:cs typeface="Times New Roman" panose="02020603050405020304" pitchFamily="18" charset="0"/>
                        </a:rPr>
                        <a:t> Yatırımın Bakanlık Üretim Planlaması Değerlendirmesi</a:t>
                      </a:r>
                    </a:p>
                  </a:txBody>
                  <a:tcPr marL="68580" marR="68580" marT="0" marB="0" anchor="ctr"/>
                </a:tc>
                <a:tc hMerge="1">
                  <a:txBody>
                    <a:bodyPr/>
                    <a:lstStyle/>
                    <a:p>
                      <a:endParaRPr lang="tr-TR"/>
                    </a:p>
                  </a:txBody>
                  <a:tcPr/>
                </a:tc>
                <a:tc>
                  <a:txBody>
                    <a:bodyPr/>
                    <a:lstStyle/>
                    <a:p>
                      <a:pPr algn="ctr">
                        <a:lnSpc>
                          <a:spcPct val="115000"/>
                        </a:lnSpc>
                        <a:spcAft>
                          <a:spcPts val="300"/>
                        </a:spcAft>
                      </a:pPr>
                      <a:r>
                        <a:rPr lang="tr-TR" sz="1800">
                          <a:effectLst/>
                          <a:latin typeface="Garamond" panose="02020404030301010803" pitchFamily="18" charset="0"/>
                          <a:ea typeface="Times New Roman" panose="02020603050405020304" pitchFamily="18" charset="0"/>
                          <a:cs typeface="Times New Roman" panose="02020603050405020304" pitchFamily="18" charset="0"/>
                        </a:rPr>
                        <a:t>20</a:t>
                      </a:r>
                    </a:p>
                  </a:txBody>
                  <a:tcPr marL="68580" marR="68580" marT="0" marB="0" anchor="ctr"/>
                </a:tc>
                <a:tc>
                  <a:txBody>
                    <a:bodyPr/>
                    <a:lstStyle/>
                    <a:p>
                      <a:pPr algn="ctr">
                        <a:lnSpc>
                          <a:spcPct val="115000"/>
                        </a:lnSpc>
                        <a:spcAft>
                          <a:spcPts val="300"/>
                        </a:spcAft>
                      </a:pPr>
                      <a:r>
                        <a:rPr lang="tr-TR" sz="1800" dirty="0">
                          <a:effectLst/>
                          <a:latin typeface="Garamond" panose="02020404030301010803" pitchFamily="18" charset="0"/>
                          <a:ea typeface="Times New Roman" panose="02020603050405020304" pitchFamily="18" charset="0"/>
                          <a:cs typeface="Times New Roman" panose="02020603050405020304" pitchFamily="18" charset="0"/>
                        </a:rPr>
                        <a:t> </a:t>
                      </a:r>
                    </a:p>
                  </a:txBody>
                  <a:tcPr marL="68580" marR="68580" marT="0" marB="0" anchor="ctr"/>
                </a:tc>
                <a:extLst>
                  <a:ext uri="{0D108BD9-81ED-4DB2-BD59-A6C34878D82A}">
                    <a16:rowId xmlns:a16="http://schemas.microsoft.com/office/drawing/2014/main" val="340015440"/>
                  </a:ext>
                </a:extLst>
              </a:tr>
              <a:tr h="327152">
                <a:tc rowSpan="2" gridSpan="2">
                  <a:txBody>
                    <a:bodyPr/>
                    <a:lstStyle/>
                    <a:p>
                      <a:pPr algn="just">
                        <a:lnSpc>
                          <a:spcPct val="115000"/>
                        </a:lnSpc>
                        <a:spcAft>
                          <a:spcPts val="300"/>
                        </a:spcAft>
                      </a:pPr>
                      <a:r>
                        <a:rPr lang="tr-TR" sz="1800" b="1" dirty="0">
                          <a:effectLst/>
                          <a:latin typeface="Garamond" panose="02020404030301010803" pitchFamily="18" charset="0"/>
                          <a:ea typeface="Times New Roman" panose="02020603050405020304" pitchFamily="18" charset="0"/>
                          <a:cs typeface="Times New Roman" panose="02020603050405020304" pitchFamily="18" charset="0"/>
                        </a:rPr>
                        <a:t>PROJE TOPLAM PUANI</a:t>
                      </a:r>
                      <a:endParaRPr lang="tr-TR" sz="1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rowSpan="2" hMerge="1">
                  <a:txBody>
                    <a:bodyPr/>
                    <a:lstStyle/>
                    <a:p>
                      <a:endParaRPr lang="tr-TR"/>
                    </a:p>
                  </a:txBody>
                  <a:tcPr/>
                </a:tc>
                <a:tc>
                  <a:txBody>
                    <a:bodyPr/>
                    <a:lstStyle/>
                    <a:p>
                      <a:pPr algn="ctr">
                        <a:lnSpc>
                          <a:spcPct val="115000"/>
                        </a:lnSpc>
                        <a:spcAft>
                          <a:spcPts val="300"/>
                        </a:spcAft>
                      </a:pPr>
                      <a:r>
                        <a:rPr lang="tr-TR" sz="1800" b="1" dirty="0" smtClean="0">
                          <a:effectLst/>
                          <a:latin typeface="Garamond" panose="02020404030301010803" pitchFamily="18" charset="0"/>
                          <a:ea typeface="Times New Roman" panose="02020603050405020304" pitchFamily="18" charset="0"/>
                          <a:cs typeface="Times New Roman" panose="02020603050405020304" pitchFamily="18" charset="0"/>
                        </a:rPr>
                        <a:t>TOPLAM</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300"/>
                        </a:spcAft>
                      </a:pPr>
                      <a:r>
                        <a:rPr lang="tr-TR" sz="1800" b="1" dirty="0" smtClean="0">
                          <a:effectLst/>
                          <a:latin typeface="Garamond" panose="02020404030301010803" pitchFamily="18" charset="0"/>
                          <a:ea typeface="Times New Roman" panose="02020603050405020304" pitchFamily="18" charset="0"/>
                          <a:cs typeface="Times New Roman" panose="02020603050405020304" pitchFamily="18" charset="0"/>
                        </a:rPr>
                        <a:t>TOPLAM</a:t>
                      </a: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528985"/>
                  </a:ext>
                </a:extLst>
              </a:tr>
              <a:tr h="327152">
                <a:tc gridSpan="2" vMerge="1">
                  <a:txBody>
                    <a:bodyPr/>
                    <a:lstStyle/>
                    <a:p>
                      <a:endParaRPr lang="tr-TR"/>
                    </a:p>
                  </a:txBody>
                  <a:tcPr/>
                </a:tc>
                <a:tc hMerge="1" vMerge="1">
                  <a:txBody>
                    <a:bodyPr/>
                    <a:lstStyle/>
                    <a:p>
                      <a:endParaRPr lang="tr-TR"/>
                    </a:p>
                  </a:txBody>
                  <a:tcPr/>
                </a:tc>
                <a:tc>
                  <a:txBody>
                    <a:bodyPr/>
                    <a:lstStyle/>
                    <a:p>
                      <a:pPr algn="ctr">
                        <a:lnSpc>
                          <a:spcPct val="115000"/>
                        </a:lnSpc>
                        <a:spcAft>
                          <a:spcPts val="300"/>
                        </a:spcAft>
                      </a:pPr>
                      <a:r>
                        <a:rPr lang="tr-TR" sz="1800" b="1" dirty="0" smtClean="0">
                          <a:effectLst/>
                          <a:latin typeface="Garamond" panose="02020404030301010803" pitchFamily="18" charset="0"/>
                          <a:ea typeface="Times New Roman" panose="02020603050405020304" pitchFamily="18" charset="0"/>
                          <a:cs typeface="Times New Roman" panose="02020603050405020304" pitchFamily="18" charset="0"/>
                        </a:rPr>
                        <a:t>100</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300"/>
                        </a:spcAft>
                      </a:pPr>
                      <a:endParaRPr lang="tr-TR" sz="1800" b="1" dirty="0" smtClean="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42331533"/>
                  </a:ext>
                </a:extLst>
              </a:tr>
            </a:tbl>
          </a:graphicData>
        </a:graphic>
      </p:graphicFrame>
      <p:sp>
        <p:nvSpPr>
          <p:cNvPr id="10" name="Unvan 2"/>
          <p:cNvSpPr>
            <a:spLocks noGrp="1"/>
          </p:cNvSpPr>
          <p:nvPr>
            <p:ph type="title"/>
          </p:nvPr>
        </p:nvSpPr>
        <p:spPr>
          <a:xfrm>
            <a:off x="838200" y="1408905"/>
            <a:ext cx="10515600" cy="546100"/>
          </a:xfrm>
        </p:spPr>
        <p:txBody>
          <a:bodyPr/>
          <a:lstStyle/>
          <a:p>
            <a:pPr algn="ctr"/>
            <a:r>
              <a:rPr lang="tr-TR" sz="3000" dirty="0" smtClean="0">
                <a:solidFill>
                  <a:srgbClr val="0070C0"/>
                </a:solidFill>
                <a:effectLst>
                  <a:outerShdw blurRad="38100" dist="38100" dir="2700000" algn="tl">
                    <a:srgbClr val="000000">
                      <a:alpha val="43137"/>
                    </a:srgbClr>
                  </a:outerShdw>
                </a:effectLst>
              </a:rPr>
              <a:t>Başvuruların Değerlendirilmesi</a:t>
            </a:r>
            <a:endParaRPr lang="tr-TR" sz="30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6882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38200" y="2066192"/>
            <a:ext cx="10515600" cy="4581791"/>
          </a:xfrm>
        </p:spPr>
        <p:txBody>
          <a:bodyPr>
            <a:normAutofit fontScale="77500" lnSpcReduction="20000"/>
          </a:bodyPr>
          <a:lstStyle/>
          <a:p>
            <a:pPr>
              <a:buFont typeface="Wingdings" panose="05000000000000000000" pitchFamily="2" charset="2"/>
              <a:buChar char="q"/>
            </a:pPr>
            <a:r>
              <a:rPr lang="tr-TR" sz="2000" b="1" dirty="0" smtClean="0">
                <a:cs typeface="Times New Roman" panose="02020603050405020304" pitchFamily="18" charset="0"/>
              </a:rPr>
              <a:t> </a:t>
            </a:r>
            <a:r>
              <a:rPr lang="tr-TR" sz="2600" b="1" dirty="0" smtClean="0">
                <a:cs typeface="Times New Roman" panose="02020603050405020304" pitchFamily="18" charset="0"/>
              </a:rPr>
              <a:t>Satın </a:t>
            </a:r>
            <a:r>
              <a:rPr lang="tr-TR" sz="2600" b="1" dirty="0">
                <a:cs typeface="Times New Roman" panose="02020603050405020304" pitchFamily="18" charset="0"/>
              </a:rPr>
              <a:t>A</a:t>
            </a:r>
            <a:r>
              <a:rPr lang="tr-TR" sz="2600" b="1" dirty="0" smtClean="0">
                <a:cs typeface="Times New Roman" panose="02020603050405020304" pitchFamily="18" charset="0"/>
              </a:rPr>
              <a:t>lım ve Sistem </a:t>
            </a:r>
            <a:r>
              <a:rPr lang="tr-TR" sz="2600" b="1" dirty="0">
                <a:cs typeface="Times New Roman" panose="02020603050405020304" pitchFamily="18" charset="0"/>
              </a:rPr>
              <a:t>K</a:t>
            </a:r>
            <a:r>
              <a:rPr lang="tr-TR" sz="2600" b="1" dirty="0" smtClean="0">
                <a:cs typeface="Times New Roman" panose="02020603050405020304" pitchFamily="18" charset="0"/>
              </a:rPr>
              <a:t>urulumun </a:t>
            </a:r>
            <a:r>
              <a:rPr lang="tr-TR" sz="2600" b="1" dirty="0">
                <a:cs typeface="Times New Roman" panose="02020603050405020304" pitchFamily="18" charset="0"/>
              </a:rPr>
              <a:t>T</a:t>
            </a:r>
            <a:r>
              <a:rPr lang="tr-TR" sz="2600" b="1" dirty="0" smtClean="0">
                <a:cs typeface="Times New Roman" panose="02020603050405020304" pitchFamily="18" charset="0"/>
              </a:rPr>
              <a:t>amamlanması </a:t>
            </a:r>
          </a:p>
          <a:p>
            <a:pPr marL="0" indent="0">
              <a:buNone/>
            </a:pPr>
            <a:r>
              <a:rPr lang="tr-TR" sz="2600" b="1" dirty="0" smtClean="0"/>
              <a:t>    </a:t>
            </a:r>
            <a:r>
              <a:rPr lang="tr-TR" sz="2600" b="1" i="1" dirty="0" smtClean="0"/>
              <a:t>Hibe </a:t>
            </a:r>
            <a:r>
              <a:rPr lang="tr-TR" sz="2600" b="1" i="1" dirty="0"/>
              <a:t>sözleşmesinin imzalanmasından sonra, alımı yapılan makine, ekipman ve malzemelerin </a:t>
            </a:r>
            <a:r>
              <a:rPr lang="tr-TR" sz="3100" b="1" i="1" dirty="0">
                <a:solidFill>
                  <a:srgbClr val="FF0000"/>
                </a:solidFill>
              </a:rPr>
              <a:t>75 (yetmiş beş) gün içerisinde </a:t>
            </a:r>
            <a:r>
              <a:rPr lang="tr-TR" sz="2600" b="1" i="1" dirty="0"/>
              <a:t>tarlada montajının tamamlanmış olması </a:t>
            </a:r>
            <a:r>
              <a:rPr lang="tr-TR" sz="2600" b="1" i="1" dirty="0" smtClean="0"/>
              <a:t>gerekmektedir.</a:t>
            </a:r>
            <a:endParaRPr lang="tr-TR" sz="2600" b="1" i="1" dirty="0" smtClean="0">
              <a:cs typeface="Times New Roman" panose="02020603050405020304" pitchFamily="18" charset="0"/>
            </a:endParaRPr>
          </a:p>
          <a:p>
            <a:pPr marL="0" indent="0">
              <a:buNone/>
            </a:pPr>
            <a:endParaRPr lang="tr-TR" sz="2600" b="1" i="1" dirty="0" smtClean="0">
              <a:solidFill>
                <a:srgbClr val="FF0000"/>
              </a:solidFill>
              <a:cs typeface="Times New Roman" panose="02020603050405020304" pitchFamily="18" charset="0"/>
            </a:endParaRPr>
          </a:p>
          <a:p>
            <a:pPr>
              <a:buFont typeface="Wingdings" panose="05000000000000000000" pitchFamily="2" charset="2"/>
              <a:buChar char="q"/>
            </a:pPr>
            <a:r>
              <a:rPr lang="tr-TR" sz="2600" b="1" dirty="0" smtClean="0">
                <a:cs typeface="Times New Roman" panose="02020603050405020304" pitchFamily="18" charset="0"/>
              </a:rPr>
              <a:t> Ödeme </a:t>
            </a:r>
            <a:r>
              <a:rPr lang="tr-TR" sz="2600" b="1" dirty="0">
                <a:cs typeface="Times New Roman" panose="02020603050405020304" pitchFamily="18" charset="0"/>
              </a:rPr>
              <a:t>T</a:t>
            </a:r>
            <a:r>
              <a:rPr lang="tr-TR" sz="2600" b="1" dirty="0" smtClean="0">
                <a:cs typeface="Times New Roman" panose="02020603050405020304" pitchFamily="18" charset="0"/>
              </a:rPr>
              <a:t>alebi </a:t>
            </a:r>
            <a:endParaRPr lang="tr-TR" sz="2600" b="1" dirty="0" smtClean="0">
              <a:solidFill>
                <a:srgbClr val="FF0000"/>
              </a:solidFill>
              <a:cs typeface="Times New Roman" panose="02020603050405020304" pitchFamily="18" charset="0"/>
            </a:endParaRPr>
          </a:p>
          <a:p>
            <a:pPr marL="0" indent="0">
              <a:buNone/>
            </a:pPr>
            <a:r>
              <a:rPr lang="tr-TR" sz="2600" b="1" dirty="0" smtClean="0"/>
              <a:t>    </a:t>
            </a:r>
            <a:r>
              <a:rPr lang="tr-TR" sz="2600" b="1" i="1" dirty="0" smtClean="0"/>
              <a:t>Faydalanıcılar</a:t>
            </a:r>
            <a:r>
              <a:rPr lang="tr-TR" sz="2600" b="1" i="1" dirty="0"/>
              <a:t>, satın almalara ait fiili gerçekleşmelerden sonra ödeme taleplerini, </a:t>
            </a:r>
            <a:r>
              <a:rPr lang="tr-TR" sz="2600" b="1" i="1" dirty="0" smtClean="0"/>
              <a:t>uygulama </a:t>
            </a:r>
            <a:r>
              <a:rPr lang="tr-TR" sz="2600" b="1" i="1" dirty="0"/>
              <a:t>rehberinde yer alan ödeme talep </a:t>
            </a:r>
            <a:r>
              <a:rPr lang="tr-TR" sz="2600" b="1" i="1" dirty="0" smtClean="0"/>
              <a:t>formu ekinde </a:t>
            </a:r>
            <a:r>
              <a:rPr lang="tr-TR" sz="2600" b="1" i="1" dirty="0"/>
              <a:t>istenilen belgeler ile birlikte satın almayı takiben </a:t>
            </a:r>
            <a:r>
              <a:rPr lang="tr-TR" sz="3100" b="1" i="1" dirty="0" smtClean="0">
                <a:solidFill>
                  <a:srgbClr val="FF0000"/>
                </a:solidFill>
              </a:rPr>
              <a:t>10 (on gün) içerisinde </a:t>
            </a:r>
            <a:r>
              <a:rPr lang="tr-TR" sz="2600" b="1" i="1" dirty="0" smtClean="0"/>
              <a:t>il </a:t>
            </a:r>
            <a:r>
              <a:rPr lang="tr-TR" sz="2600" b="1" i="1" dirty="0"/>
              <a:t>müdürlüğüne teslim eder.</a:t>
            </a:r>
            <a:endParaRPr lang="tr-TR" sz="2600" b="1" i="1" dirty="0" smtClean="0">
              <a:cs typeface="Times New Roman" panose="02020603050405020304" pitchFamily="18" charset="0"/>
            </a:endParaRPr>
          </a:p>
          <a:p>
            <a:pPr marL="0" indent="0">
              <a:buNone/>
            </a:pPr>
            <a:endParaRPr lang="tr-TR" sz="2600" b="1" dirty="0" smtClean="0">
              <a:solidFill>
                <a:srgbClr val="FF0000"/>
              </a:solidFill>
              <a:cs typeface="Times New Roman" panose="02020603050405020304" pitchFamily="18" charset="0"/>
            </a:endParaRPr>
          </a:p>
          <a:p>
            <a:pPr>
              <a:buFont typeface="Wingdings" panose="05000000000000000000" pitchFamily="2" charset="2"/>
              <a:buChar char="q"/>
            </a:pPr>
            <a:r>
              <a:rPr lang="tr-TR" sz="2600" b="1" dirty="0" smtClean="0">
                <a:cs typeface="Times New Roman" panose="02020603050405020304" pitchFamily="18" charset="0"/>
              </a:rPr>
              <a:t> Yerinde Kontrolün Yapılması </a:t>
            </a:r>
          </a:p>
          <a:p>
            <a:pPr marL="0" indent="0" algn="just">
              <a:buNone/>
            </a:pPr>
            <a:r>
              <a:rPr lang="tr-TR" sz="2600" b="1" i="1" dirty="0" smtClean="0"/>
              <a:t>     İl </a:t>
            </a:r>
            <a:r>
              <a:rPr lang="tr-TR" sz="2600" b="1" i="1" dirty="0"/>
              <a:t>proje yürütme birimi, faydalanıcının ödeme talebi tarihinden itibaren </a:t>
            </a:r>
            <a:r>
              <a:rPr lang="tr-TR" sz="3100" b="1" i="1" dirty="0">
                <a:solidFill>
                  <a:srgbClr val="FF0000"/>
                </a:solidFill>
              </a:rPr>
              <a:t>30 (otuz) gün içerisinde</a:t>
            </a:r>
            <a:r>
              <a:rPr lang="tr-TR" sz="3100" b="1" i="1" dirty="0"/>
              <a:t> </a:t>
            </a:r>
            <a:r>
              <a:rPr lang="tr-TR" sz="2600" b="1" i="1" dirty="0"/>
              <a:t>5488 sayılı Tarım Kanunu ve 5403 sayılı Toprak Koruma ve Arazi Kullanımı Kanunu hükümlerine göre tasarruflu tarımsal sulama sisteminin başvuruya ait parselde montaj kontrollerini yaparak tespit </a:t>
            </a:r>
            <a:r>
              <a:rPr lang="tr-TR" sz="2600" b="1" i="1" dirty="0" smtClean="0"/>
              <a:t>tutanaklarını düzenler</a:t>
            </a:r>
            <a:r>
              <a:rPr lang="tr-TR" sz="2600" b="1" i="1" dirty="0"/>
              <a:t>.</a:t>
            </a:r>
            <a:endParaRPr lang="tr-TR" sz="2600" b="1" i="1" dirty="0" smtClean="0"/>
          </a:p>
          <a:p>
            <a:endParaRPr lang="tr-TR" sz="2400" dirty="0"/>
          </a:p>
        </p:txBody>
      </p:sp>
      <p:sp>
        <p:nvSpPr>
          <p:cNvPr id="3" name="Unvan 2"/>
          <p:cNvSpPr>
            <a:spLocks noGrp="1"/>
          </p:cNvSpPr>
          <p:nvPr>
            <p:ph type="title"/>
          </p:nvPr>
        </p:nvSpPr>
        <p:spPr/>
        <p:txBody>
          <a:bodyPr/>
          <a:lstStyle/>
          <a:p>
            <a:pPr algn="ctr"/>
            <a:r>
              <a:rPr lang="tr-TR" sz="3000" dirty="0" smtClean="0">
                <a:solidFill>
                  <a:srgbClr val="0070C0"/>
                </a:solidFill>
                <a:effectLst>
                  <a:outerShdw blurRad="38100" dist="38100" dir="2700000" algn="tl">
                    <a:srgbClr val="000000">
                      <a:alpha val="43137"/>
                    </a:srgbClr>
                  </a:outerShdw>
                </a:effectLst>
                <a:cs typeface="Times New Roman" panose="02020603050405020304" pitchFamily="18" charset="0"/>
              </a:rPr>
              <a:t>Kurulum Süreci</a:t>
            </a:r>
            <a:endParaRPr lang="tr-TR" sz="3000" dirty="0">
              <a:solidFill>
                <a:srgbClr val="0070C0"/>
              </a:solidFill>
              <a:effectLst>
                <a:outerShdw blurRad="38100" dist="38100" dir="2700000" algn="tl">
                  <a:srgbClr val="000000">
                    <a:alpha val="43137"/>
                  </a:srgbClr>
                </a:outerShdw>
              </a:effectLst>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7858AF1D-E6D7-4B64-9545-F66A72DEE560}" type="slidenum">
              <a:rPr lang="tr-TR" smtClean="0"/>
              <a:pPr/>
              <a:t>23</a:t>
            </a:fld>
            <a:r>
              <a:rPr lang="tr-TR" dirty="0" smtClean="0"/>
              <a:t>/18</a:t>
            </a:r>
            <a:endParaRPr lang="tr-TR" dirty="0"/>
          </a:p>
        </p:txBody>
      </p:sp>
    </p:spTree>
    <p:extLst>
      <p:ext uri="{BB962C8B-B14F-4D97-AF65-F5344CB8AC3E}">
        <p14:creationId xmlns:p14="http://schemas.microsoft.com/office/powerpoint/2010/main" val="1457281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38200" y="2179319"/>
            <a:ext cx="10515600" cy="3997643"/>
          </a:xfrm>
        </p:spPr>
        <p:txBody>
          <a:bodyPr>
            <a:normAutofit lnSpcReduction="10000"/>
          </a:bodyPr>
          <a:lstStyle/>
          <a:p>
            <a:pPr algn="just">
              <a:buFont typeface="Wingdings" panose="05000000000000000000" pitchFamily="2" charset="2"/>
              <a:buChar char="v"/>
            </a:pPr>
            <a:r>
              <a:rPr lang="tr-TR" sz="1900" b="1" dirty="0" smtClean="0"/>
              <a:t> </a:t>
            </a:r>
            <a:r>
              <a:rPr lang="tr-TR" sz="2200" b="1" dirty="0" smtClean="0">
                <a:solidFill>
                  <a:srgbClr val="FF0000"/>
                </a:solidFill>
              </a:rPr>
              <a:t>Birinci</a:t>
            </a:r>
            <a:r>
              <a:rPr lang="tr-TR" sz="2200" b="1" dirty="0" smtClean="0"/>
              <a:t> </a:t>
            </a:r>
            <a:r>
              <a:rPr lang="tr-TR" sz="2200" b="1" dirty="0">
                <a:solidFill>
                  <a:srgbClr val="FF0000"/>
                </a:solidFill>
              </a:rPr>
              <a:t>derece tarımsal amaçlı örgütler, kadınlar ve gençler </a:t>
            </a:r>
            <a:r>
              <a:rPr lang="tr-TR" sz="1900" b="1" dirty="0"/>
              <a:t>tarafından gerçekleştirilen başvurular öncelikli olarak değerlendirilecektir</a:t>
            </a:r>
            <a:r>
              <a:rPr lang="tr-TR" sz="1900" b="1" dirty="0" smtClean="0"/>
              <a:t>.</a:t>
            </a:r>
          </a:p>
          <a:p>
            <a:pPr algn="just">
              <a:buFont typeface="Wingdings" panose="05000000000000000000" pitchFamily="2" charset="2"/>
              <a:buChar char="v"/>
            </a:pPr>
            <a:r>
              <a:rPr lang="tr-TR" sz="1900" b="1" dirty="0"/>
              <a:t> </a:t>
            </a:r>
            <a:r>
              <a:rPr lang="tr-TR" sz="1900" b="1" dirty="0" smtClean="0"/>
              <a:t>Su </a:t>
            </a:r>
            <a:r>
              <a:rPr lang="tr-TR" sz="1900" b="1" dirty="0"/>
              <a:t>kaynağı </a:t>
            </a:r>
            <a:r>
              <a:rPr lang="tr-TR" sz="2200" b="1" dirty="0" err="1">
                <a:solidFill>
                  <a:srgbClr val="FF0000"/>
                </a:solidFill>
              </a:rPr>
              <a:t>keson</a:t>
            </a:r>
            <a:r>
              <a:rPr lang="tr-TR" sz="2200" b="1" dirty="0">
                <a:solidFill>
                  <a:srgbClr val="FF0000"/>
                </a:solidFill>
              </a:rPr>
              <a:t> kuyu </a:t>
            </a:r>
            <a:r>
              <a:rPr lang="tr-TR" sz="1900" b="1" dirty="0"/>
              <a:t>olan başvurularda kuyu ruhsatı şartı aranmayacaktır. Jeoloji mühendisi ve il proje yürütme birimi </a:t>
            </a:r>
            <a:r>
              <a:rPr lang="tr-TR" sz="1900" b="1" dirty="0" smtClean="0"/>
              <a:t>tarafından </a:t>
            </a:r>
            <a:r>
              <a:rPr lang="tr-TR" sz="1900" b="1" dirty="0"/>
              <a:t>kuyuya ait debinin tespit edilerek tutanağa bağlanması yeterli olacaktır.</a:t>
            </a:r>
            <a:endParaRPr lang="tr-TR" sz="1900" b="1" dirty="0" smtClean="0"/>
          </a:p>
          <a:p>
            <a:pPr algn="just">
              <a:buFont typeface="Wingdings" panose="05000000000000000000" pitchFamily="2" charset="2"/>
              <a:buChar char="v"/>
            </a:pPr>
            <a:r>
              <a:rPr lang="tr-TR" sz="1900" b="1" dirty="0"/>
              <a:t> </a:t>
            </a:r>
            <a:r>
              <a:rPr lang="tr-TR" sz="1900" b="1" dirty="0" smtClean="0"/>
              <a:t>Başvuru </a:t>
            </a:r>
            <a:r>
              <a:rPr lang="tr-TR" sz="1900" b="1" dirty="0"/>
              <a:t>yapılan yıl </a:t>
            </a:r>
            <a:r>
              <a:rPr lang="tr-TR" sz="1900" b="1" dirty="0" smtClean="0"/>
              <a:t>dahil </a:t>
            </a:r>
            <a:r>
              <a:rPr lang="tr-TR" sz="1900" b="1" dirty="0"/>
              <a:t>olmak üzere </a:t>
            </a:r>
            <a:r>
              <a:rPr lang="tr-TR" sz="2200" b="1" dirty="0">
                <a:solidFill>
                  <a:srgbClr val="FF0000"/>
                </a:solidFill>
              </a:rPr>
              <a:t>son beş yılda </a:t>
            </a:r>
            <a:r>
              <a:rPr lang="tr-TR" sz="1900" b="1" dirty="0"/>
              <a:t>bireysel sulamaya ilişkin hibe desteği alınan yer için bu Tebliğ kapsamında tekrar başvuru yapılamaz. Ancak parselin bir kısmı için daha önce hibe desteği alınması halinde, parselin kalan kısmı için bu t</a:t>
            </a:r>
            <a:r>
              <a:rPr lang="tr-TR" sz="1900" b="1" dirty="0" smtClean="0"/>
              <a:t>ebliğde </a:t>
            </a:r>
            <a:r>
              <a:rPr lang="tr-TR" sz="1900" b="1" dirty="0"/>
              <a:t>belirtilen şartları sağlamak koşulu ile başvuru yapılabilir</a:t>
            </a:r>
            <a:r>
              <a:rPr lang="tr-TR" sz="1900" b="1" dirty="0" smtClean="0"/>
              <a:t>.</a:t>
            </a:r>
          </a:p>
          <a:p>
            <a:pPr lvl="0" algn="just">
              <a:buFont typeface="Wingdings" panose="05000000000000000000" pitchFamily="2" charset="2"/>
              <a:buChar char="v"/>
            </a:pPr>
            <a:r>
              <a:rPr lang="tr-TR" sz="1900" b="1" dirty="0"/>
              <a:t> </a:t>
            </a:r>
            <a:r>
              <a:rPr lang="tr-TR" sz="1900" b="1" dirty="0" smtClean="0"/>
              <a:t>Kuyu </a:t>
            </a:r>
            <a:r>
              <a:rPr lang="tr-TR" sz="1900" b="1" dirty="0"/>
              <a:t>kiralanmasıyla yapılan başvurulara hibe desteği verilmez. Ancak kiralanan arazi içinde arazi sahibi adına </a:t>
            </a:r>
            <a:r>
              <a:rPr lang="tr-TR" sz="2200" b="1" dirty="0">
                <a:solidFill>
                  <a:srgbClr val="FF0000"/>
                </a:solidFill>
              </a:rPr>
              <a:t>yeraltı suyu kullanma belgesi </a:t>
            </a:r>
            <a:r>
              <a:rPr lang="tr-TR" sz="1900" b="1" dirty="0"/>
              <a:t>olan kuyu mevcut ise kullanımı kabul edilir</a:t>
            </a:r>
            <a:r>
              <a:rPr lang="tr-TR" sz="1900" b="1" dirty="0" smtClean="0"/>
              <a:t>.</a:t>
            </a:r>
          </a:p>
          <a:p>
            <a:pPr algn="just">
              <a:buFont typeface="Wingdings" panose="05000000000000000000" pitchFamily="2" charset="2"/>
              <a:buChar char="v"/>
            </a:pPr>
            <a:r>
              <a:rPr lang="tr-TR" sz="1900" b="1" dirty="0"/>
              <a:t> </a:t>
            </a:r>
            <a:r>
              <a:rPr lang="tr-TR" sz="1900" b="1" dirty="0" smtClean="0"/>
              <a:t>Hibeye </a:t>
            </a:r>
            <a:r>
              <a:rPr lang="tr-TR" sz="1900" b="1" dirty="0"/>
              <a:t>esas proje tutarını oluşturan gider kalemleri, her bir kalem için belirlenmiş olan </a:t>
            </a:r>
            <a:r>
              <a:rPr lang="tr-TR" sz="2200" b="1" dirty="0">
                <a:solidFill>
                  <a:srgbClr val="FF0000"/>
                </a:solidFill>
              </a:rPr>
              <a:t>referans fiyatı ve hibe sözleşmesinde belirtilen tutarı</a:t>
            </a:r>
            <a:r>
              <a:rPr lang="tr-TR" sz="1900" b="1" dirty="0"/>
              <a:t> aşamaz.</a:t>
            </a:r>
          </a:p>
          <a:p>
            <a:pPr lvl="0" algn="just"/>
            <a:endParaRPr lang="tr-TR" sz="2000" b="1" dirty="0"/>
          </a:p>
          <a:p>
            <a:endParaRPr lang="tr-TR" sz="2000" dirty="0" smtClean="0"/>
          </a:p>
          <a:p>
            <a:endParaRPr lang="tr-TR" sz="2000" dirty="0"/>
          </a:p>
        </p:txBody>
      </p:sp>
      <p:sp>
        <p:nvSpPr>
          <p:cNvPr id="3" name="Unvan 2"/>
          <p:cNvSpPr>
            <a:spLocks noGrp="1"/>
          </p:cNvSpPr>
          <p:nvPr>
            <p:ph type="title"/>
          </p:nvPr>
        </p:nvSpPr>
        <p:spPr/>
        <p:txBody>
          <a:bodyPr/>
          <a:lstStyle/>
          <a:p>
            <a:pPr algn="ctr"/>
            <a:r>
              <a:rPr lang="tr-TR" sz="3000" dirty="0" smtClean="0">
                <a:solidFill>
                  <a:srgbClr val="0070C0"/>
                </a:solidFill>
                <a:effectLst>
                  <a:outerShdw blurRad="38100" dist="38100" dir="2700000" algn="tl">
                    <a:srgbClr val="000000">
                      <a:alpha val="43137"/>
                    </a:srgbClr>
                  </a:outerShdw>
                </a:effectLst>
              </a:rPr>
              <a:t>Çeşitli Hususlar</a:t>
            </a:r>
            <a:endParaRPr lang="tr-TR" sz="3000" dirty="0">
              <a:solidFill>
                <a:srgbClr val="0070C0"/>
              </a:solidFill>
              <a:effectLst>
                <a:outerShdw blurRad="38100" dist="38100" dir="2700000" algn="tl">
                  <a:srgbClr val="000000">
                    <a:alpha val="43137"/>
                  </a:srgbClr>
                </a:outerShdw>
              </a:effectLst>
            </a:endParaRPr>
          </a:p>
        </p:txBody>
      </p:sp>
      <p:sp>
        <p:nvSpPr>
          <p:cNvPr id="4" name="Slayt Numarası Yer Tutucusu 3"/>
          <p:cNvSpPr>
            <a:spLocks noGrp="1"/>
          </p:cNvSpPr>
          <p:nvPr>
            <p:ph type="sldNum" sz="quarter" idx="12"/>
          </p:nvPr>
        </p:nvSpPr>
        <p:spPr/>
        <p:txBody>
          <a:bodyPr/>
          <a:lstStyle/>
          <a:p>
            <a:fld id="{7858AF1D-E6D7-4B64-9545-F66A72DEE560}" type="slidenum">
              <a:rPr lang="tr-TR" smtClean="0"/>
              <a:pPr/>
              <a:t>24</a:t>
            </a:fld>
            <a:r>
              <a:rPr lang="tr-TR" smtClean="0"/>
              <a:t>/30</a:t>
            </a:r>
            <a:endParaRPr lang="tr-TR" dirty="0"/>
          </a:p>
        </p:txBody>
      </p:sp>
    </p:spTree>
    <p:extLst>
      <p:ext uri="{BB962C8B-B14F-4D97-AF65-F5344CB8AC3E}">
        <p14:creationId xmlns:p14="http://schemas.microsoft.com/office/powerpoint/2010/main" val="1790318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38200" y="2690446"/>
            <a:ext cx="10515600" cy="3710830"/>
          </a:xfrm>
        </p:spPr>
        <p:txBody>
          <a:bodyPr>
            <a:normAutofit/>
          </a:bodyPr>
          <a:lstStyle/>
          <a:p>
            <a:pPr algn="ctr">
              <a:buNone/>
            </a:pPr>
            <a:r>
              <a:rPr lang="tr-TR" altLang="tr-TR" sz="3600" b="1" u="sng" dirty="0">
                <a:cs typeface="Times New Roman" panose="02020603050405020304" pitchFamily="18" charset="0"/>
              </a:rPr>
              <a:t>KKYDP Bursa İl Proje Yürütme </a:t>
            </a:r>
            <a:r>
              <a:rPr lang="tr-TR" altLang="tr-TR" sz="3600" b="1" u="sng" dirty="0" smtClean="0">
                <a:cs typeface="Times New Roman" panose="02020603050405020304" pitchFamily="18" charset="0"/>
              </a:rPr>
              <a:t>Birimi</a:t>
            </a:r>
            <a:endParaRPr lang="tr-TR" altLang="tr-TR" sz="3600" b="1" u="sng" dirty="0">
              <a:cs typeface="Times New Roman" panose="02020603050405020304" pitchFamily="18" charset="0"/>
            </a:endParaRPr>
          </a:p>
          <a:p>
            <a:pPr algn="ctr">
              <a:lnSpc>
                <a:spcPct val="100000"/>
              </a:lnSpc>
              <a:buNone/>
            </a:pPr>
            <a:endParaRPr lang="tr-TR" altLang="tr-TR" sz="1050" b="1" dirty="0">
              <a:cs typeface="Times New Roman" panose="02020603050405020304" pitchFamily="18" charset="0"/>
            </a:endParaRPr>
          </a:p>
          <a:p>
            <a:pPr algn="ctr">
              <a:buNone/>
            </a:pPr>
            <a:r>
              <a:rPr lang="tr-TR" altLang="tr-TR" sz="3000" b="1" dirty="0">
                <a:cs typeface="Times New Roman" panose="02020603050405020304" pitchFamily="18" charset="0"/>
              </a:rPr>
              <a:t>Kırsal Kalkınma ve Örgütlenme </a:t>
            </a:r>
            <a:r>
              <a:rPr lang="tr-TR" altLang="tr-TR" sz="3000" b="1" dirty="0" smtClean="0">
                <a:cs typeface="Times New Roman" panose="02020603050405020304" pitchFamily="18" charset="0"/>
              </a:rPr>
              <a:t>Şube Müdürlüğü</a:t>
            </a:r>
            <a:endParaRPr lang="tr-TR" altLang="tr-TR" sz="3000" b="1" dirty="0">
              <a:cs typeface="Times New Roman" panose="02020603050405020304" pitchFamily="18" charset="0"/>
            </a:endParaRPr>
          </a:p>
          <a:p>
            <a:pPr algn="ctr">
              <a:buNone/>
            </a:pPr>
            <a:endParaRPr lang="tr-TR" altLang="tr-TR" sz="3000" b="1" i="1" dirty="0" smtClean="0">
              <a:solidFill>
                <a:srgbClr val="FF0000"/>
              </a:solidFill>
              <a:cs typeface="Times New Roman" panose="02020603050405020304" pitchFamily="18" charset="0"/>
            </a:endParaRPr>
          </a:p>
          <a:p>
            <a:pPr algn="ctr">
              <a:buNone/>
            </a:pPr>
            <a:r>
              <a:rPr lang="tr-TR" altLang="tr-TR" sz="3600" b="1" i="1" dirty="0" smtClean="0">
                <a:solidFill>
                  <a:srgbClr val="FF0000"/>
                </a:solidFill>
                <a:cs typeface="Times New Roman" panose="02020603050405020304" pitchFamily="18" charset="0"/>
              </a:rPr>
              <a:t> </a:t>
            </a:r>
            <a:r>
              <a:rPr lang="tr-TR" altLang="tr-TR" sz="3600" b="1" dirty="0" smtClean="0">
                <a:solidFill>
                  <a:srgbClr val="FF0000"/>
                </a:solidFill>
                <a:cs typeface="Times New Roman" panose="02020603050405020304" pitchFamily="18" charset="0"/>
              </a:rPr>
              <a:t>(0224) 246 42 30 </a:t>
            </a:r>
          </a:p>
          <a:p>
            <a:pPr algn="ctr">
              <a:buNone/>
            </a:pPr>
            <a:r>
              <a:rPr lang="tr-TR" altLang="tr-TR" sz="3600" b="1" dirty="0" smtClean="0">
                <a:solidFill>
                  <a:srgbClr val="FF0000"/>
                </a:solidFill>
                <a:cs typeface="Times New Roman" panose="02020603050405020304" pitchFamily="18" charset="0"/>
              </a:rPr>
              <a:t>Dahili: 1124</a:t>
            </a:r>
          </a:p>
          <a:p>
            <a:pPr marL="0" indent="0">
              <a:buNone/>
            </a:pPr>
            <a:endParaRPr lang="tr-TR" dirty="0"/>
          </a:p>
        </p:txBody>
      </p:sp>
      <p:sp>
        <p:nvSpPr>
          <p:cNvPr id="3" name="Unvan 2"/>
          <p:cNvSpPr>
            <a:spLocks noGrp="1"/>
          </p:cNvSpPr>
          <p:nvPr>
            <p:ph type="title"/>
          </p:nvPr>
        </p:nvSpPr>
        <p:spPr>
          <a:xfrm>
            <a:off x="787791" y="1619776"/>
            <a:ext cx="10515600" cy="546100"/>
          </a:xfrm>
        </p:spPr>
        <p:txBody>
          <a:bodyPr/>
          <a:lstStyle/>
          <a:p>
            <a:pPr algn="ctr"/>
            <a:r>
              <a:rPr lang="tr-TR" altLang="tr-TR" sz="3000" dirty="0">
                <a:solidFill>
                  <a:srgbClr val="0070C0"/>
                </a:solidFill>
                <a:effectLst>
                  <a:outerShdw blurRad="38100" dist="38100" dir="2700000" algn="tl">
                    <a:srgbClr val="000000">
                      <a:alpha val="43137"/>
                    </a:srgbClr>
                  </a:outerShdw>
                </a:effectLst>
                <a:cs typeface="Times New Roman" panose="02020603050405020304" pitchFamily="18" charset="0"/>
              </a:rPr>
              <a:t>Detaylı Bilgi İçin</a:t>
            </a:r>
            <a:endParaRPr lang="tr-TR" sz="3000" dirty="0">
              <a:solidFill>
                <a:srgbClr val="0070C0"/>
              </a:solidFill>
              <a:effectLst>
                <a:outerShdw blurRad="38100" dist="38100" dir="2700000" algn="tl">
                  <a:srgbClr val="000000">
                    <a:alpha val="43137"/>
                  </a:srgbClr>
                </a:outerShdw>
              </a:effectLst>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7858AF1D-E6D7-4B64-9545-F66A72DEE560}" type="slidenum">
              <a:rPr lang="tr-TR" smtClean="0"/>
              <a:pPr/>
              <a:t>25</a:t>
            </a:fld>
            <a:r>
              <a:rPr lang="tr-TR" dirty="0" smtClean="0"/>
              <a:t>/18</a:t>
            </a:r>
            <a:endParaRPr lang="tr-TR" dirty="0"/>
          </a:p>
        </p:txBody>
      </p:sp>
    </p:spTree>
    <p:extLst>
      <p:ext uri="{BB962C8B-B14F-4D97-AF65-F5344CB8AC3E}">
        <p14:creationId xmlns:p14="http://schemas.microsoft.com/office/powerpoint/2010/main" val="2295434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34160" y="4124960"/>
            <a:ext cx="9144000" cy="990600"/>
          </a:xfrm>
        </p:spPr>
        <p:txBody>
          <a:bodyPr/>
          <a:lstStyle/>
          <a:p>
            <a:r>
              <a:rPr lang="tr-TR" dirty="0"/>
              <a:t>TEŞEKKÜRLER</a:t>
            </a:r>
          </a:p>
        </p:txBody>
      </p:sp>
    </p:spTree>
    <p:extLst>
      <p:ext uri="{BB962C8B-B14F-4D97-AF65-F5344CB8AC3E}">
        <p14:creationId xmlns:p14="http://schemas.microsoft.com/office/powerpoint/2010/main" val="276596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3</a:t>
            </a:fld>
            <a:r>
              <a:rPr lang="tr-TR" dirty="0" smtClean="0"/>
              <a:t>/18</a:t>
            </a:r>
            <a:endParaRPr lang="tr-TR" dirty="0"/>
          </a:p>
        </p:txBody>
      </p:sp>
      <p:sp>
        <p:nvSpPr>
          <p:cNvPr id="6" name="Dikdörtgen 5"/>
          <p:cNvSpPr/>
          <p:nvPr/>
        </p:nvSpPr>
        <p:spPr>
          <a:xfrm>
            <a:off x="520262" y="1575567"/>
            <a:ext cx="11151475" cy="553998"/>
          </a:xfrm>
          <a:prstGeom prst="rect">
            <a:avLst/>
          </a:prstGeom>
        </p:spPr>
        <p:txBody>
          <a:bodyPr wrap="square">
            <a:spAutoFit/>
          </a:bodyPr>
          <a:lstStyle/>
          <a:p>
            <a:pPr algn="ctr"/>
            <a:r>
              <a:rPr lang="tr-TR" altLang="tr-TR" sz="3000" b="1" dirty="0" smtClean="0">
                <a:solidFill>
                  <a:srgbClr val="0070C0"/>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Amacımız</a:t>
            </a:r>
            <a:r>
              <a:rPr lang="tr-TR" altLang="tr-TR" sz="3000" b="1" dirty="0" smtClean="0">
                <a:latin typeface="Garamond" panose="02020404030301010803" pitchFamily="18" charset="0"/>
                <a:cs typeface="Times New Roman" panose="02020603050405020304" pitchFamily="18" charset="0"/>
              </a:rPr>
              <a:t> </a:t>
            </a:r>
            <a:endParaRPr lang="tr-TR" sz="3000" b="1" dirty="0">
              <a:latin typeface="Garamond" panose="02020404030301010803" pitchFamily="18" charset="0"/>
            </a:endParaRPr>
          </a:p>
        </p:txBody>
      </p:sp>
      <p:sp>
        <p:nvSpPr>
          <p:cNvPr id="2" name="Metin kutusu 1"/>
          <p:cNvSpPr txBox="1"/>
          <p:nvPr/>
        </p:nvSpPr>
        <p:spPr>
          <a:xfrm>
            <a:off x="789256" y="2488223"/>
            <a:ext cx="11192607" cy="3046988"/>
          </a:xfrm>
          <a:prstGeom prst="rect">
            <a:avLst/>
          </a:prstGeom>
          <a:noFill/>
        </p:spPr>
        <p:txBody>
          <a:bodyPr wrap="square" rtlCol="0">
            <a:spAutoFit/>
          </a:bodyPr>
          <a:lstStyle/>
          <a:p>
            <a:pPr marL="285750" indent="-285750" algn="just">
              <a:buFont typeface="Courier New" panose="02070309020205020404" pitchFamily="49" charset="0"/>
              <a:buChar char="o"/>
            </a:pPr>
            <a:r>
              <a:rPr lang="tr-TR" altLang="tr-TR" sz="2400" b="1" dirty="0">
                <a:latin typeface="Garamond" panose="02020404030301010803" pitchFamily="18" charset="0"/>
              </a:rPr>
              <a:t>G</a:t>
            </a:r>
            <a:r>
              <a:rPr lang="tr-TR" sz="2400" b="1" dirty="0">
                <a:latin typeface="Garamond" panose="02020404030301010803" pitchFamily="18" charset="0"/>
              </a:rPr>
              <a:t>eliştirilen tasarruflu tarımsal sulama tekniklerinin üreticiler tarafından  kullanımını </a:t>
            </a:r>
            <a:r>
              <a:rPr lang="tr-TR" sz="2400" b="1" dirty="0" smtClean="0">
                <a:latin typeface="Garamond" panose="02020404030301010803" pitchFamily="18" charset="0"/>
              </a:rPr>
              <a:t>yaygınlaştırmak</a:t>
            </a:r>
          </a:p>
          <a:p>
            <a:pPr algn="just"/>
            <a:endParaRPr lang="tr-TR" sz="2400" b="1" dirty="0" smtClean="0">
              <a:latin typeface="Garamond" panose="02020404030301010803" pitchFamily="18" charset="0"/>
              <a:cs typeface="Times New Roman" panose="02020603050405020304" pitchFamily="18" charset="0"/>
            </a:endParaRPr>
          </a:p>
          <a:p>
            <a:pPr marL="285750" indent="-285750" algn="just">
              <a:buFont typeface="Courier New" panose="02070309020205020404" pitchFamily="49" charset="0"/>
              <a:buChar char="o"/>
            </a:pPr>
            <a:r>
              <a:rPr lang="tr-TR" altLang="tr-TR" sz="2400" b="1" dirty="0" smtClean="0">
                <a:latin typeface="Garamond" panose="02020404030301010803" pitchFamily="18" charset="0"/>
              </a:rPr>
              <a:t>T</a:t>
            </a:r>
            <a:r>
              <a:rPr lang="tr-TR" sz="2400" b="1" dirty="0" smtClean="0">
                <a:latin typeface="Garamond" panose="02020404030301010803" pitchFamily="18" charset="0"/>
              </a:rPr>
              <a:t>arımsal </a:t>
            </a:r>
            <a:r>
              <a:rPr lang="tr-TR" sz="2400" b="1" dirty="0">
                <a:latin typeface="Garamond" panose="02020404030301010803" pitchFamily="18" charset="0"/>
              </a:rPr>
              <a:t>üretimde suyun etkin ve verimli kullanılmasını </a:t>
            </a:r>
            <a:r>
              <a:rPr lang="tr-TR" sz="2400" b="1" dirty="0" smtClean="0">
                <a:latin typeface="Garamond" panose="02020404030301010803" pitchFamily="18" charset="0"/>
              </a:rPr>
              <a:t>sağlamak</a:t>
            </a:r>
          </a:p>
          <a:p>
            <a:pPr algn="just"/>
            <a:endParaRPr lang="tr-TR" sz="2400" b="1" dirty="0" smtClean="0">
              <a:latin typeface="Garamond" panose="02020404030301010803" pitchFamily="18" charset="0"/>
            </a:endParaRPr>
          </a:p>
          <a:p>
            <a:pPr marL="285750" indent="-285750" algn="just">
              <a:buFont typeface="Courier New" panose="02070309020205020404" pitchFamily="49" charset="0"/>
              <a:buChar char="o"/>
            </a:pPr>
            <a:r>
              <a:rPr lang="tr-TR" sz="2400" b="1" dirty="0" smtClean="0">
                <a:latin typeface="Garamond" panose="02020404030301010803" pitchFamily="18" charset="0"/>
              </a:rPr>
              <a:t>Daha </a:t>
            </a:r>
            <a:r>
              <a:rPr lang="tr-TR" sz="2400" b="1" dirty="0">
                <a:latin typeface="Garamond" panose="02020404030301010803" pitchFamily="18" charset="0"/>
              </a:rPr>
              <a:t>kaliteli ve pazar isteklerine uygun üretim yapılmasını sağlamak </a:t>
            </a:r>
            <a:endParaRPr lang="tr-TR" sz="2400" b="1" dirty="0" smtClean="0">
              <a:latin typeface="Garamond" panose="02020404030301010803" pitchFamily="18" charset="0"/>
            </a:endParaRPr>
          </a:p>
          <a:p>
            <a:pPr algn="just"/>
            <a:endParaRPr lang="tr-TR" sz="2400" b="1" dirty="0" smtClean="0">
              <a:latin typeface="Garamond" panose="02020404030301010803" pitchFamily="18" charset="0"/>
            </a:endParaRPr>
          </a:p>
          <a:p>
            <a:pPr marL="285750" indent="-285750" algn="just">
              <a:buFont typeface="Courier New" panose="02070309020205020404" pitchFamily="49" charset="0"/>
              <a:buChar char="o"/>
            </a:pPr>
            <a:r>
              <a:rPr lang="tr-TR" sz="2400" b="1" dirty="0" smtClean="0">
                <a:latin typeface="Garamond" panose="02020404030301010803" pitchFamily="18" charset="0"/>
              </a:rPr>
              <a:t>Kırsal </a:t>
            </a:r>
            <a:r>
              <a:rPr lang="tr-TR" sz="2400" b="1" dirty="0">
                <a:latin typeface="Garamond" panose="02020404030301010803" pitchFamily="18" charset="0"/>
              </a:rPr>
              <a:t>alanda üreticilerin gelir düzeyini artırmak</a:t>
            </a:r>
          </a:p>
        </p:txBody>
      </p:sp>
    </p:spTree>
    <p:extLst>
      <p:ext uri="{BB962C8B-B14F-4D97-AF65-F5344CB8AC3E}">
        <p14:creationId xmlns:p14="http://schemas.microsoft.com/office/powerpoint/2010/main" val="4161398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1800587"/>
            <a:ext cx="10515600" cy="413403"/>
          </a:xfrm>
        </p:spPr>
        <p:txBody>
          <a:bodyPr/>
          <a:lstStyle/>
          <a:p>
            <a:pPr algn="ctr"/>
            <a:r>
              <a:rPr lang="tr-TR" sz="3000" dirty="0" smtClean="0">
                <a:solidFill>
                  <a:srgbClr val="0070C0"/>
                </a:solidFill>
                <a:effectLst>
                  <a:outerShdw blurRad="38100" dist="38100" dir="2700000" algn="tl">
                    <a:srgbClr val="000000">
                      <a:alpha val="43137"/>
                    </a:srgbClr>
                  </a:outerShdw>
                </a:effectLst>
                <a:cs typeface="Times New Roman" panose="02020603050405020304" pitchFamily="18" charset="0"/>
              </a:rPr>
              <a:t>Yatırım Konuları </a:t>
            </a:r>
            <a:br>
              <a:rPr lang="tr-TR" sz="3000" dirty="0" smtClean="0">
                <a:solidFill>
                  <a:srgbClr val="0070C0"/>
                </a:solidFill>
                <a:effectLst>
                  <a:outerShdw blurRad="38100" dist="38100" dir="2700000" algn="tl">
                    <a:srgbClr val="000000">
                      <a:alpha val="43137"/>
                    </a:srgbClr>
                  </a:outerShdw>
                </a:effectLst>
                <a:cs typeface="Times New Roman" panose="02020603050405020304" pitchFamily="18" charset="0"/>
              </a:rPr>
            </a:br>
            <a:endParaRPr lang="tr-TR" sz="3000" dirty="0">
              <a:solidFill>
                <a:schemeClr val="accent5">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7858AF1D-E6D7-4B64-9545-F66A72DEE560}" type="slidenum">
              <a:rPr lang="tr-TR" smtClean="0"/>
              <a:pPr/>
              <a:t>4</a:t>
            </a:fld>
            <a:r>
              <a:rPr lang="tr-TR" dirty="0" smtClean="0"/>
              <a:t>/18</a:t>
            </a:r>
            <a:endParaRPr lang="tr-TR" dirty="0"/>
          </a:p>
        </p:txBody>
      </p:sp>
      <p:sp>
        <p:nvSpPr>
          <p:cNvPr id="10" name="Metin kutusu 9"/>
          <p:cNvSpPr txBox="1"/>
          <p:nvPr/>
        </p:nvSpPr>
        <p:spPr>
          <a:xfrm>
            <a:off x="1435712" y="2934078"/>
            <a:ext cx="2921876" cy="400110"/>
          </a:xfrm>
          <a:prstGeom prst="rect">
            <a:avLst/>
          </a:prstGeom>
          <a:noFill/>
        </p:spPr>
        <p:txBody>
          <a:bodyPr wrap="square">
            <a:spAutoFit/>
          </a:bodyPr>
          <a:lstStyle/>
          <a:p>
            <a:pPr>
              <a:defRPr/>
            </a:pPr>
            <a:r>
              <a:rPr lang="tr-TR" sz="2000" b="1" kern="0" dirty="0">
                <a:solidFill>
                  <a:schemeClr val="accent6">
                    <a:lumMod val="50000"/>
                  </a:schemeClr>
                </a:solidFill>
                <a:latin typeface="Garamond" panose="02020404030301010803" pitchFamily="18" charset="0"/>
                <a:cs typeface="Times New Roman" panose="02020603050405020304" pitchFamily="18" charset="0"/>
              </a:rPr>
              <a:t>a</a:t>
            </a:r>
            <a:r>
              <a:rPr lang="tr-TR" sz="2000" b="1" kern="0" dirty="0" smtClean="0">
                <a:solidFill>
                  <a:schemeClr val="accent6">
                    <a:lumMod val="50000"/>
                  </a:schemeClr>
                </a:solidFill>
                <a:latin typeface="Garamond" panose="02020404030301010803" pitchFamily="18" charset="0"/>
                <a:cs typeface="Times New Roman" panose="02020603050405020304" pitchFamily="18" charset="0"/>
              </a:rPr>
              <a:t>) </a:t>
            </a:r>
            <a:r>
              <a:rPr lang="tr-TR" sz="2000" b="1" kern="0" dirty="0">
                <a:solidFill>
                  <a:schemeClr val="accent6">
                    <a:lumMod val="50000"/>
                  </a:schemeClr>
                </a:solidFill>
                <a:latin typeface="Garamond" panose="02020404030301010803" pitchFamily="18" charset="0"/>
                <a:cs typeface="Times New Roman" panose="02020603050405020304" pitchFamily="18" charset="0"/>
              </a:rPr>
              <a:t>D</a:t>
            </a:r>
            <a:r>
              <a:rPr lang="tr-TR" sz="2000" b="1" kern="0" dirty="0" smtClean="0">
                <a:solidFill>
                  <a:schemeClr val="accent6">
                    <a:lumMod val="50000"/>
                  </a:schemeClr>
                </a:solidFill>
                <a:latin typeface="Garamond" panose="02020404030301010803" pitchFamily="18" charset="0"/>
                <a:cs typeface="Times New Roman" panose="02020603050405020304" pitchFamily="18" charset="0"/>
              </a:rPr>
              <a:t>amla </a:t>
            </a:r>
            <a:r>
              <a:rPr lang="tr-TR" sz="2000" b="1" kern="0" dirty="0">
                <a:solidFill>
                  <a:schemeClr val="accent6">
                    <a:lumMod val="50000"/>
                  </a:schemeClr>
                </a:solidFill>
                <a:latin typeface="Garamond" panose="02020404030301010803" pitchFamily="18" charset="0"/>
                <a:cs typeface="Times New Roman" panose="02020603050405020304" pitchFamily="18" charset="0"/>
              </a:rPr>
              <a:t>S</a:t>
            </a:r>
            <a:r>
              <a:rPr lang="tr-TR" sz="2000" b="1" kern="0" dirty="0" smtClean="0">
                <a:solidFill>
                  <a:schemeClr val="accent6">
                    <a:lumMod val="50000"/>
                  </a:schemeClr>
                </a:solidFill>
                <a:latin typeface="Garamond" panose="02020404030301010803" pitchFamily="18" charset="0"/>
                <a:cs typeface="Times New Roman" panose="02020603050405020304" pitchFamily="18" charset="0"/>
              </a:rPr>
              <a:t>ulama Sistemi</a:t>
            </a:r>
            <a:endParaRPr lang="tr-TR" sz="2000" b="1" kern="0" dirty="0">
              <a:solidFill>
                <a:schemeClr val="accent6">
                  <a:lumMod val="50000"/>
                </a:schemeClr>
              </a:solidFill>
              <a:latin typeface="Garamond" panose="02020404030301010803" pitchFamily="18" charset="0"/>
              <a:cs typeface="Times New Roman" panose="02020603050405020304" pitchFamily="18" charset="0"/>
            </a:endParaRPr>
          </a:p>
        </p:txBody>
      </p:sp>
      <p:sp>
        <p:nvSpPr>
          <p:cNvPr id="12" name="Dikdörtgen 11"/>
          <p:cNvSpPr/>
          <p:nvPr/>
        </p:nvSpPr>
        <p:spPr>
          <a:xfrm>
            <a:off x="7459134" y="2934078"/>
            <a:ext cx="3599062" cy="400110"/>
          </a:xfrm>
          <a:prstGeom prst="rect">
            <a:avLst/>
          </a:prstGeom>
        </p:spPr>
        <p:txBody>
          <a:bodyPr wrap="none">
            <a:spAutoFit/>
          </a:bodyPr>
          <a:lstStyle/>
          <a:p>
            <a:pPr>
              <a:defRPr/>
            </a:pPr>
            <a:r>
              <a:rPr lang="tr-TR" sz="2000" b="1" kern="0" dirty="0">
                <a:solidFill>
                  <a:schemeClr val="accent6">
                    <a:lumMod val="50000"/>
                  </a:schemeClr>
                </a:solidFill>
                <a:latin typeface="Garamond" panose="02020404030301010803" pitchFamily="18" charset="0"/>
                <a:cs typeface="Times New Roman" panose="02020603050405020304" pitchFamily="18" charset="0"/>
              </a:rPr>
              <a:t>b</a:t>
            </a:r>
            <a:r>
              <a:rPr lang="tr-TR" sz="2000" b="1" kern="0" dirty="0" smtClean="0">
                <a:solidFill>
                  <a:schemeClr val="accent6">
                    <a:lumMod val="50000"/>
                  </a:schemeClr>
                </a:solidFill>
                <a:latin typeface="Garamond" panose="02020404030301010803" pitchFamily="18" charset="0"/>
                <a:cs typeface="Times New Roman" panose="02020603050405020304" pitchFamily="18" charset="0"/>
              </a:rPr>
              <a:t>) Y</a:t>
            </a:r>
            <a:r>
              <a:rPr lang="fi-FI" sz="2000" b="1" kern="0" dirty="0" smtClean="0">
                <a:solidFill>
                  <a:schemeClr val="accent6">
                    <a:lumMod val="50000"/>
                  </a:schemeClr>
                </a:solidFill>
                <a:latin typeface="Garamond" panose="02020404030301010803" pitchFamily="18" charset="0"/>
                <a:cs typeface="Times New Roman" panose="02020603050405020304" pitchFamily="18" charset="0"/>
              </a:rPr>
              <a:t>ağmurlama </a:t>
            </a:r>
            <a:r>
              <a:rPr lang="tr-TR" sz="2000" b="1" kern="0" dirty="0">
                <a:solidFill>
                  <a:schemeClr val="accent6">
                    <a:lumMod val="50000"/>
                  </a:schemeClr>
                </a:solidFill>
                <a:latin typeface="Garamond" panose="02020404030301010803" pitchFamily="18" charset="0"/>
                <a:cs typeface="Times New Roman" panose="02020603050405020304" pitchFamily="18" charset="0"/>
              </a:rPr>
              <a:t>S</a:t>
            </a:r>
            <a:r>
              <a:rPr lang="fi-FI" sz="2000" b="1" kern="0" dirty="0" smtClean="0">
                <a:solidFill>
                  <a:schemeClr val="accent6">
                    <a:lumMod val="50000"/>
                  </a:schemeClr>
                </a:solidFill>
                <a:latin typeface="Garamond" panose="02020404030301010803" pitchFamily="18" charset="0"/>
                <a:cs typeface="Times New Roman" panose="02020603050405020304" pitchFamily="18" charset="0"/>
              </a:rPr>
              <a:t>ulama </a:t>
            </a:r>
            <a:r>
              <a:rPr lang="tr-TR" sz="2000" b="1" kern="0" dirty="0">
                <a:solidFill>
                  <a:schemeClr val="accent6">
                    <a:lumMod val="50000"/>
                  </a:schemeClr>
                </a:solidFill>
                <a:latin typeface="Garamond" panose="02020404030301010803" pitchFamily="18" charset="0"/>
                <a:cs typeface="Times New Roman" panose="02020603050405020304" pitchFamily="18" charset="0"/>
              </a:rPr>
              <a:t>S</a:t>
            </a:r>
            <a:r>
              <a:rPr lang="fi-FI" sz="2000" b="1" kern="0" dirty="0" smtClean="0">
                <a:solidFill>
                  <a:schemeClr val="accent6">
                    <a:lumMod val="50000"/>
                  </a:schemeClr>
                </a:solidFill>
                <a:latin typeface="Garamond" panose="02020404030301010803" pitchFamily="18" charset="0"/>
                <a:cs typeface="Times New Roman" panose="02020603050405020304" pitchFamily="18" charset="0"/>
              </a:rPr>
              <a:t>istemi</a:t>
            </a:r>
            <a:endParaRPr lang="tr-TR" sz="2000" b="1" kern="0" dirty="0">
              <a:solidFill>
                <a:schemeClr val="accent6">
                  <a:lumMod val="50000"/>
                </a:schemeClr>
              </a:solidFill>
              <a:latin typeface="Garamond" panose="02020404030301010803" pitchFamily="18" charset="0"/>
              <a:cs typeface="Times New Roman" panose="02020603050405020304" pitchFamily="18" charset="0"/>
            </a:endParaRPr>
          </a:p>
        </p:txBody>
      </p:sp>
      <p:sp>
        <p:nvSpPr>
          <p:cNvPr id="2" name="Dikdörtgen 1"/>
          <p:cNvSpPr/>
          <p:nvPr/>
        </p:nvSpPr>
        <p:spPr>
          <a:xfrm>
            <a:off x="585952" y="2323912"/>
            <a:ext cx="2875915" cy="461665"/>
          </a:xfrm>
          <a:prstGeom prst="rect">
            <a:avLst/>
          </a:prstGeom>
        </p:spPr>
        <p:txBody>
          <a:bodyPr wrap="none">
            <a:spAutoFit/>
          </a:bodyPr>
          <a:lstStyle/>
          <a:p>
            <a:r>
              <a:rPr lang="tr-TR" sz="2400" b="1" dirty="0" smtClean="0">
                <a:solidFill>
                  <a:srgbClr val="FF0000"/>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1) Tarla </a:t>
            </a:r>
            <a:r>
              <a:rPr lang="tr-TR" sz="2400" b="1" dirty="0">
                <a:solidFill>
                  <a:srgbClr val="FF0000"/>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İçi Sistemler</a:t>
            </a:r>
            <a:endParaRPr lang="tr-TR" sz="2400" b="1" dirty="0">
              <a:solidFill>
                <a:srgbClr val="FF0000"/>
              </a:solidFill>
              <a:effectLst>
                <a:outerShdw blurRad="38100" dist="38100" dir="2700000" algn="tl">
                  <a:srgbClr val="000000">
                    <a:alpha val="43137"/>
                  </a:srgbClr>
                </a:outerShdw>
              </a:effectLst>
              <a:latin typeface="Garamond" panose="02020404030301010803" pitchFamily="18" charset="0"/>
            </a:endParaRPr>
          </a:p>
        </p:txBody>
      </p:sp>
      <p:pic>
        <p:nvPicPr>
          <p:cNvPr id="5" name="Resim 4"/>
          <p:cNvPicPr>
            <a:picLocks noChangeAspect="1"/>
          </p:cNvPicPr>
          <p:nvPr/>
        </p:nvPicPr>
        <p:blipFill>
          <a:blip r:embed="rId2"/>
          <a:stretch>
            <a:fillRect/>
          </a:stretch>
        </p:blipFill>
        <p:spPr>
          <a:xfrm>
            <a:off x="585952" y="3451709"/>
            <a:ext cx="4904390" cy="2571003"/>
          </a:xfrm>
          <a:prstGeom prst="rect">
            <a:avLst/>
          </a:prstGeom>
        </p:spPr>
      </p:pic>
      <p:pic>
        <p:nvPicPr>
          <p:cNvPr id="6" name="Resim 5"/>
          <p:cNvPicPr>
            <a:picLocks noChangeAspect="1"/>
          </p:cNvPicPr>
          <p:nvPr/>
        </p:nvPicPr>
        <p:blipFill>
          <a:blip r:embed="rId3"/>
          <a:stretch>
            <a:fillRect/>
          </a:stretch>
        </p:blipFill>
        <p:spPr>
          <a:xfrm>
            <a:off x="6918665" y="3451709"/>
            <a:ext cx="4680000" cy="2571003"/>
          </a:xfrm>
          <a:prstGeom prst="rect">
            <a:avLst/>
          </a:prstGeom>
        </p:spPr>
      </p:pic>
    </p:spTree>
    <p:extLst>
      <p:ext uri="{BB962C8B-B14F-4D97-AF65-F5344CB8AC3E}">
        <p14:creationId xmlns:p14="http://schemas.microsoft.com/office/powerpoint/2010/main" val="3059169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5</a:t>
            </a:fld>
            <a:r>
              <a:rPr lang="tr-TR" dirty="0" smtClean="0"/>
              <a:t>/18</a:t>
            </a:r>
            <a:endParaRPr lang="tr-TR" dirty="0"/>
          </a:p>
        </p:txBody>
      </p:sp>
      <p:sp>
        <p:nvSpPr>
          <p:cNvPr id="5" name="Metin kutusu 13"/>
          <p:cNvSpPr txBox="1">
            <a:spLocks noChangeArrowheads="1"/>
          </p:cNvSpPr>
          <p:nvPr/>
        </p:nvSpPr>
        <p:spPr bwMode="auto">
          <a:xfrm>
            <a:off x="341638" y="2028891"/>
            <a:ext cx="53759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tr-TR" altLang="tr-TR" sz="2000" b="1" dirty="0">
                <a:solidFill>
                  <a:schemeClr val="accent6">
                    <a:lumMod val="50000"/>
                  </a:schemeClr>
                </a:solidFill>
                <a:latin typeface="Garamond" panose="02020404030301010803" pitchFamily="18" charset="0"/>
                <a:cs typeface="Times New Roman" panose="02020603050405020304" pitchFamily="18" charset="0"/>
              </a:rPr>
              <a:t>c</a:t>
            </a:r>
            <a:r>
              <a:rPr lang="tr-TR" altLang="tr-TR" sz="2000" b="1" dirty="0" smtClean="0">
                <a:solidFill>
                  <a:schemeClr val="accent6">
                    <a:lumMod val="50000"/>
                  </a:schemeClr>
                </a:solidFill>
                <a:latin typeface="Garamond" panose="02020404030301010803" pitchFamily="18" charset="0"/>
                <a:cs typeface="Times New Roman" panose="02020603050405020304" pitchFamily="18" charset="0"/>
              </a:rPr>
              <a:t>) Mikro </a:t>
            </a:r>
            <a:r>
              <a:rPr lang="tr-TR" altLang="tr-TR" sz="2000" b="1" dirty="0">
                <a:solidFill>
                  <a:schemeClr val="accent6">
                    <a:lumMod val="50000"/>
                  </a:schemeClr>
                </a:solidFill>
                <a:latin typeface="Garamond" panose="02020404030301010803" pitchFamily="18" charset="0"/>
                <a:cs typeface="Times New Roman" panose="02020603050405020304" pitchFamily="18" charset="0"/>
              </a:rPr>
              <a:t>Y</a:t>
            </a:r>
            <a:r>
              <a:rPr lang="tr-TR" altLang="tr-TR" sz="2000" b="1" dirty="0" smtClean="0">
                <a:solidFill>
                  <a:schemeClr val="accent6">
                    <a:lumMod val="50000"/>
                  </a:schemeClr>
                </a:solidFill>
                <a:latin typeface="Garamond" panose="02020404030301010803" pitchFamily="18" charset="0"/>
                <a:cs typeface="Times New Roman" panose="02020603050405020304" pitchFamily="18" charset="0"/>
              </a:rPr>
              <a:t>ağmurlama </a:t>
            </a:r>
            <a:r>
              <a:rPr lang="tr-TR" altLang="tr-TR" sz="2000" b="1" dirty="0">
                <a:solidFill>
                  <a:schemeClr val="accent6">
                    <a:lumMod val="50000"/>
                  </a:schemeClr>
                </a:solidFill>
                <a:latin typeface="Garamond" panose="02020404030301010803" pitchFamily="18" charset="0"/>
                <a:cs typeface="Times New Roman" panose="02020603050405020304" pitchFamily="18" charset="0"/>
              </a:rPr>
              <a:t>S</a:t>
            </a:r>
            <a:r>
              <a:rPr lang="tr-TR" altLang="tr-TR" sz="2000" b="1" dirty="0" smtClean="0">
                <a:solidFill>
                  <a:schemeClr val="accent6">
                    <a:lumMod val="50000"/>
                  </a:schemeClr>
                </a:solidFill>
                <a:latin typeface="Garamond" panose="02020404030301010803" pitchFamily="18" charset="0"/>
                <a:cs typeface="Times New Roman" panose="02020603050405020304" pitchFamily="18" charset="0"/>
              </a:rPr>
              <a:t>ulama Sistemi</a:t>
            </a:r>
            <a:endParaRPr lang="tr-TR" altLang="tr-TR" sz="2000" b="1" dirty="0">
              <a:solidFill>
                <a:schemeClr val="accent6">
                  <a:lumMod val="50000"/>
                </a:schemeClr>
              </a:solidFill>
              <a:latin typeface="Garamond" panose="02020404030301010803" pitchFamily="18" charset="0"/>
              <a:cs typeface="Times New Roman" panose="02020603050405020304" pitchFamily="18" charset="0"/>
            </a:endParaRPr>
          </a:p>
        </p:txBody>
      </p:sp>
      <p:sp>
        <p:nvSpPr>
          <p:cNvPr id="7" name="Rectangle 3"/>
          <p:cNvSpPr txBox="1">
            <a:spLocks noChangeArrowheads="1"/>
          </p:cNvSpPr>
          <p:nvPr/>
        </p:nvSpPr>
        <p:spPr bwMode="auto">
          <a:xfrm>
            <a:off x="6385560" y="2028891"/>
            <a:ext cx="5517931" cy="74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defRPr/>
            </a:pPr>
            <a:r>
              <a:rPr lang="tr-TR" sz="2000" b="1" kern="0" dirty="0">
                <a:solidFill>
                  <a:schemeClr val="accent6">
                    <a:lumMod val="50000"/>
                  </a:schemeClr>
                </a:solidFill>
                <a:latin typeface="Garamond" panose="02020404030301010803" pitchFamily="18" charset="0"/>
                <a:cs typeface="Times New Roman" panose="02020603050405020304" pitchFamily="18" charset="0"/>
              </a:rPr>
              <a:t>d</a:t>
            </a:r>
            <a:r>
              <a:rPr lang="tr-TR" sz="2000" b="1" kern="0" dirty="0" smtClean="0">
                <a:solidFill>
                  <a:schemeClr val="accent6">
                    <a:lumMod val="50000"/>
                  </a:schemeClr>
                </a:solidFill>
                <a:latin typeface="Garamond" panose="02020404030301010803" pitchFamily="18" charset="0"/>
                <a:cs typeface="Times New Roman" panose="02020603050405020304" pitchFamily="18" charset="0"/>
              </a:rPr>
              <a:t>) Yüzey Altı Damla Sulama Sistemi</a:t>
            </a:r>
          </a:p>
          <a:p>
            <a:pPr algn="l">
              <a:defRPr/>
            </a:pPr>
            <a:endParaRPr lang="tr-TR" sz="2400" kern="0" dirty="0" smtClean="0">
              <a:latin typeface="Calibri" panose="020F0502020204030204" pitchFamily="34" charset="0"/>
              <a:cs typeface="Times New Roman"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5463" y="2681361"/>
            <a:ext cx="4698124" cy="2966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sim 1"/>
          <p:cNvPicPr>
            <a:picLocks noChangeAspect="1"/>
          </p:cNvPicPr>
          <p:nvPr/>
        </p:nvPicPr>
        <p:blipFill rotWithShape="1">
          <a:blip r:embed="rId3"/>
          <a:srcRect l="1741"/>
          <a:stretch/>
        </p:blipFill>
        <p:spPr>
          <a:xfrm>
            <a:off x="641640" y="2681361"/>
            <a:ext cx="4775981" cy="2966322"/>
          </a:xfrm>
          <a:prstGeom prst="rect">
            <a:avLst/>
          </a:prstGeom>
        </p:spPr>
      </p:pic>
    </p:spTree>
    <p:extLst>
      <p:ext uri="{BB962C8B-B14F-4D97-AF65-F5344CB8AC3E}">
        <p14:creationId xmlns:p14="http://schemas.microsoft.com/office/powerpoint/2010/main" val="1100424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6</a:t>
            </a:fld>
            <a:r>
              <a:rPr lang="tr-TR" dirty="0" smtClean="0"/>
              <a:t>/18</a:t>
            </a:r>
            <a:endParaRPr lang="tr-TR" dirty="0"/>
          </a:p>
        </p:txBody>
      </p:sp>
      <p:sp>
        <p:nvSpPr>
          <p:cNvPr id="7" name="Dikdörtgen 6"/>
          <p:cNvSpPr/>
          <p:nvPr/>
        </p:nvSpPr>
        <p:spPr>
          <a:xfrm>
            <a:off x="7181926" y="2940796"/>
            <a:ext cx="4111954" cy="707886"/>
          </a:xfrm>
          <a:prstGeom prst="rect">
            <a:avLst/>
          </a:prstGeom>
        </p:spPr>
        <p:txBody>
          <a:bodyPr wrap="square">
            <a:spAutoFit/>
          </a:bodyPr>
          <a:lstStyle/>
          <a:p>
            <a:r>
              <a:rPr lang="tr-TR" altLang="tr-TR" sz="2000" b="1" dirty="0" smtClean="0">
                <a:latin typeface="Garamond" panose="02020404030301010803" pitchFamily="18" charset="0"/>
                <a:cs typeface="Times New Roman" panose="02020603050405020304" pitchFamily="18" charset="0"/>
              </a:rPr>
              <a:t>a.2) Lineer </a:t>
            </a:r>
            <a:r>
              <a:rPr lang="tr-TR" altLang="tr-TR" sz="2000" b="1" dirty="0">
                <a:latin typeface="Garamond" panose="02020404030301010803" pitchFamily="18" charset="0"/>
                <a:cs typeface="Times New Roman" panose="02020603050405020304" pitchFamily="18" charset="0"/>
              </a:rPr>
              <a:t>(Doğrusal Hareketli) </a:t>
            </a:r>
            <a:endParaRPr lang="tr-TR" altLang="tr-TR" sz="2000" b="1" dirty="0" smtClean="0">
              <a:latin typeface="Garamond" panose="02020404030301010803" pitchFamily="18" charset="0"/>
              <a:cs typeface="Times New Roman" panose="02020603050405020304" pitchFamily="18" charset="0"/>
            </a:endParaRPr>
          </a:p>
          <a:p>
            <a:r>
              <a:rPr lang="tr-TR" altLang="tr-TR" sz="2000" b="1" dirty="0">
                <a:latin typeface="Garamond" panose="02020404030301010803" pitchFamily="18" charset="0"/>
                <a:cs typeface="Times New Roman" panose="02020603050405020304" pitchFamily="18" charset="0"/>
              </a:rPr>
              <a:t> </a:t>
            </a:r>
            <a:r>
              <a:rPr lang="tr-TR" altLang="tr-TR" sz="2000" b="1" dirty="0" smtClean="0">
                <a:latin typeface="Garamond" panose="02020404030301010803" pitchFamily="18" charset="0"/>
                <a:cs typeface="Times New Roman" panose="02020603050405020304" pitchFamily="18" charset="0"/>
              </a:rPr>
              <a:t>                Sulama Sistemi</a:t>
            </a:r>
            <a:endParaRPr lang="tr-TR" altLang="tr-TR" sz="2000" b="1" dirty="0">
              <a:latin typeface="Garamond" panose="02020404030301010803" pitchFamily="18" charset="0"/>
              <a:cs typeface="Times New Roman" panose="02020603050405020304" pitchFamily="18" charset="0"/>
            </a:endParaRPr>
          </a:p>
        </p:txBody>
      </p:sp>
      <p:sp>
        <p:nvSpPr>
          <p:cNvPr id="10" name="Metin kutusu 11"/>
          <p:cNvSpPr txBox="1">
            <a:spLocks noChangeArrowheads="1"/>
          </p:cNvSpPr>
          <p:nvPr/>
        </p:nvSpPr>
        <p:spPr bwMode="auto">
          <a:xfrm>
            <a:off x="962748" y="2940796"/>
            <a:ext cx="43541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tr-TR" altLang="tr-TR" sz="2000" b="1" dirty="0" smtClean="0">
                <a:latin typeface="Garamond" panose="02020404030301010803" pitchFamily="18" charset="0"/>
                <a:cs typeface="Times New Roman" panose="02020603050405020304" pitchFamily="18" charset="0"/>
              </a:rPr>
              <a:t>a.1) </a:t>
            </a:r>
            <a:r>
              <a:rPr lang="tr-TR" altLang="tr-TR" sz="2000" b="1" dirty="0">
                <a:latin typeface="Garamond" panose="02020404030301010803" pitchFamily="18" charset="0"/>
                <a:cs typeface="Times New Roman" panose="02020603050405020304" pitchFamily="18" charset="0"/>
              </a:rPr>
              <a:t>Center Pivot </a:t>
            </a:r>
            <a:r>
              <a:rPr lang="tr-TR" altLang="tr-TR" sz="2000" b="1" dirty="0" smtClean="0">
                <a:latin typeface="Garamond" panose="02020404030301010803" pitchFamily="18" charset="0"/>
                <a:cs typeface="Times New Roman" panose="02020603050405020304" pitchFamily="18" charset="0"/>
              </a:rPr>
              <a:t>(</a:t>
            </a:r>
            <a:r>
              <a:rPr lang="tr-TR" altLang="tr-TR" sz="2000" b="1" dirty="0">
                <a:latin typeface="Garamond" panose="02020404030301010803" pitchFamily="18" charset="0"/>
                <a:cs typeface="Times New Roman" panose="02020603050405020304" pitchFamily="18" charset="0"/>
              </a:rPr>
              <a:t>Dairesel </a:t>
            </a:r>
            <a:r>
              <a:rPr lang="tr-TR" altLang="tr-TR" sz="2000" b="1" dirty="0" smtClean="0">
                <a:latin typeface="Garamond" panose="02020404030301010803" pitchFamily="18" charset="0"/>
                <a:cs typeface="Times New Roman" panose="02020603050405020304" pitchFamily="18" charset="0"/>
              </a:rPr>
              <a:t>Hareketli)</a:t>
            </a:r>
          </a:p>
          <a:p>
            <a:pPr eaLnBrk="1" hangingPunct="1"/>
            <a:r>
              <a:rPr lang="tr-TR" altLang="tr-TR" sz="2000" b="1" dirty="0" smtClean="0">
                <a:latin typeface="Garamond" panose="02020404030301010803" pitchFamily="18" charset="0"/>
                <a:cs typeface="Times New Roman" panose="02020603050405020304" pitchFamily="18" charset="0"/>
              </a:rPr>
              <a:t>                  Sulama Sistemi</a:t>
            </a:r>
          </a:p>
        </p:txBody>
      </p:sp>
      <p:sp>
        <p:nvSpPr>
          <p:cNvPr id="2" name="Dikdörtgen 1"/>
          <p:cNvSpPr/>
          <p:nvPr/>
        </p:nvSpPr>
        <p:spPr>
          <a:xfrm>
            <a:off x="-1030972" y="1509977"/>
            <a:ext cx="6589986" cy="461665"/>
          </a:xfrm>
          <a:prstGeom prst="rect">
            <a:avLst/>
          </a:prstGeom>
        </p:spPr>
        <p:txBody>
          <a:bodyPr wrap="square">
            <a:spAutoFit/>
          </a:bodyPr>
          <a:lstStyle/>
          <a:p>
            <a:pPr algn="ctr"/>
            <a:r>
              <a:rPr lang="tr-TR" sz="2400" b="1" dirty="0" smtClean="0">
                <a:solidFill>
                  <a:srgbClr val="FF0000"/>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2) Mekanik Büyük Sistemler</a:t>
            </a:r>
            <a:endParaRPr lang="tr-TR" sz="2400" b="1" dirty="0">
              <a:solidFill>
                <a:srgbClr val="FF0000"/>
              </a:solidFill>
              <a:latin typeface="Garamond" panose="02020404030301010803" pitchFamily="18" charset="0"/>
            </a:endParaRPr>
          </a:p>
        </p:txBody>
      </p:sp>
      <p:sp>
        <p:nvSpPr>
          <p:cNvPr id="11" name="Dikdörtgen 10"/>
          <p:cNvSpPr/>
          <p:nvPr/>
        </p:nvSpPr>
        <p:spPr>
          <a:xfrm>
            <a:off x="680509" y="2256164"/>
            <a:ext cx="4636397" cy="400110"/>
          </a:xfrm>
          <a:prstGeom prst="rect">
            <a:avLst/>
          </a:prstGeom>
        </p:spPr>
        <p:txBody>
          <a:bodyPr wrap="none">
            <a:spAutoFit/>
          </a:bodyPr>
          <a:lstStyle/>
          <a:p>
            <a:r>
              <a:rPr lang="tr-TR" sz="2000" b="1" dirty="0" smtClean="0">
                <a:solidFill>
                  <a:schemeClr val="accent6">
                    <a:lumMod val="50000"/>
                  </a:schemeClr>
                </a:solidFill>
                <a:latin typeface="Garamond" panose="02020404030301010803" pitchFamily="18" charset="0"/>
                <a:ea typeface="Times New Roman" panose="02020603050405020304" pitchFamily="18" charset="0"/>
              </a:rPr>
              <a:t>a) Center </a:t>
            </a:r>
            <a:r>
              <a:rPr lang="tr-TR" sz="2000" b="1" dirty="0">
                <a:solidFill>
                  <a:schemeClr val="accent6">
                    <a:lumMod val="50000"/>
                  </a:schemeClr>
                </a:solidFill>
                <a:latin typeface="Garamond" panose="02020404030301010803" pitchFamily="18" charset="0"/>
                <a:ea typeface="Times New Roman" panose="02020603050405020304" pitchFamily="18" charset="0"/>
              </a:rPr>
              <a:t>P</a:t>
            </a:r>
            <a:r>
              <a:rPr lang="tr-TR" sz="2000" b="1" dirty="0" smtClean="0">
                <a:solidFill>
                  <a:schemeClr val="accent6">
                    <a:lumMod val="50000"/>
                  </a:schemeClr>
                </a:solidFill>
                <a:latin typeface="Garamond" panose="02020404030301010803" pitchFamily="18" charset="0"/>
                <a:ea typeface="Times New Roman" panose="02020603050405020304" pitchFamily="18" charset="0"/>
              </a:rPr>
              <a:t>ivot/Lineer Sulama Sistemleri</a:t>
            </a:r>
            <a:endParaRPr lang="tr-TR" sz="2000" b="1" dirty="0">
              <a:solidFill>
                <a:schemeClr val="accent6">
                  <a:lumMod val="50000"/>
                </a:schemeClr>
              </a:solidFill>
              <a:latin typeface="Garamond" panose="02020404030301010803" pitchFamily="18" charset="0"/>
            </a:endParaRPr>
          </a:p>
        </p:txBody>
      </p:sp>
      <p:pic>
        <p:nvPicPr>
          <p:cNvPr id="1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926" y="3775935"/>
            <a:ext cx="2805632" cy="245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97825" y="3775934"/>
            <a:ext cx="652454" cy="245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747" y="3775934"/>
            <a:ext cx="2856203" cy="245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Resim 1"/>
          <p:cNvPicPr>
            <a:picLocks noChangeAspect="1"/>
          </p:cNvPicPr>
          <p:nvPr/>
        </p:nvPicPr>
        <p:blipFill rotWithShape="1">
          <a:blip r:embed="rId5">
            <a:extLst>
              <a:ext uri="{28A0092B-C50C-407E-A947-70E740481C1C}">
                <a14:useLocalDpi xmlns:a14="http://schemas.microsoft.com/office/drawing/2010/main" val="0"/>
              </a:ext>
            </a:extLst>
          </a:blip>
          <a:srcRect l="3845" r="14321"/>
          <a:stretch/>
        </p:blipFill>
        <p:spPr bwMode="auto">
          <a:xfrm>
            <a:off x="4229921" y="4388344"/>
            <a:ext cx="1086985" cy="100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562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7</a:t>
            </a:fld>
            <a:r>
              <a:rPr lang="tr-TR" smtClean="0"/>
              <a:t>/30</a:t>
            </a:r>
            <a:endParaRPr lang="tr-TR" dirty="0"/>
          </a:p>
        </p:txBody>
      </p:sp>
      <p:sp>
        <p:nvSpPr>
          <p:cNvPr id="5" name="Metin kutusu 1"/>
          <p:cNvSpPr txBox="1">
            <a:spLocks noChangeArrowheads="1"/>
          </p:cNvSpPr>
          <p:nvPr/>
        </p:nvSpPr>
        <p:spPr bwMode="auto">
          <a:xfrm>
            <a:off x="4394510" y="1664247"/>
            <a:ext cx="33983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tr-TR" altLang="tr-TR" sz="2000" b="1" dirty="0">
                <a:solidFill>
                  <a:schemeClr val="accent6">
                    <a:lumMod val="50000"/>
                  </a:schemeClr>
                </a:solidFill>
                <a:latin typeface="Garamond" panose="02020404030301010803" pitchFamily="18" charset="0"/>
                <a:cs typeface="Times New Roman" panose="02020603050405020304" pitchFamily="18" charset="0"/>
              </a:rPr>
              <a:t>c</a:t>
            </a:r>
            <a:r>
              <a:rPr lang="tr-TR" altLang="tr-TR" sz="2000" b="1" dirty="0" smtClean="0">
                <a:solidFill>
                  <a:schemeClr val="accent6">
                    <a:lumMod val="50000"/>
                  </a:schemeClr>
                </a:solidFill>
                <a:latin typeface="Garamond" panose="02020404030301010803" pitchFamily="18" charset="0"/>
                <a:cs typeface="Times New Roman" panose="02020603050405020304" pitchFamily="18" charset="0"/>
              </a:rPr>
              <a:t>) </a:t>
            </a:r>
            <a:r>
              <a:rPr lang="tr-TR" altLang="tr-TR" sz="2000" b="1" dirty="0">
                <a:solidFill>
                  <a:schemeClr val="accent6">
                    <a:lumMod val="50000"/>
                  </a:schemeClr>
                </a:solidFill>
                <a:latin typeface="Garamond" panose="02020404030301010803" pitchFamily="18" charset="0"/>
                <a:cs typeface="Times New Roman" panose="02020603050405020304" pitchFamily="18" charset="0"/>
              </a:rPr>
              <a:t>Tamburlu </a:t>
            </a:r>
            <a:r>
              <a:rPr lang="tr-TR" altLang="tr-TR" sz="2000" b="1" dirty="0" smtClean="0">
                <a:solidFill>
                  <a:schemeClr val="accent6">
                    <a:lumMod val="50000"/>
                  </a:schemeClr>
                </a:solidFill>
                <a:latin typeface="Garamond" panose="02020404030301010803" pitchFamily="18" charset="0"/>
                <a:cs typeface="Times New Roman" panose="02020603050405020304" pitchFamily="18" charset="0"/>
              </a:rPr>
              <a:t>Sulama Sistemi</a:t>
            </a:r>
            <a:endParaRPr lang="tr-TR" altLang="tr-TR" sz="2000" b="1" dirty="0">
              <a:solidFill>
                <a:schemeClr val="accent6">
                  <a:lumMod val="50000"/>
                </a:schemeClr>
              </a:solidFill>
              <a:latin typeface="Garamond" panose="02020404030301010803" pitchFamily="18" charset="0"/>
              <a:cs typeface="Times New Roman" panose="02020603050405020304" pitchFamily="18" charset="0"/>
            </a:endParaRPr>
          </a:p>
        </p:txBody>
      </p:sp>
      <p:pic>
        <p:nvPicPr>
          <p:cNvPr id="2" name="Resim 1"/>
          <p:cNvPicPr>
            <a:picLocks noChangeAspect="1"/>
          </p:cNvPicPr>
          <p:nvPr/>
        </p:nvPicPr>
        <p:blipFill>
          <a:blip r:embed="rId2"/>
          <a:stretch>
            <a:fillRect/>
          </a:stretch>
        </p:blipFill>
        <p:spPr>
          <a:xfrm>
            <a:off x="3450208" y="2437537"/>
            <a:ext cx="5286908" cy="2955381"/>
          </a:xfrm>
          <a:prstGeom prst="rect">
            <a:avLst/>
          </a:prstGeom>
        </p:spPr>
      </p:pic>
    </p:spTree>
    <p:extLst>
      <p:ext uri="{BB962C8B-B14F-4D97-AF65-F5344CB8AC3E}">
        <p14:creationId xmlns:p14="http://schemas.microsoft.com/office/powerpoint/2010/main" val="4072923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8</a:t>
            </a:fld>
            <a:r>
              <a:rPr lang="tr-TR" dirty="0" smtClean="0"/>
              <a:t>/18</a:t>
            </a:r>
            <a:endParaRPr lang="tr-TR" dirty="0"/>
          </a:p>
        </p:txBody>
      </p:sp>
      <p:sp>
        <p:nvSpPr>
          <p:cNvPr id="2" name="Dikdörtgen 1"/>
          <p:cNvSpPr/>
          <p:nvPr/>
        </p:nvSpPr>
        <p:spPr>
          <a:xfrm>
            <a:off x="315311" y="1584276"/>
            <a:ext cx="11561378" cy="461665"/>
          </a:xfrm>
          <a:prstGeom prst="rect">
            <a:avLst/>
          </a:prstGeom>
        </p:spPr>
        <p:txBody>
          <a:bodyPr wrap="square">
            <a:spAutoFit/>
          </a:bodyPr>
          <a:lstStyle/>
          <a:p>
            <a:r>
              <a:rPr lang="tr-TR" sz="2400" b="1" dirty="0">
                <a:solidFill>
                  <a:srgbClr val="FF0000"/>
                </a:solidFill>
                <a:effectLst>
                  <a:outerShdw blurRad="38100" dist="38100" dir="2700000" algn="tl">
                    <a:srgbClr val="000000">
                      <a:alpha val="43137"/>
                    </a:srgbClr>
                  </a:outerShdw>
                </a:effectLst>
                <a:latin typeface="Garamond" panose="02020404030301010803" pitchFamily="18" charset="0"/>
              </a:rPr>
              <a:t>3</a:t>
            </a:r>
            <a:r>
              <a:rPr lang="tr-TR" sz="2400" b="1" dirty="0" smtClean="0">
                <a:solidFill>
                  <a:srgbClr val="FF0000"/>
                </a:solidFill>
                <a:effectLst>
                  <a:outerShdw blurRad="38100" dist="38100" dir="2700000" algn="tl">
                    <a:srgbClr val="000000">
                      <a:alpha val="43137"/>
                    </a:srgbClr>
                  </a:outerShdw>
                </a:effectLst>
                <a:latin typeface="Garamond" panose="02020404030301010803" pitchFamily="18" charset="0"/>
              </a:rPr>
              <a:t>) </a:t>
            </a:r>
            <a:r>
              <a:rPr lang="tr-TR" sz="2400" b="1" dirty="0">
                <a:solidFill>
                  <a:srgbClr val="FF0000"/>
                </a:solidFill>
                <a:effectLst>
                  <a:outerShdw blurRad="38100" dist="38100" dir="2700000" algn="tl">
                    <a:srgbClr val="000000">
                      <a:alpha val="43137"/>
                    </a:srgbClr>
                  </a:outerShdw>
                </a:effectLst>
                <a:latin typeface="Garamond" panose="02020404030301010803" pitchFamily="18" charset="0"/>
              </a:rPr>
              <a:t>Yenilenebilir Enerji </a:t>
            </a:r>
            <a:r>
              <a:rPr lang="tr-TR" sz="2400" b="1" dirty="0" smtClean="0">
                <a:solidFill>
                  <a:srgbClr val="FF0000"/>
                </a:solidFill>
                <a:effectLst>
                  <a:outerShdw blurRad="38100" dist="38100" dir="2700000" algn="tl">
                    <a:srgbClr val="000000">
                      <a:alpha val="43137"/>
                    </a:srgbClr>
                  </a:outerShdw>
                </a:effectLst>
                <a:latin typeface="Garamond" panose="02020404030301010803" pitchFamily="18" charset="0"/>
              </a:rPr>
              <a:t>ve Teknoloji Odaklı Sistemler</a:t>
            </a:r>
            <a:endParaRPr lang="tr-TR" sz="2400" b="1" dirty="0">
              <a:solidFill>
                <a:srgbClr val="FF0000"/>
              </a:solidFill>
              <a:effectLst>
                <a:outerShdw blurRad="38100" dist="38100" dir="2700000" algn="tl">
                  <a:srgbClr val="000000">
                    <a:alpha val="43137"/>
                  </a:srgbClr>
                </a:outerShdw>
              </a:effectLst>
              <a:latin typeface="Garamond" panose="02020404030301010803" pitchFamily="18" charset="0"/>
            </a:endParaRPr>
          </a:p>
        </p:txBody>
      </p:sp>
      <p:sp>
        <p:nvSpPr>
          <p:cNvPr id="3" name="Dikdörtgen 2"/>
          <p:cNvSpPr/>
          <p:nvPr/>
        </p:nvSpPr>
        <p:spPr>
          <a:xfrm>
            <a:off x="1236298" y="2402379"/>
            <a:ext cx="3146548" cy="1364476"/>
          </a:xfrm>
          <a:prstGeom prst="rect">
            <a:avLst/>
          </a:prstGeom>
        </p:spPr>
        <p:txBody>
          <a:bodyPr wrap="square">
            <a:spAutoFit/>
          </a:bodyPr>
          <a:lstStyle/>
          <a:p>
            <a:pPr algn="just">
              <a:lnSpc>
                <a:spcPct val="115000"/>
              </a:lnSpc>
              <a:spcAft>
                <a:spcPts val="1000"/>
              </a:spcAft>
            </a:pPr>
            <a:r>
              <a:rPr lang="tr-TR" sz="2000" b="1" dirty="0" smtClean="0">
                <a:solidFill>
                  <a:schemeClr val="accent6">
                    <a:lumMod val="50000"/>
                  </a:schemeClr>
                </a:solidFill>
                <a:latin typeface="Garamond" panose="02020404030301010803" pitchFamily="18" charset="0"/>
                <a:ea typeface="Times New Roman" panose="02020603050405020304" pitchFamily="18" charset="0"/>
                <a:cs typeface="Times New Roman" panose="02020603050405020304" pitchFamily="18" charset="0"/>
              </a:rPr>
              <a:t>a) Güneş Enerjili Sulama</a:t>
            </a:r>
          </a:p>
          <a:p>
            <a:pPr algn="just">
              <a:lnSpc>
                <a:spcPct val="115000"/>
              </a:lnSpc>
              <a:spcAft>
                <a:spcPts val="1000"/>
              </a:spcAft>
            </a:pPr>
            <a:r>
              <a:rPr lang="tr-TR" sz="2000" b="1" dirty="0" smtClean="0">
                <a:solidFill>
                  <a:schemeClr val="accent6">
                    <a:lumMod val="50000"/>
                  </a:schemeClr>
                </a:solidFill>
                <a:latin typeface="Garamond" panose="02020404030301010803" pitchFamily="18" charset="0"/>
                <a:ea typeface="Times New Roman" panose="02020603050405020304" pitchFamily="18" charset="0"/>
                <a:cs typeface="Times New Roman" panose="02020603050405020304" pitchFamily="18" charset="0"/>
              </a:rPr>
              <a:t>(Sulama </a:t>
            </a:r>
            <a:r>
              <a:rPr lang="tr-TR" sz="2000" b="1" dirty="0" err="1">
                <a:solidFill>
                  <a:schemeClr val="accent6">
                    <a:lumMod val="50000"/>
                  </a:schemeClr>
                </a:solidFill>
                <a:latin typeface="Garamond" panose="02020404030301010803" pitchFamily="18" charset="0"/>
                <a:ea typeface="Times New Roman" panose="02020603050405020304" pitchFamily="18" charset="0"/>
                <a:cs typeface="Times New Roman" panose="02020603050405020304" pitchFamily="18" charset="0"/>
              </a:rPr>
              <a:t>Sistemleri+Panel</a:t>
            </a:r>
            <a:r>
              <a:rPr lang="tr-TR" sz="2000" b="1" dirty="0">
                <a:solidFill>
                  <a:schemeClr val="accent6">
                    <a:lumMod val="50000"/>
                  </a:schemeClr>
                </a:solidFill>
                <a:latin typeface="Garamond" panose="02020404030301010803" pitchFamily="18" charset="0"/>
                <a:ea typeface="Times New Roman" panose="02020603050405020304" pitchFamily="18" charset="0"/>
                <a:cs typeface="Times New Roman" panose="02020603050405020304" pitchFamily="18" charset="0"/>
              </a:rPr>
              <a:t>)</a:t>
            </a:r>
          </a:p>
          <a:p>
            <a:pPr marL="457200" indent="-457200" algn="just">
              <a:spcAft>
                <a:spcPts val="1000"/>
              </a:spcAft>
              <a:buAutoNum type="alphaLcParenR"/>
            </a:pPr>
            <a:endParaRPr lang="tr-TR" sz="2000" b="1" dirty="0">
              <a:solidFill>
                <a:schemeClr val="accent6">
                  <a:lumMod val="50000"/>
                </a:schemeClr>
              </a:solidFill>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9" name="Resim 8"/>
          <p:cNvPicPr>
            <a:picLocks noChangeAspect="1"/>
          </p:cNvPicPr>
          <p:nvPr/>
        </p:nvPicPr>
        <p:blipFill>
          <a:blip r:embed="rId2"/>
          <a:stretch>
            <a:fillRect/>
          </a:stretch>
        </p:blipFill>
        <p:spPr>
          <a:xfrm>
            <a:off x="6679409" y="3490546"/>
            <a:ext cx="4556243" cy="2575949"/>
          </a:xfrm>
          <a:prstGeom prst="rect">
            <a:avLst/>
          </a:prstGeom>
        </p:spPr>
      </p:pic>
      <p:pic>
        <p:nvPicPr>
          <p:cNvPr id="10" name="Resim 9"/>
          <p:cNvPicPr>
            <a:picLocks noChangeAspect="1"/>
          </p:cNvPicPr>
          <p:nvPr/>
        </p:nvPicPr>
        <p:blipFill rotWithShape="1">
          <a:blip r:embed="rId3"/>
          <a:srcRect t="3341" b="3531"/>
          <a:stretch/>
        </p:blipFill>
        <p:spPr>
          <a:xfrm>
            <a:off x="759824" y="3490546"/>
            <a:ext cx="4099496" cy="2578329"/>
          </a:xfrm>
          <a:prstGeom prst="rect">
            <a:avLst/>
          </a:prstGeom>
        </p:spPr>
      </p:pic>
      <p:sp>
        <p:nvSpPr>
          <p:cNvPr id="12" name="Dikdörtgen 11"/>
          <p:cNvSpPr/>
          <p:nvPr/>
        </p:nvSpPr>
        <p:spPr>
          <a:xfrm>
            <a:off x="6512919" y="2402379"/>
            <a:ext cx="4889224" cy="928459"/>
          </a:xfrm>
          <a:prstGeom prst="rect">
            <a:avLst/>
          </a:prstGeom>
        </p:spPr>
        <p:txBody>
          <a:bodyPr wrap="none">
            <a:spAutoFit/>
          </a:bodyPr>
          <a:lstStyle/>
          <a:p>
            <a:pPr algn="just">
              <a:lnSpc>
                <a:spcPct val="115000"/>
              </a:lnSpc>
              <a:spcAft>
                <a:spcPts val="1000"/>
              </a:spcAft>
            </a:pPr>
            <a:r>
              <a:rPr lang="tr-TR" sz="2000" b="1" dirty="0" smtClean="0">
                <a:solidFill>
                  <a:schemeClr val="accent6">
                    <a:lumMod val="50000"/>
                  </a:schemeClr>
                </a:solidFill>
                <a:latin typeface="Garamond" panose="02020404030301010803" pitchFamily="18" charset="0"/>
              </a:rPr>
              <a:t>    b) Akıllı </a:t>
            </a:r>
            <a:r>
              <a:rPr lang="tr-TR" sz="2000" b="1" dirty="0">
                <a:solidFill>
                  <a:schemeClr val="accent6">
                    <a:lumMod val="50000"/>
                  </a:schemeClr>
                </a:solidFill>
                <a:latin typeface="Garamond" panose="02020404030301010803" pitchFamily="18" charset="0"/>
              </a:rPr>
              <a:t>S</a:t>
            </a:r>
            <a:r>
              <a:rPr lang="tr-TR" sz="2000" b="1" dirty="0" smtClean="0">
                <a:solidFill>
                  <a:schemeClr val="accent6">
                    <a:lumMod val="50000"/>
                  </a:schemeClr>
                </a:solidFill>
                <a:latin typeface="Garamond" panose="02020404030301010803" pitchFamily="18" charset="0"/>
              </a:rPr>
              <a:t>ulama </a:t>
            </a:r>
            <a:r>
              <a:rPr lang="tr-TR" sz="2000" b="1" dirty="0">
                <a:solidFill>
                  <a:schemeClr val="accent6">
                    <a:lumMod val="50000"/>
                  </a:schemeClr>
                </a:solidFill>
                <a:latin typeface="Garamond" panose="02020404030301010803" pitchFamily="18" charset="0"/>
              </a:rPr>
              <a:t>/ </a:t>
            </a:r>
            <a:r>
              <a:rPr lang="tr-TR" sz="2000" b="1" dirty="0" smtClean="0">
                <a:solidFill>
                  <a:schemeClr val="accent6">
                    <a:lumMod val="50000"/>
                  </a:schemeClr>
                </a:solidFill>
                <a:latin typeface="Garamond" panose="02020404030301010803" pitchFamily="18" charset="0"/>
              </a:rPr>
              <a:t>Otomasyon </a:t>
            </a:r>
            <a:r>
              <a:rPr lang="tr-TR" sz="2000" b="1" dirty="0">
                <a:solidFill>
                  <a:schemeClr val="accent6">
                    <a:lumMod val="50000"/>
                  </a:schemeClr>
                </a:solidFill>
                <a:latin typeface="Garamond" panose="02020404030301010803" pitchFamily="18" charset="0"/>
              </a:rPr>
              <a:t>S</a:t>
            </a:r>
            <a:r>
              <a:rPr lang="tr-TR" sz="2000" b="1" dirty="0" smtClean="0">
                <a:solidFill>
                  <a:schemeClr val="accent6">
                    <a:lumMod val="50000"/>
                  </a:schemeClr>
                </a:solidFill>
                <a:latin typeface="Garamond" panose="02020404030301010803" pitchFamily="18" charset="0"/>
              </a:rPr>
              <a:t>istemleri </a:t>
            </a:r>
          </a:p>
          <a:p>
            <a:pPr algn="just">
              <a:lnSpc>
                <a:spcPct val="115000"/>
              </a:lnSpc>
              <a:spcAft>
                <a:spcPts val="1000"/>
              </a:spcAft>
            </a:pPr>
            <a:r>
              <a:rPr lang="tr-TR" sz="2000" b="1" dirty="0" smtClean="0">
                <a:solidFill>
                  <a:schemeClr val="accent6">
                    <a:lumMod val="50000"/>
                  </a:schemeClr>
                </a:solidFill>
                <a:latin typeface="Garamond" panose="02020404030301010803" pitchFamily="18" charset="0"/>
              </a:rPr>
              <a:t>         (</a:t>
            </a:r>
            <a:r>
              <a:rPr lang="tr-TR" sz="2000" b="1" dirty="0" err="1">
                <a:solidFill>
                  <a:schemeClr val="accent6">
                    <a:lumMod val="50000"/>
                  </a:schemeClr>
                </a:solidFill>
                <a:latin typeface="Garamond" panose="02020404030301010803" pitchFamily="18" charset="0"/>
              </a:rPr>
              <a:t>S</a:t>
            </a:r>
            <a:r>
              <a:rPr lang="tr-TR" sz="2000" b="1" dirty="0" err="1" smtClean="0">
                <a:solidFill>
                  <a:schemeClr val="accent6">
                    <a:lumMod val="50000"/>
                  </a:schemeClr>
                </a:solidFill>
                <a:latin typeface="Garamond" panose="02020404030301010803" pitchFamily="18" charset="0"/>
              </a:rPr>
              <a:t>ensör</a:t>
            </a:r>
            <a:r>
              <a:rPr lang="tr-TR" sz="2000" b="1" dirty="0">
                <a:solidFill>
                  <a:schemeClr val="accent6">
                    <a:lumMod val="50000"/>
                  </a:schemeClr>
                </a:solidFill>
                <a:latin typeface="Garamond" panose="02020404030301010803" pitchFamily="18" charset="0"/>
              </a:rPr>
              <a:t>, </a:t>
            </a:r>
            <a:r>
              <a:rPr lang="tr-TR" sz="2000" b="1" dirty="0" smtClean="0">
                <a:solidFill>
                  <a:schemeClr val="accent6">
                    <a:lumMod val="50000"/>
                  </a:schemeClr>
                </a:solidFill>
                <a:latin typeface="Garamond" panose="02020404030301010803" pitchFamily="18" charset="0"/>
              </a:rPr>
              <a:t>Kontrol</a:t>
            </a:r>
            <a:r>
              <a:rPr lang="tr-TR" sz="2000" b="1" dirty="0">
                <a:solidFill>
                  <a:schemeClr val="accent6">
                    <a:lumMod val="50000"/>
                  </a:schemeClr>
                </a:solidFill>
                <a:latin typeface="Garamond" panose="02020404030301010803" pitchFamily="18" charset="0"/>
              </a:rPr>
              <a:t>, </a:t>
            </a:r>
            <a:r>
              <a:rPr lang="tr-TR" sz="2000" b="1" dirty="0" smtClean="0">
                <a:solidFill>
                  <a:schemeClr val="accent6">
                    <a:lumMod val="50000"/>
                  </a:schemeClr>
                </a:solidFill>
                <a:latin typeface="Garamond" panose="02020404030301010803" pitchFamily="18" charset="0"/>
              </a:rPr>
              <a:t>Uzaktan </a:t>
            </a:r>
            <a:r>
              <a:rPr lang="tr-TR" sz="2000" b="1" dirty="0">
                <a:solidFill>
                  <a:schemeClr val="accent6">
                    <a:lumMod val="50000"/>
                  </a:schemeClr>
                </a:solidFill>
                <a:latin typeface="Garamond" panose="02020404030301010803" pitchFamily="18" charset="0"/>
              </a:rPr>
              <a:t>Y</a:t>
            </a:r>
            <a:r>
              <a:rPr lang="tr-TR" sz="2000" b="1" dirty="0" smtClean="0">
                <a:solidFill>
                  <a:schemeClr val="accent6">
                    <a:lumMod val="50000"/>
                  </a:schemeClr>
                </a:solidFill>
                <a:latin typeface="Garamond" panose="02020404030301010803" pitchFamily="18" charset="0"/>
              </a:rPr>
              <a:t>önetim</a:t>
            </a:r>
            <a:r>
              <a:rPr lang="tr-TR" sz="2000" b="1" dirty="0">
                <a:solidFill>
                  <a:schemeClr val="accent6">
                    <a:lumMod val="50000"/>
                  </a:schemeClr>
                </a:solidFill>
                <a:latin typeface="Garamond" panose="02020404030301010803" pitchFamily="18" charset="0"/>
              </a:rPr>
              <a:t>) </a:t>
            </a:r>
            <a:endParaRPr lang="tr-TR" sz="2400" b="1" dirty="0">
              <a:solidFill>
                <a:schemeClr val="accent6">
                  <a:lumMod val="50000"/>
                </a:schemeClr>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8718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113692" y="2354398"/>
            <a:ext cx="10240108" cy="3580907"/>
          </a:xfrm>
        </p:spPr>
        <p:txBody>
          <a:bodyPr>
            <a:normAutofit/>
          </a:bodyPr>
          <a:lstStyle/>
          <a:p>
            <a:pPr marL="0" indent="0" algn="ctr">
              <a:buNone/>
            </a:pPr>
            <a:endParaRPr lang="tr-TR" sz="3600" b="1" dirty="0" smtClean="0"/>
          </a:p>
          <a:p>
            <a:pPr marL="0" indent="0">
              <a:buNone/>
            </a:pPr>
            <a:r>
              <a:rPr lang="tr-TR" sz="2000" b="1" dirty="0"/>
              <a:t>H</a:t>
            </a:r>
            <a:r>
              <a:rPr lang="tr-TR" sz="2000" b="1" dirty="0" smtClean="0"/>
              <a:t>ibeye </a:t>
            </a:r>
            <a:r>
              <a:rPr lang="tr-TR" sz="2000" b="1" dirty="0"/>
              <a:t>esas proje tutarının, </a:t>
            </a:r>
            <a:r>
              <a:rPr lang="tr-TR" sz="2400" b="1" dirty="0" smtClean="0">
                <a:solidFill>
                  <a:srgbClr val="FF0000"/>
                </a:solidFill>
              </a:rPr>
              <a:t>%</a:t>
            </a:r>
            <a:r>
              <a:rPr lang="tr-TR" sz="2400" b="1" dirty="0">
                <a:solidFill>
                  <a:srgbClr val="FF0000"/>
                </a:solidFill>
              </a:rPr>
              <a:t>50’si ile %</a:t>
            </a:r>
            <a:r>
              <a:rPr lang="tr-TR" sz="2400" b="1" dirty="0" smtClean="0">
                <a:solidFill>
                  <a:srgbClr val="FF0000"/>
                </a:solidFill>
              </a:rPr>
              <a:t>70 arasında (KDV dahil) </a:t>
            </a:r>
            <a:r>
              <a:rPr lang="tr-TR" sz="2000" b="1" dirty="0" smtClean="0"/>
              <a:t>değişen </a:t>
            </a:r>
            <a:r>
              <a:rPr lang="tr-TR" sz="2000" b="1" dirty="0"/>
              <a:t>oranlarda hibe desteği verilir</a:t>
            </a:r>
            <a:r>
              <a:rPr lang="tr-TR" sz="2000" b="1" dirty="0" smtClean="0"/>
              <a:t>.</a:t>
            </a:r>
            <a:endParaRPr lang="tr-TR" sz="2200" b="1" u="sng" dirty="0"/>
          </a:p>
          <a:p>
            <a:pPr marL="0" indent="0">
              <a:buNone/>
            </a:pPr>
            <a:endParaRPr lang="tr-TR" sz="2200" b="1" u="sng" dirty="0" smtClean="0"/>
          </a:p>
          <a:p>
            <a:pPr marL="0" indent="0">
              <a:buNone/>
            </a:pPr>
            <a:r>
              <a:rPr lang="tr-TR" sz="2000" b="1" dirty="0"/>
              <a:t>Hibeye esas proje tutarı </a:t>
            </a:r>
            <a:r>
              <a:rPr lang="tr-TR" sz="2400" b="1" dirty="0">
                <a:solidFill>
                  <a:srgbClr val="FF0000"/>
                </a:solidFill>
              </a:rPr>
              <a:t>10.000.000 TL</a:t>
            </a:r>
            <a:r>
              <a:rPr lang="tr-TR" sz="2000" b="1" dirty="0"/>
              <a:t>’yi geçemez. Satın alma bedelinin, bu miktarı aşması halinde, aşan kısım faydalanıcı tarafından ayni katkı olarak karşılanır.</a:t>
            </a:r>
            <a:endParaRPr lang="tr-TR" sz="2000" b="1" dirty="0" smtClean="0"/>
          </a:p>
          <a:p>
            <a:pPr marL="0" indent="0" algn="just">
              <a:buNone/>
            </a:pPr>
            <a:endParaRPr lang="tr-TR" sz="2200" b="1" u="sng" dirty="0"/>
          </a:p>
        </p:txBody>
      </p:sp>
      <p:sp>
        <p:nvSpPr>
          <p:cNvPr id="3" name="Unvan 2"/>
          <p:cNvSpPr>
            <a:spLocks noGrp="1"/>
          </p:cNvSpPr>
          <p:nvPr>
            <p:ph type="title"/>
          </p:nvPr>
        </p:nvSpPr>
        <p:spPr>
          <a:xfrm>
            <a:off x="838200" y="1808298"/>
            <a:ext cx="10515600" cy="546100"/>
          </a:xfrm>
        </p:spPr>
        <p:txBody>
          <a:bodyPr/>
          <a:lstStyle/>
          <a:p>
            <a:pPr algn="ctr"/>
            <a:r>
              <a:rPr lang="tr-TR" sz="3000" dirty="0" smtClean="0">
                <a:solidFill>
                  <a:srgbClr val="0070C0"/>
                </a:solidFill>
                <a:effectLst>
                  <a:outerShdw blurRad="38100" dist="38100" dir="2700000" algn="tl">
                    <a:srgbClr val="000000">
                      <a:alpha val="43137"/>
                    </a:srgbClr>
                  </a:outerShdw>
                </a:effectLst>
                <a:cs typeface="Times New Roman" panose="02020603050405020304" pitchFamily="18" charset="0"/>
              </a:rPr>
              <a:t>Proje ve Hibe Üst Limitleri</a:t>
            </a:r>
            <a:endParaRPr lang="tr-TR" sz="3000" dirty="0">
              <a:solidFill>
                <a:srgbClr val="0070C0"/>
              </a:solidFill>
              <a:effectLst>
                <a:outerShdw blurRad="38100" dist="38100" dir="2700000" algn="tl">
                  <a:srgbClr val="000000">
                    <a:alpha val="43137"/>
                  </a:srgbClr>
                </a:outerShdw>
              </a:effectLst>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7858AF1D-E6D7-4B64-9545-F66A72DEE560}" type="slidenum">
              <a:rPr lang="tr-TR" smtClean="0"/>
              <a:pPr/>
              <a:t>9</a:t>
            </a:fld>
            <a:r>
              <a:rPr lang="tr-TR" dirty="0" smtClean="0"/>
              <a:t>/18</a:t>
            </a:r>
            <a:endParaRPr lang="tr-TR" dirty="0"/>
          </a:p>
        </p:txBody>
      </p:sp>
    </p:spTree>
    <p:extLst>
      <p:ext uri="{BB962C8B-B14F-4D97-AF65-F5344CB8AC3E}">
        <p14:creationId xmlns:p14="http://schemas.microsoft.com/office/powerpoint/2010/main" val="3155757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kanlım Sunu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kanlım Sunu Teması" id="{2F40082C-7249-4AA2-BB2E-F2BAAAD69D84}" vid="{8902A715-F3CE-423A-A899-AAFDF26D227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C10655CAD4E89E48A8C5473085C60FA3" ma:contentTypeVersion="2" ma:contentTypeDescription="Yeni belge oluşturun." ma:contentTypeScope="" ma:versionID="4f8037cbd3e6fe2a6176de943ff4d053">
  <xsd:schema xmlns:xsd="http://www.w3.org/2001/XMLSchema" xmlns:xs="http://www.w3.org/2001/XMLSchema" xmlns:p="http://schemas.microsoft.com/office/2006/metadata/properties" xmlns:ns1="http://schemas.microsoft.com/sharepoint/v3" xmlns:ns2="7d0f35db-e48f-4d58-a883-fc9f9632f85b" targetNamespace="http://schemas.microsoft.com/office/2006/metadata/properties" ma:root="true" ma:fieldsID="4e96ab54306968e21affdcdf4d0928da" ns1:_="" ns2:_="">
    <xsd:import namespace="http://schemas.microsoft.com/sharepoint/v3"/>
    <xsd:import namespace="7d0f35db-e48f-4d58-a883-fc9f9632f85b"/>
    <xsd:element name="properties">
      <xsd:complexType>
        <xsd:sequence>
          <xsd:element name="documentManagement">
            <xsd:complexType>
              <xsd:all>
                <xsd:element ref="ns1:PublishingStartDate" minOccurs="0"/>
                <xsd:element ref="ns1:PublishingExpirationDate" minOccurs="0"/>
                <xsd:element ref="ns2:YayinBitisTarih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0f35db-e48f-4d58-a883-fc9f9632f85b" elementFormDefault="qualified">
    <xsd:import namespace="http://schemas.microsoft.com/office/2006/documentManagement/types"/>
    <xsd:import namespace="http://schemas.microsoft.com/office/infopath/2007/PartnerControls"/>
    <xsd:element name="YayinBitisTarihi" ma:index="10" nillable="true" ma:displayName="YayinBitisTarihi" ma:internalName="YayinBitisTarihi">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YayinBitisTarihi xmlns="7d0f35db-e48f-4d58-a883-fc9f9632f85b" xsi:nil="true"/>
  </documentManagement>
</p:properties>
</file>

<file path=customXml/itemProps1.xml><?xml version="1.0" encoding="utf-8"?>
<ds:datastoreItem xmlns:ds="http://schemas.openxmlformats.org/officeDocument/2006/customXml" ds:itemID="{BD7829DA-4E51-4CBC-90B3-30DBF761AAA2}">
  <ds:schemaRefs>
    <ds:schemaRef ds:uri="http://schemas.microsoft.com/sharepoint/v3/contenttype/forms"/>
  </ds:schemaRefs>
</ds:datastoreItem>
</file>

<file path=customXml/itemProps2.xml><?xml version="1.0" encoding="utf-8"?>
<ds:datastoreItem xmlns:ds="http://schemas.openxmlformats.org/officeDocument/2006/customXml" ds:itemID="{ABDB5E37-AF53-4F24-A02C-56C78F5FEF2F}"/>
</file>

<file path=customXml/itemProps3.xml><?xml version="1.0" encoding="utf-8"?>
<ds:datastoreItem xmlns:ds="http://schemas.openxmlformats.org/officeDocument/2006/customXml" ds:itemID="{3492CCFB-AD24-4EAF-8409-ECC40D098E30}">
  <ds:schemaRefs>
    <ds:schemaRef ds:uri="http://schemas.openxmlformats.org/package/2006/metadata/core-properties"/>
    <ds:schemaRef ds:uri="http://schemas.microsoft.com/sharepoint/v3"/>
    <ds:schemaRef ds:uri="http://purl.org/dc/elements/1.1/"/>
    <ds:schemaRef ds:uri="http://www.w3.org/XML/1998/namespace"/>
    <ds:schemaRef ds:uri="http://purl.org/dc/terms/"/>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1831</TotalTime>
  <Words>1619</Words>
  <Application>Microsoft Office PowerPoint</Application>
  <PresentationFormat>Geniş ekran</PresentationFormat>
  <Paragraphs>275</Paragraphs>
  <Slides>26</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26</vt:i4>
      </vt:variant>
    </vt:vector>
  </HeadingPairs>
  <TitlesOfParts>
    <vt:vector size="34" baseType="lpstr">
      <vt:lpstr>ＭＳ Ｐゴシック</vt:lpstr>
      <vt:lpstr>Arial</vt:lpstr>
      <vt:lpstr>Calibri</vt:lpstr>
      <vt:lpstr>Courier New</vt:lpstr>
      <vt:lpstr>Garamond</vt:lpstr>
      <vt:lpstr>Times New Roman</vt:lpstr>
      <vt:lpstr>Wingdings</vt:lpstr>
      <vt:lpstr>Bakanlım Sunu Teması</vt:lpstr>
      <vt:lpstr>2026 Yılı  Başvuru Dönemi</vt:lpstr>
      <vt:lpstr>PowerPoint Sunusu</vt:lpstr>
      <vt:lpstr>PowerPoint Sunusu</vt:lpstr>
      <vt:lpstr>Yatırım Konuları  </vt:lpstr>
      <vt:lpstr>PowerPoint Sunusu</vt:lpstr>
      <vt:lpstr>PowerPoint Sunusu</vt:lpstr>
      <vt:lpstr>PowerPoint Sunusu</vt:lpstr>
      <vt:lpstr>PowerPoint Sunusu</vt:lpstr>
      <vt:lpstr>Proje ve Hibe Üst Limitleri</vt:lpstr>
      <vt:lpstr>Konu Bazında Verilecek Hibe Oranları  (KDV dahil)</vt:lpstr>
      <vt:lpstr>Başvuru</vt:lpstr>
      <vt:lpstr>Başvuru</vt:lpstr>
      <vt:lpstr>Kimler Başvurabilir?</vt:lpstr>
      <vt:lpstr>Kimler Başvuramaz?</vt:lpstr>
      <vt:lpstr>Hibe Desteği Kapsamında Karşılanmayacak Giderler </vt:lpstr>
      <vt:lpstr>Yatırım Yeri Mülkiyeti </vt:lpstr>
      <vt:lpstr>Proje Dosyası İçeriği</vt:lpstr>
      <vt:lpstr>Proje Dosyası İçeriği</vt:lpstr>
      <vt:lpstr>Başvuru Süreci</vt:lpstr>
      <vt:lpstr>Başvuruların Değerlendirilmesi</vt:lpstr>
      <vt:lpstr>Başvuruların Değerlendirilmesi</vt:lpstr>
      <vt:lpstr>Başvuruların Değerlendirilmesi</vt:lpstr>
      <vt:lpstr>Kurulum Süreci</vt:lpstr>
      <vt:lpstr>Çeşitli Hususlar</vt:lpstr>
      <vt:lpstr>Detaylı Bilgi İçin</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DELL</dc:creator>
  <cp:lastModifiedBy>Alican TURAN</cp:lastModifiedBy>
  <cp:revision>222</cp:revision>
  <dcterms:created xsi:type="dcterms:W3CDTF">2023-10-30T17:05:25Z</dcterms:created>
  <dcterms:modified xsi:type="dcterms:W3CDTF">2026-04-30T06:06:40Z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0x010100C10655CAD4E89E48A8C5473085C60FA3</vt:lpwstr>
  </property>
</Properties>
</file>