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93" r:id="rId30"/>
    <p:sldId id="285" r:id="rId31"/>
    <p:sldId id="294" r:id="rId32"/>
    <p:sldId id="287" r:id="rId33"/>
    <p:sldId id="295" r:id="rId34"/>
    <p:sldId id="286" r:id="rId35"/>
    <p:sldId id="288" r:id="rId36"/>
    <p:sldId id="289" r:id="rId37"/>
    <p:sldId id="290" r:id="rId38"/>
    <p:sldId id="291" r:id="rId39"/>
    <p:sldId id="292" r:id="rId40"/>
    <p:sldId id="296"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4"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BDB5528-DA75-48A9-8072-7BDA20060B31}"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208512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DB5528-DA75-48A9-8072-7BDA20060B31}"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93103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DB5528-DA75-48A9-8072-7BDA20060B31}"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33585-3BD7-423A-83D2-B803B4876DF9}"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73484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DB5528-DA75-48A9-8072-7BDA20060B31}"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428224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DB5528-DA75-48A9-8072-7BDA20060B31}"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33585-3BD7-423A-83D2-B803B4876DF9}"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6318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DB5528-DA75-48A9-8072-7BDA20060B31}"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258036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BDB5528-DA75-48A9-8072-7BDA20060B31}"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3413586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BDB5528-DA75-48A9-8072-7BDA20060B31}"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109446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BDB5528-DA75-48A9-8072-7BDA20060B31}"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412914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DB5528-DA75-48A9-8072-7BDA20060B31}"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197088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BDB5528-DA75-48A9-8072-7BDA20060B31}"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321257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DB5528-DA75-48A9-8072-7BDA20060B31}" type="datetimeFigureOut">
              <a:rPr lang="tr-TR" smtClean="0"/>
              <a:t>11.01.2018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299266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DB5528-DA75-48A9-8072-7BDA20060B31}" type="datetimeFigureOut">
              <a:rPr lang="tr-TR" smtClean="0"/>
              <a:t>11.01.2018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210366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B5528-DA75-48A9-8072-7BDA20060B31}" type="datetimeFigureOut">
              <a:rPr lang="tr-TR" smtClean="0"/>
              <a:t>11.01.2018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261832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DB5528-DA75-48A9-8072-7BDA20060B31}"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19973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DB5528-DA75-48A9-8072-7BDA20060B31}"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433585-3BD7-423A-83D2-B803B4876DF9}" type="slidenum">
              <a:rPr lang="tr-TR" smtClean="0"/>
              <a:t>‹#›</a:t>
            </a:fld>
            <a:endParaRPr lang="tr-TR"/>
          </a:p>
        </p:txBody>
      </p:sp>
    </p:spTree>
    <p:extLst>
      <p:ext uri="{BB962C8B-B14F-4D97-AF65-F5344CB8AC3E}">
        <p14:creationId xmlns:p14="http://schemas.microsoft.com/office/powerpoint/2010/main" val="16849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DB5528-DA75-48A9-8072-7BDA20060B31}" type="datetimeFigureOut">
              <a:rPr lang="tr-TR" smtClean="0"/>
              <a:t>11.01.2018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8433585-3BD7-423A-83D2-B803B4876DF9}" type="slidenum">
              <a:rPr lang="tr-TR" smtClean="0"/>
              <a:t>‹#›</a:t>
            </a:fld>
            <a:endParaRPr lang="tr-TR"/>
          </a:p>
        </p:txBody>
      </p:sp>
    </p:spTree>
    <p:extLst>
      <p:ext uri="{BB962C8B-B14F-4D97-AF65-F5344CB8AC3E}">
        <p14:creationId xmlns:p14="http://schemas.microsoft.com/office/powerpoint/2010/main" val="358176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bursa.tarimorman.gov.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lnSpcReduction="10000"/>
          </a:bodyPr>
          <a:lstStyle/>
          <a:p>
            <a:pPr marL="0" indent="0" algn="ctr">
              <a:buNone/>
            </a:pPr>
            <a:r>
              <a:rPr lang="tr-TR" sz="3200" dirty="0" smtClean="0"/>
              <a:t>KIRSAL KALKINMA DESTEKLERİ KAPSAMINDA </a:t>
            </a:r>
          </a:p>
          <a:p>
            <a:pPr marL="0" indent="0" algn="ctr">
              <a:buNone/>
            </a:pPr>
            <a:r>
              <a:rPr lang="tr-TR" sz="3200" dirty="0" smtClean="0"/>
              <a:t>BİREYSEL SULAMA SİSTEMLERİNİN DESTEKLENMESİ </a:t>
            </a:r>
          </a:p>
          <a:p>
            <a:pPr marL="0" indent="0" algn="ctr">
              <a:buNone/>
            </a:pPr>
            <a:r>
              <a:rPr lang="tr-TR" sz="3200" dirty="0" smtClean="0"/>
              <a:t>(Tebliğ No: 2017/48)</a:t>
            </a:r>
          </a:p>
          <a:p>
            <a:pPr marL="0" indent="0" algn="ctr">
              <a:buNone/>
            </a:pPr>
            <a:endParaRPr lang="tr-TR" sz="3200" dirty="0"/>
          </a:p>
          <a:p>
            <a:pPr marL="0" indent="0" algn="ctr">
              <a:buNone/>
            </a:pPr>
            <a:r>
              <a:rPr lang="tr-TR" sz="2400" dirty="0" smtClean="0"/>
              <a:t>Bursa İl Gıda Tarım ve Hayvancılık Müdürlüğü</a:t>
            </a:r>
          </a:p>
          <a:p>
            <a:pPr marL="0" indent="0" algn="ctr">
              <a:buNone/>
            </a:pPr>
            <a:r>
              <a:rPr lang="tr-TR" sz="2400" dirty="0" smtClean="0"/>
              <a:t>Kırsal Kalkınma ve Örgütlenme Şubesi</a:t>
            </a:r>
            <a:endParaRPr lang="tr-TR" sz="2400" dirty="0"/>
          </a:p>
        </p:txBody>
      </p:sp>
      <p:pic>
        <p:nvPicPr>
          <p:cNvPr id="6" name="Picture 2" descr="C:\Users\HAVV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0648"/>
            <a:ext cx="2016224"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14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609169480"/>
              </p:ext>
            </p:extLst>
          </p:nvPr>
        </p:nvGraphicFramePr>
        <p:xfrm>
          <a:off x="611560" y="116633"/>
          <a:ext cx="8280921" cy="6688788"/>
        </p:xfrm>
        <a:graphic>
          <a:graphicData uri="http://schemas.openxmlformats.org/drawingml/2006/table">
            <a:tbl>
              <a:tblPr/>
              <a:tblGrid>
                <a:gridCol w="384946">
                  <a:extLst>
                    <a:ext uri="{9D8B030D-6E8A-4147-A177-3AD203B41FA5}">
                      <a16:colId xmlns="" xmlns:a16="http://schemas.microsoft.com/office/drawing/2014/main" val="20000"/>
                    </a:ext>
                  </a:extLst>
                </a:gridCol>
                <a:gridCol w="2932923">
                  <a:extLst>
                    <a:ext uri="{9D8B030D-6E8A-4147-A177-3AD203B41FA5}">
                      <a16:colId xmlns="" xmlns:a16="http://schemas.microsoft.com/office/drawing/2014/main" val="20001"/>
                    </a:ext>
                  </a:extLst>
                </a:gridCol>
                <a:gridCol w="302457">
                  <a:extLst>
                    <a:ext uri="{9D8B030D-6E8A-4147-A177-3AD203B41FA5}">
                      <a16:colId xmlns="" xmlns:a16="http://schemas.microsoft.com/office/drawing/2014/main" val="20002"/>
                    </a:ext>
                  </a:extLst>
                </a:gridCol>
                <a:gridCol w="302457">
                  <a:extLst>
                    <a:ext uri="{9D8B030D-6E8A-4147-A177-3AD203B41FA5}">
                      <a16:colId xmlns="" xmlns:a16="http://schemas.microsoft.com/office/drawing/2014/main" val="20003"/>
                    </a:ext>
                  </a:extLst>
                </a:gridCol>
                <a:gridCol w="137480">
                  <a:extLst>
                    <a:ext uri="{9D8B030D-6E8A-4147-A177-3AD203B41FA5}">
                      <a16:colId xmlns="" xmlns:a16="http://schemas.microsoft.com/office/drawing/2014/main" val="20004"/>
                    </a:ext>
                  </a:extLst>
                </a:gridCol>
                <a:gridCol w="384946">
                  <a:extLst>
                    <a:ext uri="{9D8B030D-6E8A-4147-A177-3AD203B41FA5}">
                      <a16:colId xmlns="" xmlns:a16="http://schemas.microsoft.com/office/drawing/2014/main" val="20005"/>
                    </a:ext>
                  </a:extLst>
                </a:gridCol>
                <a:gridCol w="3230798">
                  <a:extLst>
                    <a:ext uri="{9D8B030D-6E8A-4147-A177-3AD203B41FA5}">
                      <a16:colId xmlns="" xmlns:a16="http://schemas.microsoft.com/office/drawing/2014/main" val="20006"/>
                    </a:ext>
                  </a:extLst>
                </a:gridCol>
                <a:gridCol w="302457">
                  <a:extLst>
                    <a:ext uri="{9D8B030D-6E8A-4147-A177-3AD203B41FA5}">
                      <a16:colId xmlns="" xmlns:a16="http://schemas.microsoft.com/office/drawing/2014/main" val="20007"/>
                    </a:ext>
                  </a:extLst>
                </a:gridCol>
                <a:gridCol w="302457">
                  <a:extLst>
                    <a:ext uri="{9D8B030D-6E8A-4147-A177-3AD203B41FA5}">
                      <a16:colId xmlns="" xmlns:a16="http://schemas.microsoft.com/office/drawing/2014/main" val="20008"/>
                    </a:ext>
                  </a:extLst>
                </a:gridCol>
              </a:tblGrid>
              <a:tr h="475479">
                <a:tc gridSpan="9">
                  <a:txBody>
                    <a:bodyPr/>
                    <a:lstStyle/>
                    <a:p>
                      <a:pPr algn="ctr" fontAlgn="ctr"/>
                      <a:r>
                        <a:rPr lang="tr-TR" sz="800" b="1" i="0" u="none" strike="noStrike" dirty="0">
                          <a:solidFill>
                            <a:srgbClr val="000000"/>
                          </a:solidFill>
                          <a:effectLst/>
                          <a:latin typeface="Calibri" panose="020F0502020204030204" pitchFamily="34" charset="0"/>
                        </a:rPr>
                        <a:t>KIRSAL KALKINMA DESTEKLERİ KAPSAMINDA</a:t>
                      </a:r>
                      <a:r>
                        <a:rPr lang="tr-TR" sz="800" b="0" i="0" u="none" strike="noStrike" dirty="0">
                          <a:solidFill>
                            <a:srgbClr val="000000"/>
                          </a:solidFill>
                          <a:effectLst/>
                          <a:latin typeface="Calibri" panose="020F0502020204030204" pitchFamily="34" charset="0"/>
                        </a:rPr>
                        <a:t/>
                      </a:r>
                      <a:br>
                        <a:rPr lang="tr-TR" sz="800" b="0" i="0" u="none" strike="noStrike" dirty="0">
                          <a:solidFill>
                            <a:srgbClr val="000000"/>
                          </a:solidFill>
                          <a:effectLst/>
                          <a:latin typeface="Calibri" panose="020F0502020204030204" pitchFamily="34" charset="0"/>
                        </a:rPr>
                      </a:br>
                      <a:r>
                        <a:rPr lang="tr-TR" sz="800" b="0" i="0" u="none" strike="noStrike" dirty="0">
                          <a:solidFill>
                            <a:srgbClr val="000000"/>
                          </a:solidFill>
                          <a:effectLst/>
                          <a:latin typeface="Calibri" panose="020F0502020204030204" pitchFamily="34" charset="0"/>
                        </a:rPr>
                        <a:t>BİREYSEL SULAMA SİSTEMLERİNİN DESTEKLENMESİ HAKKINDA TEBLİĞ ( Tebliğ No: 2017/48 )</a:t>
                      </a:r>
                      <a:br>
                        <a:rPr lang="tr-TR" sz="800" b="0" i="0" u="none" strike="noStrike" dirty="0">
                          <a:solidFill>
                            <a:srgbClr val="000000"/>
                          </a:solidFill>
                          <a:effectLst/>
                          <a:latin typeface="Calibri" panose="020F0502020204030204" pitchFamily="34" charset="0"/>
                        </a:rPr>
                      </a:br>
                      <a:r>
                        <a:rPr lang="tr-TR" sz="800" b="1" i="0" u="none" strike="noStrike" dirty="0">
                          <a:solidFill>
                            <a:srgbClr val="000000"/>
                          </a:solidFill>
                          <a:effectLst/>
                          <a:latin typeface="Calibri" panose="020F0502020204030204" pitchFamily="34" charset="0"/>
                        </a:rPr>
                        <a:t>Dosya Teslim Alma / Dosya İade Belgesi 2018-14.Etap</a:t>
                      </a:r>
                      <a:r>
                        <a:rPr lang="tr-TR" sz="800" b="0" i="0" u="none" strike="noStrike" dirty="0">
                          <a:solidFill>
                            <a:srgbClr val="000000"/>
                          </a:solidFill>
                          <a:effectLst/>
                          <a:latin typeface="Calibri" panose="020F0502020204030204" pitchFamily="34" charset="0"/>
                        </a:rPr>
                        <a:t/>
                      </a:r>
                      <a:br>
                        <a:rPr lang="tr-TR" sz="800" b="0" i="0" u="none" strike="noStrike" dirty="0">
                          <a:solidFill>
                            <a:srgbClr val="000000"/>
                          </a:solidFill>
                          <a:effectLst/>
                          <a:latin typeface="Calibri" panose="020F0502020204030204" pitchFamily="34" charset="0"/>
                        </a:rPr>
                      </a:br>
                      <a:r>
                        <a:rPr lang="tr-TR" sz="800" b="0" i="0" u="none" strike="noStrike" dirty="0">
                          <a:solidFill>
                            <a:srgbClr val="000000"/>
                          </a:solidFill>
                          <a:effectLst/>
                          <a:latin typeface="Calibri" panose="020F0502020204030204" pitchFamily="34" charset="0"/>
                        </a:rPr>
                        <a:t>( EK-1 )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127339">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4">
                  <a:txBody>
                    <a:bodyPr/>
                    <a:lstStyle/>
                    <a:p>
                      <a:pPr algn="l" fontAlgn="ctr"/>
                      <a:r>
                        <a:rPr lang="tr-TR" sz="800" b="0" i="0" u="none" strike="noStrike">
                          <a:solidFill>
                            <a:srgbClr val="000000"/>
                          </a:solidFill>
                          <a:effectLst/>
                          <a:latin typeface="Calibri" panose="020F0502020204030204" pitchFamily="34" charset="0"/>
                        </a:rPr>
                        <a:t>Başvuru Sahibinin Adı ve Soyadı / Unvanı: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r>
                        <a:rPr lang="tr-TR" sz="800" b="0" i="0" u="none" strike="noStrike">
                          <a:solidFill>
                            <a:srgbClr val="000000"/>
                          </a:solidFill>
                          <a:effectLst/>
                          <a:latin typeface="Calibri" panose="020F0502020204030204" pitchFamily="34" charset="0"/>
                        </a:rPr>
                        <a:t>Başvuru No:</a:t>
                      </a:r>
                    </a:p>
                  </a:txBody>
                  <a:tcPr marL="0" marR="0" marT="0" marB="0" anchor="ctr">
                    <a:lnL>
                      <a:noFill/>
                    </a:lnL>
                    <a:lnR>
                      <a:noFill/>
                    </a:lnR>
                    <a:lnT>
                      <a:noFill/>
                    </a:lnT>
                    <a:lnB>
                      <a:noFill/>
                    </a:lnB>
                  </a:tcPr>
                </a:tc>
                <a:tc gridSpan="2">
                  <a:txBody>
                    <a:bodyPr/>
                    <a:lstStyle/>
                    <a:p>
                      <a:pPr algn="l" fontAlgn="ctr"/>
                      <a:endParaRPr lang="tr-TR"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tr-TR"/>
                    </a:p>
                  </a:txBody>
                  <a:tcPr/>
                </a:tc>
                <a:extLst>
                  <a:ext uri="{0D108BD9-81ED-4DB2-BD59-A6C34878D82A}">
                    <a16:rowId xmlns="" xmlns:a16="http://schemas.microsoft.com/office/drawing/2014/main" val="10001"/>
                  </a:ext>
                </a:extLst>
              </a:tr>
              <a:tr h="118870">
                <a:tc>
                  <a:txBody>
                    <a:bodyPr/>
                    <a:lstStyle/>
                    <a:p>
                      <a:pPr algn="l" fontAlgn="ctr"/>
                      <a:endParaRPr lang="tr-TR"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Statüsü*:</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tr-TR"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Tarih:</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tr-TR"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2"/>
                  </a:ext>
                </a:extLst>
              </a:tr>
              <a:tr h="335104">
                <a:tc>
                  <a:txBody>
                    <a:bodyPr/>
                    <a:lstStyle/>
                    <a:p>
                      <a:pPr algn="ctr" fontAlgn="ctr"/>
                      <a:r>
                        <a:rPr lang="tr-TR" sz="800" b="0" i="0" u="none" strike="noStrike">
                          <a:solidFill>
                            <a:srgbClr val="000000"/>
                          </a:solidFill>
                          <a:effectLst/>
                          <a:latin typeface="Calibri" panose="020F0502020204030204" pitchFamily="34" charset="0"/>
                        </a:rPr>
                        <a:t>Sıra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Başvuru Belgeleri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VAR</a:t>
                      </a:r>
                    </a:p>
                  </a:txBody>
                  <a:tcPr marL="0" marR="0" marT="0" marB="0" vert="wordArtVert"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YOK</a:t>
                      </a:r>
                    </a:p>
                  </a:txBody>
                  <a:tcPr marL="0" marR="0" marT="0" marB="0" vert="wordArtVert"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0" i="0" u="none" strike="noStrike">
                          <a:solidFill>
                            <a:srgbClr val="000000"/>
                          </a:solidFill>
                          <a:effectLst/>
                          <a:latin typeface="Calibri" panose="020F0502020204030204" pitchFamily="34" charset="0"/>
                        </a:rPr>
                        <a:t>Sıra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Başvuru Belgeleri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VAR</a:t>
                      </a:r>
                    </a:p>
                  </a:txBody>
                  <a:tcPr marL="0" marR="0" marT="0" marB="0" vert="wordArtVert"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YOK</a:t>
                      </a:r>
                    </a:p>
                  </a:txBody>
                  <a:tcPr marL="0" marR="0" marT="0" marB="0" vert="wordArtVert"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18870">
                <a:tc>
                  <a:txBody>
                    <a:bodyPr/>
                    <a:lstStyle/>
                    <a:p>
                      <a:pPr algn="ctr" fontAlgn="ctr"/>
                      <a:r>
                        <a:rPr lang="tr-TR" sz="8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Hibe Başvuru Formu ( EK-2 )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Sulama Suyu Analiz Raporu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7740">
                <a:tc>
                  <a:txBody>
                    <a:bodyPr/>
                    <a:lstStyle/>
                    <a:p>
                      <a:pPr algn="ctr" fontAlgn="ctr"/>
                      <a:r>
                        <a:rPr lang="tr-TR" sz="8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Sulama Projesi (Sulama Projesi Dispozisyonuna ( EK-18) uygun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Su Kaynağı “Kullanım İzin / Tahsis Belgesi” veya ” Yer Altı Suyu Kullanma Belgesi”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18870">
                <a:tc>
                  <a:txBody>
                    <a:bodyPr/>
                    <a:lstStyle/>
                    <a:p>
                      <a:pPr algn="ctr" fontAlgn="ctr"/>
                      <a:r>
                        <a:rPr lang="tr-TR" sz="8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Basınçlı Sulama Sistemi Bilgi Formu ( EK-4 )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Muvafakatname ( Hisseli Arazi Başvuruları İçin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18870">
                <a:tc>
                  <a:txBody>
                    <a:bodyPr/>
                    <a:lstStyle/>
                    <a:p>
                      <a:pPr algn="ctr" fontAlgn="ctr"/>
                      <a:r>
                        <a:rPr lang="tr-TR" sz="8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Güncel ÇKS Belgesi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01593">
                <a:tc>
                  <a:txBody>
                    <a:bodyPr/>
                    <a:lstStyle/>
                    <a:p>
                      <a:pPr algn="ctr" fontAlgn="ctr"/>
                      <a:r>
                        <a:rPr lang="tr-TR" sz="8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Teknik Şartname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Calibri" panose="020F0502020204030204" pitchFamily="34" charset="0"/>
                        </a:rPr>
                        <a:t>Ticaret Sicil Gazetesi (Tüzel Kişilik Başvuruları İçin, kuruluş ana sözleşmesinde tarımsal faaliyette bulunabileceğine dair ifadeyi içeren)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809555">
                <a:tc>
                  <a:txBody>
                    <a:bodyPr/>
                    <a:lstStyle/>
                    <a:p>
                      <a:pPr algn="ctr" fontAlgn="ctr"/>
                      <a:r>
                        <a:rPr lang="tr-TR" sz="8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Calibri" panose="020F0502020204030204" pitchFamily="34" charset="0"/>
                        </a:rPr>
                        <a:t>Nüfus Cüzdan Fotokopisi ( Gerçek Kişiye / Tüzel Kişilik Adına Yetkilendirilen Kişiye ait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Calibri" panose="020F0502020204030204" pitchFamily="34" charset="0"/>
                        </a:rPr>
                        <a:t>Yatırımcı Taahhütnamesi (Güneş Enerjili Sulama Sistemleri başvuruları için elektrik şebekesi bulunmadığına ve projenin tamamlanmasından sonra sistemden elektrik şebekesine bağlantı yapılmayacağına dair) / (Başvuru aşamasında yatırımın gerçekleştirileceği alanda henüz meyve bahçesi tesis edilmemiş ise en geç ödeme talebi tarihi itibarıyla meyve bahçesinin tesis edileceğine dair) / (Başvuru sahibinin başvurusunun kabul edilmesi halinde, proje kapsamında satın alacağı malzemeleri, tedarikçiden temin edeceği belgelere sahip özellikteki malzemelerden ve bu belgelere sahip tedarikçilerden temin edeceğine ve ödeme talebi ile birlikte bu belgelerin tamamını vereceğine dair/tarla içi mikro yağmurlama başvurularında sebze üretimi yapılacağına dair)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37740">
                <a:tc>
                  <a:txBody>
                    <a:bodyPr/>
                    <a:lstStyle/>
                    <a:p>
                      <a:pPr algn="ctr" fontAlgn="ctr"/>
                      <a:r>
                        <a:rPr lang="tr-TR" sz="8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Yetkili Kurul Kararı ( Tüzel Kişilik İçin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Arazi Tahsisine Dair Resmi Belge Onaylı Sureti( Arazi Mülkiyeti “Tahsisli” Başvurular İçin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01593">
                <a:tc>
                  <a:txBody>
                    <a:bodyPr/>
                    <a:lstStyle/>
                    <a:p>
                      <a:pPr algn="ctr" fontAlgn="ctr"/>
                      <a:r>
                        <a:rPr lang="tr-TR" sz="8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İmza Sirküleri ( Tüzel Kişilik İçin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Arazi Kiralama Belgesi Sureti ( Tüzel veya Gerçek Kişilerin Kiraladığı Arazi Başvuruları İçin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502654">
                <a:tc>
                  <a:txBody>
                    <a:bodyPr/>
                    <a:lstStyle/>
                    <a:p>
                      <a:pPr algn="ctr" fontAlgn="ctr"/>
                      <a:r>
                        <a:rPr lang="tr-TR" sz="8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Varsa; Genç Çiftçi / İyi Tarım Uygulayıcısı / Organik Tarım Müteşebbisi olduğuna dair Sertifika Sureti / Şehit ve Gazilerin 1. Derece yakını veya Gazi olduğunu gösteren belge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Uzmanlık belgesi veya diploma onaylı sureti (sulama projesi hazırlayana ait)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01593">
                <a:tc>
                  <a:txBody>
                    <a:bodyPr/>
                    <a:lstStyle/>
                    <a:p>
                      <a:pPr algn="ctr" fontAlgn="ctr"/>
                      <a:r>
                        <a:rPr lang="tr-TR" sz="8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Toprak Fiziksel Analiz Raporu (Bünye Sınıfı, Tarla Kapasitesi, Solma Noktası, Hacim Ağırlığı, İnfiltrasyon Hızı bilgilerini içeren)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Vekaletname (vekaleten yapılan başvurular için noter tasdikli)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18870">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4"/>
                  </a:ext>
                </a:extLst>
              </a:tr>
              <a:tr h="118870">
                <a:tc gridSpan="9">
                  <a:txBody>
                    <a:bodyPr/>
                    <a:lstStyle/>
                    <a:p>
                      <a:pPr algn="l" fontAlgn="ctr"/>
                      <a:r>
                        <a:rPr lang="tr-TR" sz="800" b="0" i="0" u="none" strike="noStrike">
                          <a:solidFill>
                            <a:srgbClr val="000000"/>
                          </a:solidFill>
                          <a:effectLst/>
                          <a:latin typeface="Calibri" panose="020F0502020204030204" pitchFamily="34" charset="0"/>
                        </a:rPr>
                        <a:t>NOT: 1-*Statüsü olarak; Gerçek kişiler için “Gerçek Kişi”, “Tüzel Kişiler için ”Şirket” veya ”Kooperatif” yazılacaktır.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5"/>
                  </a:ext>
                </a:extLst>
              </a:tr>
              <a:tr h="118870">
                <a:tc gridSpan="9">
                  <a:txBody>
                    <a:bodyPr/>
                    <a:lstStyle/>
                    <a:p>
                      <a:pPr algn="l" fontAlgn="ctr"/>
                      <a:r>
                        <a:rPr lang="tr-TR" sz="800" b="0" i="0" u="none" strike="noStrike">
                          <a:solidFill>
                            <a:srgbClr val="000000"/>
                          </a:solidFill>
                          <a:effectLst/>
                          <a:latin typeface="Calibri" panose="020F0502020204030204" pitchFamily="34" charset="0"/>
                        </a:rPr>
                        <a:t>        2- Belgelerin “var” olması, bu belgelerin içeriklerinin uygun olduğu anlamına gelmez.</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6"/>
                  </a:ext>
                </a:extLst>
              </a:tr>
              <a:tr h="118870">
                <a:tc gridSpan="9">
                  <a:txBody>
                    <a:bodyPr/>
                    <a:lstStyle/>
                    <a:p>
                      <a:pPr algn="l" fontAlgn="ctr"/>
                      <a:r>
                        <a:rPr lang="tr-TR" sz="800" b="0" i="0" u="none" strike="noStrike">
                          <a:solidFill>
                            <a:srgbClr val="000000"/>
                          </a:solidFill>
                          <a:effectLst/>
                          <a:latin typeface="Calibri" panose="020F0502020204030204" pitchFamily="34" charset="0"/>
                        </a:rPr>
                        <a:t>            3- Başvuru yatırım konularına göre belgelerin karşısına mutlaka “var” veya “yok” anlamında işaret konulacaktır.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7"/>
                  </a:ext>
                </a:extLst>
              </a:tr>
              <a:tr h="201061">
                <a:tc gridSpan="9">
                  <a:txBody>
                    <a:bodyPr/>
                    <a:lstStyle/>
                    <a:p>
                      <a:pPr algn="l" fontAlgn="ctr"/>
                      <a:r>
                        <a:rPr lang="tr-TR" sz="800" b="0" i="0" u="none" strike="noStrike">
                          <a:solidFill>
                            <a:srgbClr val="000000"/>
                          </a:solidFill>
                          <a:effectLst/>
                          <a:latin typeface="Calibri" panose="020F0502020204030204" pitchFamily="34" charset="0"/>
                        </a:rPr>
                        <a:t>            4- Gerekli başvuru belgelerinin tamamının “var” olması halinde “Dosya iade” kısmının üstü çizilerek bir nüshası başvuru sahibine teslim edilir.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8"/>
                  </a:ext>
                </a:extLst>
              </a:tr>
              <a:tr h="247976">
                <a:tc gridSpan="9">
                  <a:txBody>
                    <a:bodyPr/>
                    <a:lstStyle/>
                    <a:p>
                      <a:pPr algn="l" fontAlgn="ctr"/>
                      <a:r>
                        <a:rPr lang="tr-TR" sz="800" b="0" i="0" u="none" strike="noStrike" dirty="0">
                          <a:solidFill>
                            <a:srgbClr val="000000"/>
                          </a:solidFill>
                          <a:effectLst/>
                          <a:latin typeface="Calibri" panose="020F0502020204030204" pitchFamily="34" charset="0"/>
                        </a:rPr>
                        <a:t>            5- Gerekli başvuru belgelerinden herhangi birinin “yok” olması halinde başvuru kabul edilmeyerek, “Dosya teslim alma” kısmının üstü çizilir ve “Dosya iade </a:t>
                      </a:r>
                      <a:r>
                        <a:rPr lang="tr-TR" sz="800" b="0" i="0" u="none" strike="noStrike" dirty="0" err="1">
                          <a:solidFill>
                            <a:srgbClr val="000000"/>
                          </a:solidFill>
                          <a:effectLst/>
                          <a:latin typeface="Calibri" panose="020F0502020204030204" pitchFamily="34" charset="0"/>
                        </a:rPr>
                        <a:t>belgesi”nin</a:t>
                      </a:r>
                      <a:r>
                        <a:rPr lang="tr-TR" sz="800" b="0" i="0" u="none" strike="noStrike" dirty="0">
                          <a:solidFill>
                            <a:srgbClr val="000000"/>
                          </a:solidFill>
                          <a:effectLst/>
                          <a:latin typeface="Calibri" panose="020F0502020204030204" pitchFamily="34" charset="0"/>
                        </a:rPr>
                        <a:t> bir nüshası başvuru sahibine verilerek başvuru dosyası iade edilir.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9"/>
                  </a:ext>
                </a:extLst>
              </a:tr>
              <a:tr h="118870">
                <a:tc gridSpan="9">
                  <a:txBody>
                    <a:bodyPr/>
                    <a:lstStyle/>
                    <a:p>
                      <a:pPr algn="ctr"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20"/>
                  </a:ext>
                </a:extLst>
              </a:tr>
              <a:tr h="118870">
                <a:tc gridSpan="9">
                  <a:txBody>
                    <a:bodyPr/>
                    <a:lstStyle/>
                    <a:p>
                      <a:pPr algn="ctr" fontAlgn="ctr"/>
                      <a:r>
                        <a:rPr lang="tr-TR" sz="800" b="1" i="0" u="none" strike="noStrike">
                          <a:solidFill>
                            <a:srgbClr val="000000"/>
                          </a:solidFill>
                          <a:effectLst/>
                          <a:latin typeface="Calibri" panose="020F0502020204030204" pitchFamily="34" charset="0"/>
                        </a:rPr>
                        <a:t>BAŞVURU KABUL PERSONELİ                                                              BAŞVURU SAHİBİ</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21"/>
                  </a:ext>
                </a:extLst>
              </a:tr>
              <a:tr h="118870">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tr-TR" sz="800" b="0" i="0" u="none" strike="noStrike">
                          <a:solidFill>
                            <a:srgbClr val="000000"/>
                          </a:solidFill>
                          <a:effectLst/>
                          <a:latin typeface="Calibri" panose="020F0502020204030204" pitchFamily="34" charset="0"/>
                        </a:rPr>
                        <a:t>Adı ve Soyadı</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tr-TR" sz="800" b="0" i="0" u="none" strike="noStrike">
                          <a:solidFill>
                            <a:srgbClr val="000000"/>
                          </a:solidFill>
                          <a:effectLst/>
                          <a:latin typeface="Calibri" panose="020F0502020204030204" pitchFamily="34" charset="0"/>
                        </a:rPr>
                        <a:t>            Adı ve Soyadı</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22"/>
                  </a:ext>
                </a:extLst>
              </a:tr>
              <a:tr h="118870">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tr-TR" sz="800" b="0" i="0" u="none" strike="noStrike">
                          <a:solidFill>
                            <a:srgbClr val="000000"/>
                          </a:solidFill>
                          <a:effectLst/>
                          <a:latin typeface="Calibri" panose="020F0502020204030204" pitchFamily="34" charset="0"/>
                        </a:rPr>
                        <a:t>Ünvanı</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tr-TR" sz="800" b="0" i="0" u="none" strike="noStrike">
                          <a:solidFill>
                            <a:srgbClr val="000000"/>
                          </a:solidFill>
                          <a:effectLst/>
                          <a:latin typeface="Calibri" panose="020F0502020204030204" pitchFamily="34" charset="0"/>
                        </a:rPr>
                        <a:t>          Ünvanı</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10023"/>
                  </a:ext>
                </a:extLst>
              </a:tr>
              <a:tr h="118870">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tr-TR" sz="800" b="0" i="0" u="none" strike="noStrike">
                          <a:solidFill>
                            <a:srgbClr val="000000"/>
                          </a:solidFill>
                          <a:effectLst/>
                          <a:latin typeface="Calibri" panose="020F0502020204030204" pitchFamily="34" charset="0"/>
                        </a:rPr>
                        <a:t>İmza</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tr-TR" sz="800" b="0" i="0" u="none" strike="noStrike">
                          <a:solidFill>
                            <a:srgbClr val="000000"/>
                          </a:solidFill>
                          <a:effectLst/>
                          <a:latin typeface="Calibri" panose="020F0502020204030204" pitchFamily="34" charset="0"/>
                        </a:rPr>
                        <a:t>         İmza</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10024"/>
                  </a:ext>
                </a:extLst>
              </a:tr>
            </a:tbl>
          </a:graphicData>
        </a:graphic>
      </p:graphicFrame>
    </p:spTree>
    <p:extLst>
      <p:ext uri="{BB962C8B-B14F-4D97-AF65-F5344CB8AC3E}">
        <p14:creationId xmlns:p14="http://schemas.microsoft.com/office/powerpoint/2010/main" val="1428444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179" y="107324"/>
            <a:ext cx="8596668" cy="459346"/>
          </a:xfrm>
        </p:spPr>
        <p:txBody>
          <a:bodyPr>
            <a:normAutofit fontScale="90000"/>
          </a:bodyPr>
          <a:lstStyle/>
          <a:p>
            <a:r>
              <a:rPr lang="tr-TR" sz="2200" b="1" dirty="0">
                <a:solidFill>
                  <a:schemeClr val="accent2">
                    <a:lumMod val="75000"/>
                  </a:schemeClr>
                </a:solidFill>
                <a:latin typeface="Agency FB"/>
              </a:rPr>
              <a:t>YATIRIMCILARDAN İSTENECEK BAŞVURU BELGELERİ</a:t>
            </a:r>
            <a:r>
              <a:rPr lang="tr-TR" b="1" dirty="0">
                <a:solidFill>
                  <a:schemeClr val="accent2">
                    <a:lumMod val="75000"/>
                  </a:schemeClr>
                </a:solidFill>
                <a:latin typeface="AR DARLING" panose="02000000000000000000" pitchFamily="2" charset="0"/>
              </a:rPr>
              <a:t/>
            </a:r>
            <a:br>
              <a:rPr lang="tr-TR" b="1" dirty="0">
                <a:solidFill>
                  <a:schemeClr val="accent2">
                    <a:lumMod val="75000"/>
                  </a:schemeClr>
                </a:solidFill>
                <a:latin typeface="AR DARLING" panose="02000000000000000000" pitchFamily="2" charset="0"/>
              </a:rPr>
            </a:b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587792"/>
              </p:ext>
            </p:extLst>
          </p:nvPr>
        </p:nvGraphicFramePr>
        <p:xfrm>
          <a:off x="263262" y="566670"/>
          <a:ext cx="7920880" cy="6017155"/>
        </p:xfrm>
        <a:graphic>
          <a:graphicData uri="http://schemas.openxmlformats.org/drawingml/2006/table">
            <a:tbl>
              <a:tblPr/>
              <a:tblGrid>
                <a:gridCol w="298818">
                  <a:extLst>
                    <a:ext uri="{9D8B030D-6E8A-4147-A177-3AD203B41FA5}">
                      <a16:colId xmlns="" xmlns:a16="http://schemas.microsoft.com/office/drawing/2014/main" val="20000"/>
                    </a:ext>
                  </a:extLst>
                </a:gridCol>
                <a:gridCol w="1437798">
                  <a:extLst>
                    <a:ext uri="{9D8B030D-6E8A-4147-A177-3AD203B41FA5}">
                      <a16:colId xmlns="" xmlns:a16="http://schemas.microsoft.com/office/drawing/2014/main" val="20001"/>
                    </a:ext>
                  </a:extLst>
                </a:gridCol>
                <a:gridCol w="2130713">
                  <a:extLst>
                    <a:ext uri="{9D8B030D-6E8A-4147-A177-3AD203B41FA5}">
                      <a16:colId xmlns="" xmlns:a16="http://schemas.microsoft.com/office/drawing/2014/main" val="20002"/>
                    </a:ext>
                  </a:extLst>
                </a:gridCol>
                <a:gridCol w="1645672">
                  <a:extLst>
                    <a:ext uri="{9D8B030D-6E8A-4147-A177-3AD203B41FA5}">
                      <a16:colId xmlns="" xmlns:a16="http://schemas.microsoft.com/office/drawing/2014/main" val="20003"/>
                    </a:ext>
                  </a:extLst>
                </a:gridCol>
                <a:gridCol w="1229923">
                  <a:extLst>
                    <a:ext uri="{9D8B030D-6E8A-4147-A177-3AD203B41FA5}">
                      <a16:colId xmlns="" xmlns:a16="http://schemas.microsoft.com/office/drawing/2014/main" val="20004"/>
                    </a:ext>
                  </a:extLst>
                </a:gridCol>
                <a:gridCol w="1177956">
                  <a:extLst>
                    <a:ext uri="{9D8B030D-6E8A-4147-A177-3AD203B41FA5}">
                      <a16:colId xmlns="" xmlns:a16="http://schemas.microsoft.com/office/drawing/2014/main" val="20005"/>
                    </a:ext>
                  </a:extLst>
                </a:gridCol>
              </a:tblGrid>
              <a:tr h="118623">
                <a:tc gridSpan="6">
                  <a:txBody>
                    <a:bodyPr/>
                    <a:lstStyle/>
                    <a:p>
                      <a:pPr algn="ctr" rtl="0" fontAlgn="ctr"/>
                      <a:r>
                        <a:rPr lang="tr-TR" sz="800" b="1" i="0" u="none" strike="noStrike" dirty="0">
                          <a:solidFill>
                            <a:srgbClr val="000000"/>
                          </a:solidFill>
                          <a:effectLst/>
                          <a:latin typeface="Century Gothic" panose="020B0502020202020204" pitchFamily="34" charset="0"/>
                        </a:rPr>
                        <a:t>T.C.</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118623">
                <a:tc gridSpan="6">
                  <a:txBody>
                    <a:bodyPr/>
                    <a:lstStyle/>
                    <a:p>
                      <a:pPr algn="ctr" rtl="0" fontAlgn="ctr"/>
                      <a:r>
                        <a:rPr lang="tr-TR" sz="800" b="1" i="0" u="none" strike="noStrike">
                          <a:solidFill>
                            <a:srgbClr val="000000"/>
                          </a:solidFill>
                          <a:effectLst/>
                          <a:latin typeface="Century Gothic" panose="020B0502020202020204" pitchFamily="34" charset="0"/>
                        </a:rPr>
                        <a:t>Gıda, Tarım ve Hayvancılık Bakanlığı</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1"/>
                  </a:ext>
                </a:extLst>
              </a:tr>
              <a:tr h="118623">
                <a:tc gridSpan="6">
                  <a:txBody>
                    <a:bodyPr/>
                    <a:lstStyle/>
                    <a:p>
                      <a:pPr algn="ctr" rtl="0" fontAlgn="ctr"/>
                      <a:r>
                        <a:rPr lang="tr-TR" sz="800" b="0" i="0" u="none" strike="noStrike" dirty="0">
                          <a:solidFill>
                            <a:srgbClr val="000000"/>
                          </a:solidFill>
                          <a:effectLst/>
                          <a:latin typeface="Century Gothic" panose="020B0502020202020204" pitchFamily="34" charset="0"/>
                        </a:rPr>
                        <a:t>Tarım Reformu Genel Müdürlüğü</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2"/>
                  </a:ext>
                </a:extLst>
              </a:tr>
              <a:tr h="118623">
                <a:tc gridSpan="6">
                  <a:txBody>
                    <a:bodyPr/>
                    <a:lstStyle/>
                    <a:p>
                      <a:pPr algn="ctr" rtl="0" fontAlgn="ctr"/>
                      <a:r>
                        <a:rPr lang="tr-TR" sz="800" b="1" i="0" u="none" strike="noStrike">
                          <a:solidFill>
                            <a:srgbClr val="000000"/>
                          </a:solidFill>
                          <a:effectLst/>
                          <a:latin typeface="Century Gothic" panose="020B0502020202020204" pitchFamily="34" charset="0"/>
                        </a:rPr>
                        <a:t>KIRSAL KALKINMA DESTEKLERİ KAPSAMINDA</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3"/>
                  </a:ext>
                </a:extLst>
              </a:tr>
              <a:tr h="118623">
                <a:tc gridSpan="6">
                  <a:txBody>
                    <a:bodyPr/>
                    <a:lstStyle/>
                    <a:p>
                      <a:pPr algn="ctr" rtl="0" fontAlgn="ctr"/>
                      <a:r>
                        <a:rPr lang="tr-TR" sz="800" b="0" i="0" u="none" strike="noStrike">
                          <a:solidFill>
                            <a:srgbClr val="000000"/>
                          </a:solidFill>
                          <a:effectLst/>
                          <a:latin typeface="Century Gothic" panose="020B0502020202020204" pitchFamily="34" charset="0"/>
                        </a:rPr>
                        <a:t>BİREYSEL SULAMA SİSTEMLERİNİN DESTEKLENMESİ HAKKINDA TEBLİĞ ( Tebliğ No: 2017/48 )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4"/>
                  </a:ext>
                </a:extLst>
              </a:tr>
              <a:tr h="118623">
                <a:tc gridSpan="6">
                  <a:txBody>
                    <a:bodyPr/>
                    <a:lstStyle/>
                    <a:p>
                      <a:pPr algn="ctr" rtl="0" fontAlgn="ctr"/>
                      <a:r>
                        <a:rPr lang="tr-TR" sz="800" b="1" i="0" u="none" strike="noStrike">
                          <a:solidFill>
                            <a:srgbClr val="000000"/>
                          </a:solidFill>
                          <a:effectLst/>
                          <a:latin typeface="Century Gothic" panose="020B0502020202020204" pitchFamily="34" charset="0"/>
                        </a:rPr>
                        <a:t>Hibe Başvuru Formu 2018-14.Etap</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5"/>
                  </a:ext>
                </a:extLst>
              </a:tr>
              <a:tr h="118623">
                <a:tc gridSpan="6">
                  <a:txBody>
                    <a:bodyPr/>
                    <a:lstStyle/>
                    <a:p>
                      <a:pPr algn="ctr" rtl="0" fontAlgn="ctr"/>
                      <a:r>
                        <a:rPr lang="tr-TR" sz="800" b="0" i="0" u="none" strike="noStrike">
                          <a:solidFill>
                            <a:srgbClr val="000000"/>
                          </a:solidFill>
                          <a:effectLst/>
                          <a:latin typeface="Century Gothic" panose="020B0502020202020204" pitchFamily="34" charset="0"/>
                        </a:rPr>
                        <a:t>( EK-2 )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6"/>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rtl="0" fontAlgn="ctr"/>
                      <a:r>
                        <a:rPr lang="tr-TR" sz="800" b="0" i="0" u="none" strike="noStrike">
                          <a:solidFill>
                            <a:srgbClr val="000000"/>
                          </a:solidFill>
                          <a:effectLst/>
                          <a:latin typeface="Century Gothic" panose="020B0502020202020204" pitchFamily="34" charset="0"/>
                        </a:rPr>
                        <a:t>Başvuru Sahibinin; Adı ve Soyadı / Unvanı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gridSpan="3">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7"/>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l" rtl="0" fontAlgn="ctr"/>
                      <a:r>
                        <a:rPr lang="tr-TR" sz="800" b="0" i="0" u="none" strike="noStrike">
                          <a:solidFill>
                            <a:srgbClr val="000000"/>
                          </a:solidFill>
                          <a:effectLst/>
                          <a:latin typeface="Century Gothic" panose="020B0502020202020204" pitchFamily="34" charset="0"/>
                        </a:rPr>
                        <a:t>Başvuru No ( GTHB İl Müdürlüğü Tarafından Doldurulacaktır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tr-TR"/>
                    </a:p>
                  </a:txBody>
                  <a:tcPr/>
                </a:tc>
                <a:tc rowSpan="2" gridSpan="3">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extLst>
                  <a:ext uri="{0D108BD9-81ED-4DB2-BD59-A6C34878D82A}">
                    <a16:rowId xmlns="" xmlns:a16="http://schemas.microsoft.com/office/drawing/2014/main" val="10008"/>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10009"/>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l" rtl="0" fontAlgn="ctr"/>
                      <a:r>
                        <a:rPr lang="tr-TR" sz="800" b="0" i="0" u="none" strike="noStrike" dirty="0">
                          <a:solidFill>
                            <a:srgbClr val="000000"/>
                          </a:solidFill>
                          <a:effectLst/>
                          <a:latin typeface="Century Gothic" panose="020B0502020202020204" pitchFamily="34" charset="0"/>
                        </a:rPr>
                        <a:t>Evrak No ( GTHB İl Müdürlüğü Tarafından Doldurulacaktır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tr-TR"/>
                    </a:p>
                  </a:txBody>
                  <a:tcPr/>
                </a:tc>
                <a:tc>
                  <a:txBody>
                    <a:bodyPr/>
                    <a:lstStyle/>
                    <a:p>
                      <a:pPr algn="ctr" rtl="0" fontAlgn="ctr"/>
                      <a:r>
                        <a:rPr lang="tr-TR" sz="800" b="0" i="0" u="none" strike="noStrike" dirty="0">
                          <a:solidFill>
                            <a:srgbClr val="000000"/>
                          </a:solidFill>
                          <a:effectLst/>
                          <a:latin typeface="Century Gothic" panose="020B0502020202020204" pitchFamily="34" charset="0"/>
                        </a:rPr>
                        <a:t>Tarih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tr-TR" sz="800" b="0" i="0" u="none" strike="noStrike">
                          <a:solidFill>
                            <a:srgbClr val="000000"/>
                          </a:solidFill>
                          <a:effectLst/>
                          <a:latin typeface="Century Gothic" panose="020B0502020202020204" pitchFamily="34" charset="0"/>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10"/>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ctr" rtl="0" fontAlgn="ctr"/>
                      <a:r>
                        <a:rPr lang="tr-TR" sz="800" b="0" i="0" u="none" strike="noStrike">
                          <a:solidFill>
                            <a:srgbClr val="000000"/>
                          </a:solidFill>
                          <a:effectLst/>
                          <a:latin typeface="Century Gothic" panose="020B0502020202020204" pitchFamily="34" charset="0"/>
                        </a:rPr>
                        <a:t>…. / …. /2018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11"/>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rtl="0" fontAlgn="ctr"/>
                      <a:r>
                        <a:rPr lang="tr-TR" sz="800" b="0" i="0" u="none" strike="noStrike">
                          <a:solidFill>
                            <a:srgbClr val="000000"/>
                          </a:solidFill>
                          <a:effectLst/>
                          <a:latin typeface="Century Gothic" panose="020B0502020202020204" pitchFamily="34" charset="0"/>
                        </a:rPr>
                        <a:t>Başvuru Yapılacak Yatırım Konusu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gridSpan="3">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2"/>
                  </a:ext>
                </a:extLst>
              </a:tr>
              <a:tr h="20306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l" rtl="0" fontAlgn="ctr"/>
                      <a:r>
                        <a:rPr lang="tr-TR" sz="800" b="0" i="0" u="none" strike="noStrike">
                          <a:solidFill>
                            <a:srgbClr val="000000"/>
                          </a:solidFill>
                          <a:effectLst/>
                          <a:latin typeface="Century Gothic" panose="020B0502020202020204" pitchFamily="34" charset="0"/>
                        </a:rPr>
                        <a:t>Satın Alınacak Bireysel Sulama Sisteminin Kullanılacağı İl / İlçe / Köy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tr-TR"/>
                    </a:p>
                  </a:txBody>
                  <a:tcPr/>
                </a:tc>
                <a:tc rowSpan="2" gridSpan="3">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extLst>
                  <a:ext uri="{0D108BD9-81ED-4DB2-BD59-A6C34878D82A}">
                    <a16:rowId xmlns="" xmlns:a16="http://schemas.microsoft.com/office/drawing/2014/main" val="10013"/>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10014"/>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rtl="0" fontAlgn="ctr"/>
                      <a:r>
                        <a:rPr lang="tr-TR" sz="800" b="0" i="0" u="none" strike="noStrike">
                          <a:solidFill>
                            <a:srgbClr val="000000"/>
                          </a:solidFill>
                          <a:effectLst/>
                          <a:latin typeface="Century Gothic" panose="020B0502020202020204" pitchFamily="34" charset="0"/>
                        </a:rPr>
                        <a:t>BİREYSEL SULAMA SİSTEMİNİN BAŞVURU BÜTÇESİ</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5"/>
                  </a:ext>
                </a:extLst>
              </a:tr>
              <a:tr h="20306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800" b="0" i="0" u="none" strike="noStrike">
                          <a:solidFill>
                            <a:srgbClr val="000000"/>
                          </a:solidFill>
                          <a:effectLst/>
                          <a:latin typeface="Century Gothic" panose="020B0502020202020204" pitchFamily="34" charset="0"/>
                        </a:rPr>
                        <a:t>Toplam Mal Alım Tutarı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ES" sz="800" b="0" i="0" u="none" strike="noStrike">
                          <a:solidFill>
                            <a:srgbClr val="000000"/>
                          </a:solidFill>
                          <a:effectLst/>
                          <a:latin typeface="Century Gothic" panose="020B0502020202020204" pitchFamily="34" charset="0"/>
                        </a:rPr>
                        <a:t>Hibeye Esas Mal Alım Tutarı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800" b="0" i="0" u="none" strike="noStrike">
                          <a:solidFill>
                            <a:srgbClr val="000000"/>
                          </a:solidFill>
                          <a:effectLst/>
                          <a:latin typeface="Century Gothic" panose="020B0502020202020204" pitchFamily="34" charset="0"/>
                        </a:rPr>
                        <a:t>Ayni Katkı Tutarı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tr-TR" sz="800" b="0" i="0" u="none" strike="noStrike">
                          <a:solidFill>
                            <a:srgbClr val="000000"/>
                          </a:solidFill>
                          <a:effectLst/>
                          <a:latin typeface="Century Gothic" panose="020B0502020202020204" pitchFamily="34" charset="0"/>
                        </a:rPr>
                        <a:t>Talep Edilen Hibe Tutarı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 xmlns:a16="http://schemas.microsoft.com/office/drawing/2014/main" val="10016"/>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800" b="0" i="0" u="none" strike="noStrike">
                          <a:solidFill>
                            <a:srgbClr val="000000"/>
                          </a:solidFill>
                          <a:effectLst/>
                          <a:latin typeface="Century Gothic" panose="020B0502020202020204" pitchFamily="34" charset="0"/>
                        </a:rPr>
                        <a:t>( A = B + C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800" b="0" i="0" u="none" strike="noStrike">
                          <a:solidFill>
                            <a:srgbClr val="000000"/>
                          </a:solidFill>
                          <a:effectLst/>
                          <a:latin typeface="Century Gothic" panose="020B0502020202020204" pitchFamily="34" charset="0"/>
                        </a:rPr>
                        <a:t>( B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800" b="0" i="0" u="none" strike="noStrike">
                          <a:solidFill>
                            <a:srgbClr val="000000"/>
                          </a:solidFill>
                          <a:effectLst/>
                          <a:latin typeface="Century Gothic" panose="020B0502020202020204" pitchFamily="34" charset="0"/>
                        </a:rPr>
                        <a:t>( C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tr-TR" sz="800" b="0" i="0" u="none" strike="noStrike">
                          <a:solidFill>
                            <a:srgbClr val="000000"/>
                          </a:solidFill>
                          <a:effectLst/>
                          <a:latin typeface="Century Gothic" panose="020B0502020202020204" pitchFamily="34" charset="0"/>
                        </a:rPr>
                        <a:t>( D = B x 0,50 )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17"/>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800" b="0" i="0" u="none" strike="noStrike">
                          <a:solidFill>
                            <a:srgbClr val="000000"/>
                          </a:solidFill>
                          <a:effectLst/>
                          <a:latin typeface="Century Gothic" panose="020B0502020202020204" pitchFamily="34" charset="0"/>
                        </a:rPr>
                        <a:t>……………TL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tr-TR" sz="800" b="0" i="0" u="none" strike="noStrike">
                          <a:solidFill>
                            <a:srgbClr val="000000"/>
                          </a:solidFill>
                          <a:effectLst/>
                          <a:latin typeface="Century Gothic" panose="020B0502020202020204" pitchFamily="34" charset="0"/>
                        </a:rPr>
                        <a:t>……………TL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tr-TR" sz="800" b="0" i="0" u="none" strike="noStrike">
                          <a:solidFill>
                            <a:srgbClr val="000000"/>
                          </a:solidFill>
                          <a:effectLst/>
                          <a:latin typeface="Century Gothic" panose="020B0502020202020204" pitchFamily="34" charset="0"/>
                        </a:rPr>
                        <a:t>……………TL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rtl="0" fontAlgn="ctr"/>
                      <a:r>
                        <a:rPr lang="tr-TR" sz="800" b="0" i="0" u="none" strike="noStrike">
                          <a:solidFill>
                            <a:srgbClr val="000000"/>
                          </a:solidFill>
                          <a:effectLst/>
                          <a:latin typeface="Century Gothic" panose="020B0502020202020204" pitchFamily="34" charset="0"/>
                        </a:rPr>
                        <a:t>……………TL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extLst>
                  <a:ext uri="{0D108BD9-81ED-4DB2-BD59-A6C34878D82A}">
                    <a16:rowId xmlns="" xmlns:a16="http://schemas.microsoft.com/office/drawing/2014/main" val="10018"/>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800" b="0" i="1" u="none" strike="noStrike">
                          <a:solidFill>
                            <a:srgbClr val="000000"/>
                          </a:solidFill>
                          <a:effectLst/>
                          <a:latin typeface="Century Gothic" panose="020B0502020202020204" pitchFamily="34" charset="0"/>
                        </a:rPr>
                        <a:t>( KDV Hariç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tr-TR" sz="800" b="0" i="1" u="none" strike="noStrike">
                          <a:solidFill>
                            <a:srgbClr val="000000"/>
                          </a:solidFill>
                          <a:effectLst/>
                          <a:latin typeface="Century Gothic" panose="020B0502020202020204" pitchFamily="34" charset="0"/>
                        </a:rPr>
                        <a:t>( KDV Hariç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tr-TR" sz="800" b="0" i="1" u="none" strike="noStrike">
                          <a:solidFill>
                            <a:srgbClr val="000000"/>
                          </a:solidFill>
                          <a:effectLst/>
                          <a:latin typeface="Century Gothic" panose="020B0502020202020204" pitchFamily="34" charset="0"/>
                        </a:rPr>
                        <a:t>( KDV Hariç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rtl="0" fontAlgn="ctr"/>
                      <a:r>
                        <a:rPr lang="tr-TR" sz="800" b="0" i="1" u="none" strike="noStrike">
                          <a:solidFill>
                            <a:srgbClr val="000000"/>
                          </a:solidFill>
                          <a:effectLst/>
                          <a:latin typeface="Century Gothic" panose="020B0502020202020204" pitchFamily="34" charset="0"/>
                        </a:rPr>
                        <a:t>( KDV Hariç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19"/>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rtl="0" fontAlgn="ctr"/>
                      <a:r>
                        <a:rPr lang="tr-TR" sz="800" b="0" i="0" u="none" strike="noStrike">
                          <a:solidFill>
                            <a:srgbClr val="000000"/>
                          </a:solidFill>
                          <a:effectLst/>
                          <a:latin typeface="Century Gothic" panose="020B0502020202020204" pitchFamily="34" charset="0"/>
                        </a:rPr>
                        <a:t>BAŞVURU SAHİBİNİN BİLGİLERİ</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20"/>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3" gridSpan="2">
                  <a:txBody>
                    <a:bodyPr/>
                    <a:lstStyle/>
                    <a:p>
                      <a:pPr algn="ctr" rtl="0" fontAlgn="ctr"/>
                      <a:r>
                        <a:rPr lang="tr-TR" sz="800" b="0" i="0" u="none" strike="noStrike">
                          <a:solidFill>
                            <a:srgbClr val="000000"/>
                          </a:solidFill>
                          <a:effectLst/>
                          <a:latin typeface="Century Gothic" panose="020B0502020202020204" pitchFamily="34" charset="0"/>
                        </a:rPr>
                        <a:t>Statüsü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3" hMerge="1">
                  <a:txBody>
                    <a:bodyPr/>
                    <a:lstStyle/>
                    <a:p>
                      <a:endParaRPr lang="tr-TR"/>
                    </a:p>
                  </a:txBody>
                  <a:tcPr/>
                </a:tc>
                <a:tc rowSpan="2">
                  <a:txBody>
                    <a:bodyPr/>
                    <a:lstStyle/>
                    <a:p>
                      <a:pPr algn="ctr" rtl="0" fontAlgn="ctr"/>
                      <a:r>
                        <a:rPr lang="tr-TR" sz="800" b="0" i="0" u="none" strike="noStrike">
                          <a:solidFill>
                            <a:srgbClr val="000000"/>
                          </a:solidFill>
                          <a:effectLst/>
                          <a:latin typeface="Century Gothic" panose="020B0502020202020204" pitchFamily="34" charset="0"/>
                        </a:rPr>
                        <a:t>Gerçek Kişi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tr-TR" sz="800" b="0" i="0" u="none" strike="noStrike">
                          <a:solidFill>
                            <a:srgbClr val="000000"/>
                          </a:solidFill>
                          <a:effectLst/>
                          <a:latin typeface="Century Gothic" panose="020B0502020202020204" pitchFamily="34" charset="0"/>
                        </a:rPr>
                        <a:t>Tüzel Kişi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 xmlns:a16="http://schemas.microsoft.com/office/drawing/2014/main" val="10021"/>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ctr" rtl="0" fontAlgn="ctr"/>
                      <a:r>
                        <a:rPr lang="tr-TR" sz="800" b="0" i="0" u="none" strike="noStrike">
                          <a:solidFill>
                            <a:srgbClr val="000000"/>
                          </a:solidFill>
                          <a:effectLst/>
                          <a:latin typeface="Century Gothic" panose="020B0502020202020204" pitchFamily="34" charset="0"/>
                        </a:rPr>
                        <a:t>Şirket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800" b="0" i="0" u="none" strike="noStrike">
                          <a:solidFill>
                            <a:srgbClr val="000000"/>
                          </a:solidFill>
                          <a:effectLst/>
                          <a:latin typeface="Century Gothic" panose="020B0502020202020204" pitchFamily="34" charset="0"/>
                        </a:rPr>
                        <a:t>Kooperatif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22"/>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ctr" rtl="0" fontAlgn="ctr"/>
                      <a:endParaRPr lang="tr-TR" sz="800" b="0" i="0" u="none" strike="noStrike">
                        <a:solidFill>
                          <a:srgbClr val="000000"/>
                        </a:solidFill>
                        <a:effectLst/>
                        <a:latin typeface="Century Gothic" panose="020B0502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3"/>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6" gridSpan="2">
                  <a:txBody>
                    <a:bodyPr/>
                    <a:lstStyle/>
                    <a:p>
                      <a:pPr algn="ctr" rtl="0" fontAlgn="ctr"/>
                      <a:r>
                        <a:rPr lang="tr-TR" sz="800" b="0" i="0" u="none" strike="noStrike">
                          <a:solidFill>
                            <a:srgbClr val="000000"/>
                          </a:solidFill>
                          <a:effectLst/>
                          <a:latin typeface="Century Gothic" panose="020B0502020202020204" pitchFamily="34" charset="0"/>
                        </a:rPr>
                        <a:t>Geçmiş Yıllarda Kırsal Kalkınma Destekleri Kapsamında Hibe Desteğinden Yararlanma Durumu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6" hMerge="1">
                  <a:txBody>
                    <a:bodyPr/>
                    <a:lstStyle/>
                    <a:p>
                      <a:endParaRPr lang="tr-TR"/>
                    </a:p>
                  </a:txBody>
                  <a:tcPr/>
                </a:tc>
                <a:tc>
                  <a:txBody>
                    <a:bodyPr/>
                    <a:lstStyle/>
                    <a:p>
                      <a:pPr algn="l" fontAlgn="b"/>
                      <a:r>
                        <a:rPr lang="tr-TR" sz="800" b="0" i="0" u="none" strike="noStrike">
                          <a:solidFill>
                            <a:srgbClr val="000000"/>
                          </a:solidFill>
                          <a:effectLst/>
                          <a:latin typeface="Calibri" panose="020F0502020204030204" pitchFamily="34" charset="0"/>
                        </a:rPr>
                        <a:t>False </a:t>
                      </a:r>
                      <a:r>
                        <a:rPr lang="tr-TR" sz="800" b="0" i="0" u="none" strike="noStrike">
                          <a:solidFill>
                            <a:srgbClr val="000000"/>
                          </a:solidFill>
                          <a:effectLst/>
                          <a:latin typeface="Century Gothic" panose="020B0502020202020204" pitchFamily="34" charset="0"/>
                        </a:rPr>
                        <a:t>Yararlandı</a:t>
                      </a:r>
                      <a:endParaRPr lang="tr-TR"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tr-TR" sz="800" b="0" i="0" u="none" strike="noStrike">
                          <a:solidFill>
                            <a:srgbClr val="000000"/>
                          </a:solidFill>
                          <a:effectLst/>
                          <a:latin typeface="Century Gothic" panose="020B0502020202020204" pitchFamily="34" charset="0"/>
                        </a:rPr>
                        <a:t>Yararlanmadı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 xmlns:a16="http://schemas.microsoft.com/office/drawing/2014/main" val="10024"/>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gridSpan="3">
                  <a:txBody>
                    <a:bodyPr/>
                    <a:lstStyle/>
                    <a:p>
                      <a:pPr algn="l" rtl="0" fontAlgn="ctr"/>
                      <a:r>
                        <a:rPr lang="tr-TR" sz="800" b="0" i="0" u="none" strike="noStrike">
                          <a:solidFill>
                            <a:srgbClr val="000000"/>
                          </a:solidFill>
                          <a:effectLst/>
                          <a:latin typeface="Century Gothic" panose="020B0502020202020204" pitchFamily="34" charset="0"/>
                        </a:rPr>
                        <a:t>Yararlandı ise;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25"/>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ctr" rtl="0" fontAlgn="ctr"/>
                      <a:r>
                        <a:rPr lang="tr-TR" sz="800" b="0" i="0" u="none" strike="noStrike">
                          <a:solidFill>
                            <a:srgbClr val="000000"/>
                          </a:solidFill>
                          <a:effectLst/>
                          <a:latin typeface="Century Gothic" panose="020B0502020202020204" pitchFamily="34" charset="0"/>
                        </a:rPr>
                        <a:t>Yılı:</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rtl="0" fontAlgn="ctr"/>
                      <a:r>
                        <a:rPr lang="tr-TR" sz="800" b="0" i="0" u="none" strike="noStrike">
                          <a:solidFill>
                            <a:srgbClr val="000000"/>
                          </a:solidFill>
                          <a:effectLst/>
                          <a:latin typeface="Century Gothic" panose="020B0502020202020204" pitchFamily="34" charset="0"/>
                        </a:rPr>
                        <a:t>Konusu:</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26"/>
                  </a:ext>
                </a:extLst>
              </a:tr>
              <a:tr h="237245">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ctr" rtl="0" fontAlgn="ctr"/>
                      <a:r>
                        <a:rPr lang="tr-TR" sz="800" b="0" i="0" u="none" strike="noStrike">
                          <a:solidFill>
                            <a:srgbClr val="000000"/>
                          </a:solidFill>
                          <a:effectLst/>
                          <a:latin typeface="Century Gothic" panose="020B0502020202020204" pitchFamily="34" charset="0"/>
                        </a:rPr>
                        <a:t>…………………………</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rtl="0" fontAlgn="ctr"/>
                      <a:r>
                        <a:rPr lang="tr-TR" sz="800" b="0" i="0" u="none" strike="noStrike">
                          <a:solidFill>
                            <a:srgbClr val="000000"/>
                          </a:solidFill>
                          <a:effectLst/>
                          <a:latin typeface="Century Gothic" panose="020B0502020202020204" pitchFamily="34" charset="0"/>
                        </a:rPr>
                        <a:t>………………………………………………………………..</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extLst>
                  <a:ext uri="{0D108BD9-81ED-4DB2-BD59-A6C34878D82A}">
                    <a16:rowId xmlns="" xmlns:a16="http://schemas.microsoft.com/office/drawing/2014/main" val="10027"/>
                  </a:ext>
                </a:extLst>
              </a:tr>
              <a:tr h="237245">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ctr" rtl="0" fontAlgn="ctr"/>
                      <a:r>
                        <a:rPr lang="tr-TR" sz="800" b="0" i="0" u="none" strike="noStrike">
                          <a:solidFill>
                            <a:srgbClr val="000000"/>
                          </a:solidFill>
                          <a:effectLst/>
                          <a:latin typeface="Century Gothic" panose="020B0502020202020204" pitchFamily="34" charset="0"/>
                        </a:rPr>
                        <a:t>…………………………</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rtl="0" fontAlgn="ctr"/>
                      <a:r>
                        <a:rPr lang="tr-TR" sz="800" b="0" i="0" u="none" strike="noStrike">
                          <a:solidFill>
                            <a:srgbClr val="000000"/>
                          </a:solidFill>
                          <a:effectLst/>
                          <a:latin typeface="Century Gothic" panose="020B0502020202020204" pitchFamily="34" charset="0"/>
                        </a:rPr>
                        <a:t>………………………………………………………………..</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extLst>
                  <a:ext uri="{0D108BD9-81ED-4DB2-BD59-A6C34878D82A}">
                    <a16:rowId xmlns="" xmlns:a16="http://schemas.microsoft.com/office/drawing/2014/main" val="10028"/>
                  </a:ext>
                </a:extLst>
              </a:tr>
              <a:tr h="237245">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ctr" rtl="0" fontAlgn="ctr"/>
                      <a:r>
                        <a:rPr lang="tr-TR" sz="800" b="0" i="0" u="none" strike="noStrike">
                          <a:solidFill>
                            <a:srgbClr val="000000"/>
                          </a:solidFill>
                          <a:effectLst/>
                          <a:latin typeface="Century Gothic" panose="020B0502020202020204" pitchFamily="34" charset="0"/>
                        </a:rPr>
                        <a:t>…………………………</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l" rtl="0" fontAlgn="ctr"/>
                      <a:r>
                        <a:rPr lang="tr-TR" sz="800" b="0" i="0" u="none" strike="noStrike">
                          <a:solidFill>
                            <a:srgbClr val="000000"/>
                          </a:solidFill>
                          <a:effectLst/>
                          <a:latin typeface="Century Gothic" panose="020B0502020202020204" pitchFamily="34" charset="0"/>
                        </a:rPr>
                        <a:t>………………………………………………………………..</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29"/>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4" gridSpan="2">
                  <a:txBody>
                    <a:bodyPr/>
                    <a:lstStyle/>
                    <a:p>
                      <a:pPr algn="ctr" rtl="0" fontAlgn="ctr"/>
                      <a:r>
                        <a:rPr lang="tr-TR" sz="800" b="0" i="0" u="none" strike="noStrike">
                          <a:solidFill>
                            <a:srgbClr val="000000"/>
                          </a:solidFill>
                          <a:effectLst/>
                          <a:latin typeface="Century Gothic" panose="020B0502020202020204" pitchFamily="34" charset="0"/>
                        </a:rPr>
                        <a:t>İletişim Bilgileri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hMerge="1">
                  <a:txBody>
                    <a:bodyPr/>
                    <a:lstStyle/>
                    <a:p>
                      <a:endParaRPr lang="tr-TR"/>
                    </a:p>
                  </a:txBody>
                  <a:tcPr/>
                </a:tc>
                <a:tc gridSpan="3">
                  <a:txBody>
                    <a:bodyPr/>
                    <a:lstStyle/>
                    <a:p>
                      <a:pPr algn="ctr" rtl="0" fontAlgn="ctr"/>
                      <a:r>
                        <a:rPr lang="tr-TR" sz="800" b="0" i="0" u="none" strike="noStrike">
                          <a:solidFill>
                            <a:srgbClr val="000000"/>
                          </a:solidFill>
                          <a:effectLst/>
                          <a:latin typeface="Century Gothic" panose="020B0502020202020204" pitchFamily="34" charset="0"/>
                        </a:rPr>
                        <a:t>Posta Adresi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30"/>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gridSpan="3">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31"/>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ctr" rtl="0" fontAlgn="ctr"/>
                      <a:r>
                        <a:rPr lang="tr-TR" sz="800" b="0" i="0" u="none" strike="noStrike">
                          <a:solidFill>
                            <a:srgbClr val="000000"/>
                          </a:solidFill>
                          <a:effectLst/>
                          <a:latin typeface="Century Gothic" panose="020B0502020202020204" pitchFamily="34" charset="0"/>
                        </a:rPr>
                        <a:t>Telefon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800" b="0" i="0" u="none" strike="noStrike">
                          <a:solidFill>
                            <a:srgbClr val="000000"/>
                          </a:solidFill>
                          <a:effectLst/>
                          <a:latin typeface="Century Gothic" panose="020B0502020202020204" pitchFamily="34" charset="0"/>
                        </a:rPr>
                        <a:t>Faks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800" b="0" i="0" u="none" strike="noStrike">
                          <a:solidFill>
                            <a:srgbClr val="000000"/>
                          </a:solidFill>
                          <a:effectLst/>
                          <a:latin typeface="Century Gothic" panose="020B0502020202020204" pitchFamily="34" charset="0"/>
                        </a:rPr>
                        <a:t>E-posta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32"/>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33"/>
                  </a:ext>
                </a:extLst>
              </a:tr>
              <a:tr h="237245">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rtl="0" fontAlgn="ctr"/>
                      <a:r>
                        <a:rPr lang="tr-TR" sz="800" b="0" i="0" u="none" strike="noStrike">
                          <a:solidFill>
                            <a:srgbClr val="000000"/>
                          </a:solidFill>
                          <a:effectLst/>
                          <a:latin typeface="Century Gothic" panose="020B0502020202020204" pitchFamily="34" charset="0"/>
                        </a:rPr>
                        <a:t>Ödeme Bilgileri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tr-TR"/>
                    </a:p>
                  </a:txBody>
                  <a:tcPr/>
                </a:tc>
                <a:tc>
                  <a:txBody>
                    <a:bodyPr/>
                    <a:lstStyle/>
                    <a:p>
                      <a:pPr algn="ctr" rtl="0" fontAlgn="ctr"/>
                      <a:r>
                        <a:rPr lang="tr-TR" sz="800" b="0" i="0" u="none" strike="noStrike">
                          <a:solidFill>
                            <a:srgbClr val="000000"/>
                          </a:solidFill>
                          <a:effectLst/>
                          <a:latin typeface="Century Gothic" panose="020B0502020202020204" pitchFamily="34" charset="0"/>
                        </a:rPr>
                        <a:t>T.C. Kimlik No </a:t>
                      </a:r>
                      <a:r>
                        <a:rPr lang="tr-TR" sz="800" b="0" i="1" u="none" strike="noStrike">
                          <a:solidFill>
                            <a:srgbClr val="000000"/>
                          </a:solidFill>
                          <a:effectLst/>
                          <a:latin typeface="Century Gothic" panose="020B0502020202020204" pitchFamily="34" charset="0"/>
                        </a:rPr>
                        <a:t>( Gerçek Kişiler İçin )</a:t>
                      </a:r>
                      <a:endParaRPr lang="tr-TR" sz="800" b="0" i="0" u="none" strike="noStrike">
                        <a:solidFill>
                          <a:srgbClr val="000000"/>
                        </a:solidFill>
                        <a:effectLst/>
                        <a:latin typeface="Century Gothic" panose="020B0502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tr-TR" sz="800" b="0" i="0" u="none" strike="noStrike" dirty="0">
                          <a:solidFill>
                            <a:srgbClr val="000000"/>
                          </a:solidFill>
                          <a:effectLst/>
                          <a:latin typeface="Century Gothic" panose="020B0502020202020204" pitchFamily="34" charset="0"/>
                        </a:rPr>
                        <a:t>Vergi No (Tüzel Kişiler için)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 xmlns:a16="http://schemas.microsoft.com/office/drawing/2014/main" val="10034"/>
                  </a:ext>
                </a:extLst>
              </a:tr>
              <a:tr h="118623">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tr-TR" sz="800" b="0"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35"/>
                  </a:ext>
                </a:extLst>
              </a:tr>
              <a:tr h="355868">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just" rtl="0" fontAlgn="ctr"/>
                      <a:r>
                        <a:rPr lang="tr-TR" sz="800" b="0" i="0" u="none" strike="noStrike" dirty="0">
                          <a:solidFill>
                            <a:srgbClr val="000000"/>
                          </a:solidFill>
                          <a:effectLst/>
                          <a:latin typeface="Century Gothic" panose="020B0502020202020204" pitchFamily="34" charset="0"/>
                        </a:rPr>
                        <a:t>Yukarıdaki ve ekteki bilgilerin doğru olduğunu, başvurumun kabul edilmesi ve uygun görülmesi halinde, hibe sözleşmesinin imzalanmasından sonra belirtilen esaslar dahilinde başvuruda bulunmuş olduğum bireysel sulama sistemini; üretim tarihi, başvuru yapılan yıl dahil olmak üzere son 2 (iki) yıl içinde üretilmiş olan malzemelerden ve , kullanılmamış olarak alacağımı taahhüt ederim.…../…../20….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36"/>
                  </a:ext>
                </a:extLst>
              </a:tr>
              <a:tr h="149954">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rtl="0" fontAlgn="ctr"/>
                      <a:endParaRPr lang="tr-TR"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tr-TR"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gridSpan="2">
                  <a:txBody>
                    <a:bodyPr/>
                    <a:lstStyle/>
                    <a:p>
                      <a:pPr algn="ctr" rtl="0" fontAlgn="ctr"/>
                      <a:r>
                        <a:rPr lang="tr-TR" sz="800" b="1" i="0" u="none" strike="noStrike">
                          <a:solidFill>
                            <a:srgbClr val="000000"/>
                          </a:solidFill>
                          <a:effectLst/>
                          <a:latin typeface="Century Gothic" panose="020B0502020202020204" pitchFamily="34" charset="0"/>
                        </a:rPr>
                        <a:t>YATIRIMCI</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37"/>
                  </a:ext>
                </a:extLst>
              </a:tr>
              <a:tr h="149954">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3" gridSpan="2">
                  <a:txBody>
                    <a:bodyPr/>
                    <a:lstStyle/>
                    <a:p>
                      <a:pPr algn="just" rtl="0" fontAlgn="ctr"/>
                      <a:r>
                        <a:rPr lang="tr-TR" sz="800" b="0" i="0" u="none" strike="noStrike" dirty="0">
                          <a:solidFill>
                            <a:srgbClr val="000000"/>
                          </a:solidFill>
                          <a:effectLst/>
                          <a:latin typeface="Calibri" panose="020F0502020204030204" pitchFamily="34" charset="0"/>
                        </a:rPr>
                        <a:t>EKLER</a:t>
                      </a:r>
                      <a:br>
                        <a:rPr lang="tr-TR" sz="800" b="0" i="0" u="none" strike="noStrike" dirty="0">
                          <a:solidFill>
                            <a:srgbClr val="000000"/>
                          </a:solidFill>
                          <a:effectLst/>
                          <a:latin typeface="Calibri" panose="020F0502020204030204" pitchFamily="34" charset="0"/>
                        </a:rPr>
                      </a:br>
                      <a:r>
                        <a:rPr lang="tr-TR" sz="800" b="0" i="0" u="none" strike="noStrike" dirty="0">
                          <a:solidFill>
                            <a:srgbClr val="000000"/>
                          </a:solidFill>
                          <a:effectLst/>
                          <a:latin typeface="Calibri" panose="020F0502020204030204" pitchFamily="34" charset="0"/>
                        </a:rPr>
                        <a:t>1- Başvuru sahibinin statüsüne göre hazırlanmış ve Teslim Alma Belgesinde (EK-1) yer alan Başvuru Belgeleri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tr-TR"/>
                    </a:p>
                  </a:txBody>
                  <a:tcPr/>
                </a:tc>
                <a:tc>
                  <a:txBody>
                    <a:bodyPr/>
                    <a:lstStyle/>
                    <a:p>
                      <a:pPr algn="l" fontAlgn="b"/>
                      <a:endParaRPr lang="tr-TR"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ctr" rtl="0" fontAlgn="ctr"/>
                      <a:r>
                        <a:rPr lang="tr-TR" sz="800" b="0" i="0" u="none" strike="noStrike">
                          <a:solidFill>
                            <a:srgbClr val="000000"/>
                          </a:solidFill>
                          <a:effectLst/>
                          <a:latin typeface="Century Gothic" panose="020B0502020202020204" pitchFamily="34" charset="0"/>
                        </a:rPr>
                        <a:t>Adı ve Soyadı / Unvanı</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extLst>
                  <a:ext uri="{0D108BD9-81ED-4DB2-BD59-A6C34878D82A}">
                    <a16:rowId xmlns="" xmlns:a16="http://schemas.microsoft.com/office/drawing/2014/main" val="10038"/>
                  </a:ext>
                </a:extLst>
              </a:tr>
              <a:tr h="150994">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l" fontAlgn="b"/>
                      <a:endParaRPr lang="tr-TR"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ctr" rtl="0" fontAlgn="b"/>
                      <a:r>
                        <a:rPr lang="tr-TR" sz="800" b="0" i="0" u="none" strike="noStrike">
                          <a:solidFill>
                            <a:srgbClr val="000000"/>
                          </a:solidFill>
                          <a:effectLst/>
                          <a:latin typeface="Calibri" panose="020F0502020204030204" pitchFamily="34" charset="0"/>
                        </a:rPr>
                        <a:t>imza</a:t>
                      </a:r>
                    </a:p>
                  </a:txBody>
                  <a:tcPr marL="0" marR="0" marT="0" marB="0" anchor="b">
                    <a:lnL>
                      <a:noFill/>
                    </a:lnL>
                    <a:lnR>
                      <a:noFill/>
                    </a:lnR>
                    <a:lnT>
                      <a:noFill/>
                    </a:lnT>
                    <a:lnB>
                      <a:noFill/>
                    </a:lnB>
                  </a:tcPr>
                </a:tc>
                <a:tc hMerge="1">
                  <a:txBody>
                    <a:bodyPr/>
                    <a:lstStyle/>
                    <a:p>
                      <a:endParaRPr lang="tr-TR"/>
                    </a:p>
                  </a:txBody>
                  <a:tcPr/>
                </a:tc>
                <a:extLst>
                  <a:ext uri="{0D108BD9-81ED-4DB2-BD59-A6C34878D82A}">
                    <a16:rowId xmlns="" xmlns:a16="http://schemas.microsoft.com/office/drawing/2014/main" val="10039"/>
                  </a:ext>
                </a:extLst>
              </a:tr>
              <a:tr h="161407">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l" fontAlgn="ctr"/>
                      <a:endParaRPr lang="tr-TR" sz="8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10040"/>
                  </a:ext>
                </a:extLst>
              </a:tr>
            </a:tbl>
          </a:graphicData>
        </a:graphic>
      </p:graphicFrame>
    </p:spTree>
    <p:extLst>
      <p:ext uri="{BB962C8B-B14F-4D97-AF65-F5344CB8AC3E}">
        <p14:creationId xmlns:p14="http://schemas.microsoft.com/office/powerpoint/2010/main" val="3435841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182" y="0"/>
            <a:ext cx="4400917" cy="6692882"/>
          </a:xfrm>
        </p:spPr>
      </p:pic>
    </p:spTree>
    <p:extLst>
      <p:ext uri="{BB962C8B-B14F-4D97-AF65-F5344CB8AC3E}">
        <p14:creationId xmlns:p14="http://schemas.microsoft.com/office/powerpoint/2010/main" val="1408543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5097" y="103032"/>
            <a:ext cx="4622157" cy="6606862"/>
          </a:xfrm>
        </p:spPr>
      </p:pic>
    </p:spTree>
    <p:extLst>
      <p:ext uri="{BB962C8B-B14F-4D97-AF65-F5344CB8AC3E}">
        <p14:creationId xmlns:p14="http://schemas.microsoft.com/office/powerpoint/2010/main" val="1044799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8089" y="1297705"/>
            <a:ext cx="9587128" cy="4922791"/>
          </a:xfrm>
        </p:spPr>
        <p:txBody>
          <a:bodyPr>
            <a:normAutofit/>
          </a:bodyPr>
          <a:lstStyle/>
          <a:p>
            <a:pPr marL="0" indent="0">
              <a:buNone/>
            </a:pPr>
            <a:r>
              <a:rPr lang="tr-TR" dirty="0" smtClean="0">
                <a:solidFill>
                  <a:schemeClr val="accent2">
                    <a:lumMod val="75000"/>
                  </a:schemeClr>
                </a:solidFill>
              </a:rPr>
              <a:t>4) </a:t>
            </a:r>
            <a:r>
              <a:rPr lang="tr-TR" dirty="0" smtClean="0">
                <a:latin typeface="+mj-lt"/>
              </a:rPr>
              <a:t>Yatırımcılara </a:t>
            </a:r>
            <a:r>
              <a:rPr lang="tr-TR" dirty="0">
                <a:latin typeface="+mj-lt"/>
              </a:rPr>
              <a:t>ait güncel </a:t>
            </a:r>
            <a:r>
              <a:rPr lang="tr-TR" b="1" u="sng" dirty="0">
                <a:latin typeface="+mj-lt"/>
              </a:rPr>
              <a:t>ÇKS belgesi</a:t>
            </a:r>
            <a:r>
              <a:rPr lang="tr-TR" dirty="0">
                <a:latin typeface="+mj-lt"/>
              </a:rPr>
              <a:t>,</a:t>
            </a:r>
          </a:p>
          <a:p>
            <a:pPr marL="0" indent="0">
              <a:buNone/>
            </a:pPr>
            <a:endParaRPr lang="tr-TR" dirty="0">
              <a:latin typeface="+mj-lt"/>
            </a:endParaRPr>
          </a:p>
          <a:p>
            <a:pPr marL="0" indent="0" algn="just">
              <a:buNone/>
            </a:pPr>
            <a:r>
              <a:rPr lang="tr-TR" dirty="0">
                <a:solidFill>
                  <a:schemeClr val="accent2">
                    <a:lumMod val="75000"/>
                  </a:schemeClr>
                </a:solidFill>
                <a:latin typeface="+mj-lt"/>
              </a:rPr>
              <a:t>5) </a:t>
            </a:r>
            <a:r>
              <a:rPr lang="tr-TR" dirty="0">
                <a:latin typeface="+mj-lt"/>
              </a:rPr>
              <a:t>Başvuru kapsamında alımı yapılacak, bireysel sulama makine ve ekipmanına ilişkin </a:t>
            </a:r>
            <a:r>
              <a:rPr lang="tr-TR" b="1" u="sng" dirty="0">
                <a:latin typeface="+mj-lt"/>
              </a:rPr>
              <a:t>teknik  şartname </a:t>
            </a:r>
            <a:r>
              <a:rPr lang="tr-TR" dirty="0">
                <a:latin typeface="+mj-lt"/>
              </a:rPr>
              <a:t>(Sulama sistemlerinde kullanılan boru ve boru ek parçaları için teknik şartname olarak; boru cinsi, boru çapı (Ø), basınç sınıfı (PN), et kalınlığı (mm/mil.), damlatıcı debisi (L/h), damlatıcı aralığı (cm) gibi bilgilerden gerekli olanlar belirtilecektir.)</a:t>
            </a:r>
          </a:p>
          <a:p>
            <a:pPr marL="0" indent="0" algn="just">
              <a:buNone/>
            </a:pPr>
            <a:endParaRPr lang="tr-TR" dirty="0">
              <a:latin typeface="+mj-lt"/>
            </a:endParaRPr>
          </a:p>
          <a:p>
            <a:pPr marL="0" indent="0" algn="just">
              <a:buNone/>
            </a:pPr>
            <a:r>
              <a:rPr lang="tr-TR" dirty="0">
                <a:solidFill>
                  <a:schemeClr val="accent2">
                    <a:lumMod val="75000"/>
                  </a:schemeClr>
                </a:solidFill>
                <a:latin typeface="+mj-lt"/>
              </a:rPr>
              <a:t>6) </a:t>
            </a:r>
            <a:r>
              <a:rPr lang="tr-TR" b="1" u="sng" dirty="0">
                <a:latin typeface="+mj-lt"/>
              </a:rPr>
              <a:t>Nüfus Cüzdanı Fotokopisi </a:t>
            </a:r>
            <a:r>
              <a:rPr lang="tr-TR" dirty="0">
                <a:latin typeface="+mj-lt"/>
              </a:rPr>
              <a:t>(Gerçek Kişiye / Tüzel Kişilik Adına Yetkilendirilen Kişiye Ait)</a:t>
            </a:r>
          </a:p>
          <a:p>
            <a:pPr marL="0" indent="0" algn="just">
              <a:buNone/>
            </a:pPr>
            <a:endParaRPr lang="tr-TR" dirty="0">
              <a:latin typeface="+mj-lt"/>
            </a:endParaRPr>
          </a:p>
          <a:p>
            <a:pPr marL="0" indent="0">
              <a:buNone/>
            </a:pPr>
            <a:r>
              <a:rPr lang="tr-TR" dirty="0">
                <a:solidFill>
                  <a:schemeClr val="accent2">
                    <a:lumMod val="75000"/>
                  </a:schemeClr>
                </a:solidFill>
                <a:latin typeface="+mj-lt"/>
              </a:rPr>
              <a:t>7) </a:t>
            </a:r>
            <a:r>
              <a:rPr lang="tr-TR" dirty="0">
                <a:latin typeface="+mj-lt"/>
              </a:rPr>
              <a:t>Tüzel kişiliğin Programa başvuru için aldığı </a:t>
            </a:r>
            <a:r>
              <a:rPr lang="tr-TR" b="1" u="sng" dirty="0">
                <a:latin typeface="+mj-lt"/>
              </a:rPr>
              <a:t>yetkili kurul kararı</a:t>
            </a:r>
            <a:r>
              <a:rPr lang="tr-TR" dirty="0">
                <a:latin typeface="+mj-lt"/>
              </a:rPr>
              <a:t>,</a:t>
            </a:r>
          </a:p>
          <a:p>
            <a:pPr marL="0" indent="0">
              <a:buNone/>
            </a:pPr>
            <a:endParaRPr lang="tr-TR" dirty="0">
              <a:latin typeface="+mj-lt"/>
            </a:endParaRPr>
          </a:p>
          <a:p>
            <a:pPr marL="0" indent="0">
              <a:buNone/>
            </a:pPr>
            <a:r>
              <a:rPr lang="tr-TR" dirty="0">
                <a:solidFill>
                  <a:schemeClr val="accent2">
                    <a:lumMod val="75000"/>
                  </a:schemeClr>
                </a:solidFill>
                <a:latin typeface="+mj-lt"/>
              </a:rPr>
              <a:t>8) </a:t>
            </a:r>
            <a:r>
              <a:rPr lang="tr-TR" dirty="0">
                <a:latin typeface="+mj-lt"/>
              </a:rPr>
              <a:t>Tüzel kişiliklerde yetkilendirilen kişiye ait </a:t>
            </a:r>
            <a:r>
              <a:rPr lang="tr-TR" b="1" u="sng" dirty="0">
                <a:latin typeface="+mj-lt"/>
              </a:rPr>
              <a:t>imza sirküleri</a:t>
            </a:r>
            <a:r>
              <a:rPr lang="tr-TR" dirty="0">
                <a:latin typeface="+mj-lt"/>
              </a:rPr>
              <a:t>,</a:t>
            </a:r>
          </a:p>
          <a:p>
            <a:endParaRPr lang="tr-TR" dirty="0"/>
          </a:p>
        </p:txBody>
      </p:sp>
    </p:spTree>
    <p:extLst>
      <p:ext uri="{BB962C8B-B14F-4D97-AF65-F5344CB8AC3E}">
        <p14:creationId xmlns:p14="http://schemas.microsoft.com/office/powerpoint/2010/main" val="1801302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271" y="1503766"/>
            <a:ext cx="9097731" cy="4433395"/>
          </a:xfrm>
        </p:spPr>
        <p:txBody>
          <a:bodyPr/>
          <a:lstStyle/>
          <a:p>
            <a:pPr marL="0" indent="0" algn="just">
              <a:buNone/>
            </a:pPr>
            <a:r>
              <a:rPr lang="tr-TR" dirty="0">
                <a:solidFill>
                  <a:schemeClr val="accent2">
                    <a:lumMod val="75000"/>
                  </a:schemeClr>
                </a:solidFill>
                <a:latin typeface="+mj-lt"/>
              </a:rPr>
              <a:t>9) </a:t>
            </a:r>
            <a:r>
              <a:rPr lang="tr-TR" dirty="0">
                <a:latin typeface="+mj-lt"/>
              </a:rPr>
              <a:t>Varsa; Genç Çiftçi / İyi Tarım Uygulayıcısı / Organik Tarım Müteşebbisi olduğuna dair Sertifika Sureti / Şehit ve Gazilerin 1. Derece yakını veya Gazi olduğunu gösteren </a:t>
            </a:r>
            <a:r>
              <a:rPr lang="tr-TR" dirty="0" smtClean="0">
                <a:latin typeface="+mj-lt"/>
              </a:rPr>
              <a:t>belge</a:t>
            </a:r>
          </a:p>
          <a:p>
            <a:pPr marL="0" indent="0" algn="just">
              <a:buNone/>
            </a:pPr>
            <a:endParaRPr lang="tr-TR" dirty="0">
              <a:latin typeface="+mj-lt"/>
            </a:endParaRPr>
          </a:p>
          <a:p>
            <a:pPr marL="0" indent="0" algn="just">
              <a:buNone/>
            </a:pPr>
            <a:r>
              <a:rPr lang="pl-PL" b="1" dirty="0">
                <a:solidFill>
                  <a:schemeClr val="accent2">
                    <a:lumMod val="75000"/>
                  </a:schemeClr>
                </a:solidFill>
                <a:latin typeface="+mj-lt"/>
                <a:cs typeface="Times New Roman" pitchFamily="18" charset="0"/>
              </a:rPr>
              <a:t>10</a:t>
            </a:r>
            <a:r>
              <a:rPr lang="pl-PL" b="1" dirty="0">
                <a:solidFill>
                  <a:schemeClr val="accent2">
                    <a:lumMod val="75000"/>
                  </a:schemeClr>
                </a:solidFill>
                <a:latin typeface="+mj-lt"/>
              </a:rPr>
              <a:t>)</a:t>
            </a:r>
            <a:r>
              <a:rPr lang="tr-TR" b="1" u="sng" dirty="0">
                <a:latin typeface="+mj-lt"/>
              </a:rPr>
              <a:t>Toprak Fiziksel Analiz Raporu </a:t>
            </a:r>
            <a:r>
              <a:rPr lang="tr-TR" dirty="0">
                <a:latin typeface="+mj-lt"/>
              </a:rPr>
              <a:t>(Bünye Sınıfı, Tarla Kapasitesi, Solma Noktası, Hacim Ağırlığı, </a:t>
            </a:r>
            <a:r>
              <a:rPr lang="tr-TR" dirty="0" err="1">
                <a:latin typeface="+mj-lt"/>
              </a:rPr>
              <a:t>İnfiltrasyon</a:t>
            </a:r>
            <a:r>
              <a:rPr lang="tr-TR" dirty="0">
                <a:latin typeface="+mj-lt"/>
              </a:rPr>
              <a:t> Hızı bilgilerini içeren, parsel </a:t>
            </a:r>
            <a:r>
              <a:rPr lang="tr-TR" dirty="0" err="1">
                <a:latin typeface="+mj-lt"/>
              </a:rPr>
              <a:t>noları</a:t>
            </a:r>
            <a:r>
              <a:rPr lang="tr-TR" dirty="0" smtClean="0">
                <a:latin typeface="+mj-lt"/>
              </a:rPr>
              <a:t>)</a:t>
            </a:r>
          </a:p>
          <a:p>
            <a:pPr marL="0" indent="0" algn="just">
              <a:buNone/>
            </a:pPr>
            <a:endParaRPr lang="tr-TR" dirty="0">
              <a:latin typeface="+mj-lt"/>
            </a:endParaRPr>
          </a:p>
          <a:p>
            <a:pPr marL="0" indent="0" algn="just">
              <a:buNone/>
            </a:pPr>
            <a:r>
              <a:rPr lang="tr-TR" b="1" dirty="0">
                <a:solidFill>
                  <a:schemeClr val="accent2">
                    <a:lumMod val="75000"/>
                  </a:schemeClr>
                </a:solidFill>
                <a:latin typeface="+mj-lt"/>
                <a:cs typeface="Times New Roman" pitchFamily="18" charset="0"/>
              </a:rPr>
              <a:t>11</a:t>
            </a:r>
            <a:r>
              <a:rPr lang="tr-TR" b="1" dirty="0">
                <a:solidFill>
                  <a:schemeClr val="accent2">
                    <a:lumMod val="75000"/>
                  </a:schemeClr>
                </a:solidFill>
                <a:latin typeface="+mj-lt"/>
              </a:rPr>
              <a:t>)</a:t>
            </a:r>
            <a:r>
              <a:rPr lang="tr-TR" b="1" u="sng" dirty="0">
                <a:latin typeface="+mj-lt"/>
              </a:rPr>
              <a:t>Sulama Suyu Analiz Raporu </a:t>
            </a:r>
            <a:r>
              <a:rPr lang="tr-TR" dirty="0">
                <a:latin typeface="+mj-lt"/>
              </a:rPr>
              <a:t>(analizlerinde </a:t>
            </a:r>
            <a:r>
              <a:rPr lang="tr-TR" b="1" u="sng" dirty="0">
                <a:latin typeface="+mj-lt"/>
              </a:rPr>
              <a:t>kaynak adı, ada parsel </a:t>
            </a:r>
            <a:r>
              <a:rPr lang="tr-TR" b="1" u="sng" dirty="0" err="1">
                <a:latin typeface="+mj-lt"/>
              </a:rPr>
              <a:t>no</a:t>
            </a:r>
            <a:r>
              <a:rPr lang="tr-TR" b="1" u="sng" dirty="0">
                <a:latin typeface="+mj-lt"/>
              </a:rPr>
              <a:t> veya </a:t>
            </a:r>
            <a:r>
              <a:rPr lang="tr-TR" b="1" u="sng" dirty="0" err="1">
                <a:latin typeface="+mj-lt"/>
              </a:rPr>
              <a:t>mevkisi</a:t>
            </a:r>
            <a:r>
              <a:rPr lang="tr-TR" dirty="0">
                <a:latin typeface="+mj-lt"/>
              </a:rPr>
              <a:t> belirtilmelidir. (Analiz raporları başvuru yılı dahil </a:t>
            </a:r>
            <a:r>
              <a:rPr lang="tr-TR" b="1" u="sng" dirty="0">
                <a:latin typeface="+mj-lt"/>
              </a:rPr>
              <a:t>son 5 (beş) yıl </a:t>
            </a:r>
            <a:r>
              <a:rPr lang="tr-TR" dirty="0">
                <a:latin typeface="+mj-lt"/>
              </a:rPr>
              <a:t>içinde alınmış olmalıdır. </a:t>
            </a:r>
            <a:r>
              <a:rPr lang="pt-BR" dirty="0">
                <a:latin typeface="Agency FB" panose="020B0503020202020204"/>
              </a:rPr>
              <a:t>Sulama suyu kalitesi </a:t>
            </a:r>
            <a:r>
              <a:rPr lang="pt-BR" b="1" u="sng" dirty="0">
                <a:latin typeface="Agency FB" panose="020B0503020202020204"/>
              </a:rPr>
              <a:t>T1A1(C1S1), T1A2(C1S2), T2A1(C2S1) ve T2A2(C2S2)</a:t>
            </a:r>
            <a:r>
              <a:rPr lang="pt-BR" dirty="0">
                <a:latin typeface="Agency FB" panose="020B0503020202020204"/>
              </a:rPr>
              <a:t> dı</a:t>
            </a:r>
            <a:r>
              <a:rPr lang="tr-TR" dirty="0">
                <a:latin typeface="+mj-lt"/>
              </a:rPr>
              <a:t>ş</a:t>
            </a:r>
            <a:r>
              <a:rPr lang="pt-BR" dirty="0">
                <a:latin typeface="Agency FB" panose="020B0503020202020204"/>
              </a:rPr>
              <a:t>ında olan projelere hibe desteği verilmez. </a:t>
            </a:r>
            <a:r>
              <a:rPr lang="tr-TR" dirty="0">
                <a:latin typeface="+mj-lt"/>
              </a:rPr>
              <a:t>)</a:t>
            </a:r>
            <a:endParaRPr lang="pl-PL" dirty="0">
              <a:latin typeface="+mj-lt"/>
            </a:endParaRPr>
          </a:p>
          <a:p>
            <a:endParaRPr lang="tr-TR" dirty="0"/>
          </a:p>
        </p:txBody>
      </p:sp>
    </p:spTree>
    <p:extLst>
      <p:ext uri="{BB962C8B-B14F-4D97-AF65-F5344CB8AC3E}">
        <p14:creationId xmlns:p14="http://schemas.microsoft.com/office/powerpoint/2010/main" val="261751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694" y="274749"/>
            <a:ext cx="8596668" cy="613893"/>
          </a:xfrm>
        </p:spPr>
        <p:txBody>
          <a:bodyPr>
            <a:noAutofit/>
          </a:bodyPr>
          <a:lstStyle/>
          <a:p>
            <a:r>
              <a:rPr lang="tr-TR" sz="2800" dirty="0">
                <a:latin typeface="Agency FB"/>
              </a:rPr>
              <a:t>ÖRNEK TOPRAK FİZİKSEL ANALİZ RAPORU</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8493" y="1043189"/>
            <a:ext cx="7267070" cy="4940929"/>
          </a:xfrm>
        </p:spPr>
      </p:pic>
    </p:spTree>
    <p:extLst>
      <p:ext uri="{BB962C8B-B14F-4D97-AF65-F5344CB8AC3E}">
        <p14:creationId xmlns:p14="http://schemas.microsoft.com/office/powerpoint/2010/main" val="405563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179" y="261871"/>
            <a:ext cx="8596668" cy="549498"/>
          </a:xfrm>
        </p:spPr>
        <p:txBody>
          <a:bodyPr>
            <a:normAutofit/>
          </a:bodyPr>
          <a:lstStyle/>
          <a:p>
            <a:r>
              <a:rPr lang="tr-TR" sz="2800" dirty="0"/>
              <a:t>ÖRNEK SULAMA SUYU ANALİZ RAPORU</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662" y="811369"/>
            <a:ext cx="4156435" cy="5847925"/>
          </a:xfrm>
        </p:spPr>
      </p:pic>
    </p:spTree>
    <p:extLst>
      <p:ext uri="{BB962C8B-B14F-4D97-AF65-F5344CB8AC3E}">
        <p14:creationId xmlns:p14="http://schemas.microsoft.com/office/powerpoint/2010/main" val="2426885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2000" dirty="0">
                <a:solidFill>
                  <a:schemeClr val="accent2">
                    <a:lumMod val="75000"/>
                  </a:schemeClr>
                </a:solidFill>
                <a:cs typeface="Times New Roman" pitchFamily="18" charset="0"/>
              </a:rPr>
              <a:t>12</a:t>
            </a:r>
            <a:r>
              <a:rPr lang="tr-TR" sz="2000" dirty="0">
                <a:solidFill>
                  <a:schemeClr val="accent2">
                    <a:lumMod val="75000"/>
                  </a:schemeClr>
                </a:solidFill>
              </a:rPr>
              <a:t>)</a:t>
            </a:r>
            <a:r>
              <a:rPr lang="tr-TR" sz="2000" b="1" u="sng" dirty="0"/>
              <a:t>Su Kaynağı “Kullanım İzin / Tahsis Belgesi” veya ” Yer Altı Suyu Kullanma Belgesi”</a:t>
            </a:r>
          </a:p>
          <a:p>
            <a:pPr marL="0" indent="0" algn="just">
              <a:buNone/>
            </a:pPr>
            <a:endParaRPr lang="tr-TR" sz="2000" b="1" u="sng" dirty="0"/>
          </a:p>
          <a:p>
            <a:pPr marL="0" indent="0">
              <a:buNone/>
            </a:pPr>
            <a:r>
              <a:rPr lang="tr-TR" sz="2000" dirty="0">
                <a:solidFill>
                  <a:schemeClr val="accent2">
                    <a:lumMod val="75000"/>
                  </a:schemeClr>
                </a:solidFill>
                <a:cs typeface="Times New Roman" pitchFamily="18" charset="0"/>
              </a:rPr>
              <a:t>13</a:t>
            </a:r>
            <a:r>
              <a:rPr lang="tr-TR" sz="2000" dirty="0">
                <a:solidFill>
                  <a:schemeClr val="accent2">
                    <a:lumMod val="75000"/>
                  </a:schemeClr>
                </a:solidFill>
              </a:rPr>
              <a:t>)</a:t>
            </a:r>
            <a:r>
              <a:rPr lang="tr-TR" sz="2000" b="1" u="sng" dirty="0" err="1"/>
              <a:t>Muvafakatname</a:t>
            </a:r>
            <a:r>
              <a:rPr lang="tr-TR" sz="2000" dirty="0"/>
              <a:t> ( Hisseli Arazi Başvuruları İçin )</a:t>
            </a:r>
          </a:p>
          <a:p>
            <a:pPr marL="0" indent="0">
              <a:buNone/>
            </a:pPr>
            <a:endParaRPr lang="tr-TR" sz="2000" dirty="0"/>
          </a:p>
          <a:p>
            <a:pPr marL="0" indent="0" algn="just">
              <a:buNone/>
            </a:pPr>
            <a:r>
              <a:rPr lang="tr-TR" sz="2000" dirty="0">
                <a:solidFill>
                  <a:schemeClr val="accent2">
                    <a:lumMod val="75000"/>
                  </a:schemeClr>
                </a:solidFill>
              </a:rPr>
              <a:t>14)</a:t>
            </a:r>
            <a:r>
              <a:rPr lang="tr-TR" sz="2000" b="1" u="sng" dirty="0"/>
              <a:t>Ticaret Sicil Gazetesi </a:t>
            </a:r>
            <a:r>
              <a:rPr lang="tr-TR" sz="2000" dirty="0"/>
              <a:t>( Tüzel Kişilik Başvuruları İçin, kuruluş tüzüğü / ana sözleşmesinde tarımsal faaliyette bulunabileceğine dair ifadeyi içeren)</a:t>
            </a:r>
          </a:p>
        </p:txBody>
      </p:sp>
    </p:spTree>
    <p:extLst>
      <p:ext uri="{BB962C8B-B14F-4D97-AF65-F5344CB8AC3E}">
        <p14:creationId xmlns:p14="http://schemas.microsoft.com/office/powerpoint/2010/main" val="155894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179" y="377781"/>
            <a:ext cx="8596668" cy="549499"/>
          </a:xfrm>
        </p:spPr>
        <p:txBody>
          <a:bodyPr>
            <a:normAutofit/>
          </a:bodyPr>
          <a:lstStyle/>
          <a:p>
            <a:r>
              <a:rPr lang="tr-TR" sz="2800" dirty="0">
                <a:latin typeface="Agency FB"/>
              </a:rPr>
              <a:t>ÖRNEK SU KULLANMA İZİN BELGESİ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13" y="1068947"/>
            <a:ext cx="4007911" cy="5720809"/>
          </a:xfrm>
        </p:spPr>
      </p:pic>
    </p:spTree>
    <p:extLst>
      <p:ext uri="{BB962C8B-B14F-4D97-AF65-F5344CB8AC3E}">
        <p14:creationId xmlns:p14="http://schemas.microsoft.com/office/powerpoint/2010/main" val="203904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sz="2800" dirty="0">
                <a:latin typeface="Agency FB" panose="020B0503020202020204" pitchFamily="34" charset="0"/>
              </a:rPr>
              <a:t>07/12/2017 tarih ve 30263 sayılı Resmi </a:t>
            </a:r>
            <a:r>
              <a:rPr lang="tr-TR" sz="2800" dirty="0" err="1" smtClean="0">
                <a:latin typeface="Agency FB" panose="020B0503020202020204" pitchFamily="34" charset="0"/>
              </a:rPr>
              <a:t>Gazete‘de</a:t>
            </a:r>
            <a:r>
              <a:rPr lang="tr-TR" sz="2800" dirty="0" smtClean="0">
                <a:latin typeface="Agency FB" panose="020B0503020202020204" pitchFamily="34" charset="0"/>
              </a:rPr>
              <a:t> </a:t>
            </a:r>
            <a:r>
              <a:rPr lang="tr-TR" sz="2800" dirty="0">
                <a:latin typeface="Agency FB" panose="020B0503020202020204" pitchFamily="34" charset="0"/>
              </a:rPr>
              <a:t>yayımlanan 2017/48 sayılı Kırsal Kalkınma Destekleri Kapsamında Bireysel Sulama Sistemlerinin Desteklenmesi çalışmaları </a:t>
            </a:r>
            <a:r>
              <a:rPr lang="tr-TR" sz="2800" b="1" u="sng" dirty="0">
                <a:latin typeface="Agency FB" panose="020B0503020202020204" pitchFamily="34" charset="0"/>
              </a:rPr>
              <a:t>İl Müdürlükleri ve İlçe Müdürlükleri</a:t>
            </a:r>
            <a:r>
              <a:rPr lang="tr-TR" sz="2800" dirty="0">
                <a:latin typeface="Agency FB" panose="020B0503020202020204" pitchFamily="34" charset="0"/>
              </a:rPr>
              <a:t> tarafından yürütülmektedir.</a:t>
            </a:r>
            <a:endParaRPr lang="tr-TR" sz="2800" dirty="0"/>
          </a:p>
          <a:p>
            <a:endParaRPr lang="tr-TR" dirty="0"/>
          </a:p>
        </p:txBody>
      </p:sp>
    </p:spTree>
    <p:extLst>
      <p:ext uri="{BB962C8B-B14F-4D97-AF65-F5344CB8AC3E}">
        <p14:creationId xmlns:p14="http://schemas.microsoft.com/office/powerpoint/2010/main" val="334499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406" y="499214"/>
            <a:ext cx="5978441" cy="5927344"/>
          </a:xfrm>
        </p:spPr>
      </p:pic>
    </p:spTree>
    <p:extLst>
      <p:ext uri="{BB962C8B-B14F-4D97-AF65-F5344CB8AC3E}">
        <p14:creationId xmlns:p14="http://schemas.microsoft.com/office/powerpoint/2010/main" val="179704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7030" y="769671"/>
            <a:ext cx="8596668" cy="5888707"/>
          </a:xfrm>
        </p:spPr>
        <p:txBody>
          <a:bodyPr>
            <a:normAutofit fontScale="92500" lnSpcReduction="20000"/>
          </a:bodyPr>
          <a:lstStyle/>
          <a:p>
            <a:pPr marL="0" indent="0" algn="just">
              <a:buNone/>
            </a:pPr>
            <a:r>
              <a:rPr lang="tr-TR" dirty="0">
                <a:solidFill>
                  <a:schemeClr val="accent2">
                    <a:lumMod val="75000"/>
                  </a:schemeClr>
                </a:solidFill>
                <a:latin typeface="+mj-lt"/>
              </a:rPr>
              <a:t>15)</a:t>
            </a:r>
            <a:r>
              <a:rPr lang="tr-TR" b="1" u="sng" dirty="0">
                <a:latin typeface="+mj-lt"/>
              </a:rPr>
              <a:t>Yatırımcı Taahhütnamesi</a:t>
            </a:r>
            <a:r>
              <a:rPr lang="tr-TR" b="1" dirty="0">
                <a:latin typeface="+mj-lt"/>
              </a:rPr>
              <a:t> </a:t>
            </a:r>
          </a:p>
          <a:p>
            <a:pPr algn="just">
              <a:buFont typeface="Wingdings" panose="05000000000000000000" pitchFamily="2" charset="2"/>
              <a:buChar char="v"/>
            </a:pPr>
            <a:r>
              <a:rPr lang="tr-TR" dirty="0">
                <a:latin typeface="+mj-lt"/>
              </a:rPr>
              <a:t>Güneş Enerjili Sulama Sistemleri başvuruları için </a:t>
            </a:r>
            <a:r>
              <a:rPr lang="tr-TR" b="1" u="sng" dirty="0">
                <a:latin typeface="+mj-lt"/>
              </a:rPr>
              <a:t>elektrik şebekesi bulunmadığına </a:t>
            </a:r>
            <a:r>
              <a:rPr lang="tr-TR" dirty="0">
                <a:latin typeface="+mj-lt"/>
              </a:rPr>
              <a:t>ve projenin tamamlanmasından sonra sistemden </a:t>
            </a:r>
            <a:r>
              <a:rPr lang="tr-TR" b="1" u="sng" dirty="0">
                <a:latin typeface="+mj-lt"/>
              </a:rPr>
              <a:t>elektrik şebekesine bağlantı yapılmayacağına dair,</a:t>
            </a:r>
          </a:p>
          <a:p>
            <a:pPr algn="just">
              <a:buFont typeface="Wingdings" panose="05000000000000000000" pitchFamily="2" charset="2"/>
              <a:buChar char="v"/>
            </a:pPr>
            <a:endParaRPr lang="tr-TR" dirty="0">
              <a:latin typeface="+mj-lt"/>
            </a:endParaRPr>
          </a:p>
          <a:p>
            <a:pPr algn="just">
              <a:buFont typeface="Wingdings" panose="05000000000000000000" pitchFamily="2" charset="2"/>
              <a:buChar char="v"/>
            </a:pPr>
            <a:r>
              <a:rPr lang="tr-TR" dirty="0">
                <a:latin typeface="+mj-lt"/>
              </a:rPr>
              <a:t>Başvuru aşamasında yatırımın gerçekleştirileceği alanda henüz meyve bahçesi tesis edilmemiş ise en geç ödeme talebi tarihi itibarıyla </a:t>
            </a:r>
            <a:r>
              <a:rPr lang="tr-TR" b="1" u="sng" dirty="0">
                <a:latin typeface="+mj-lt"/>
              </a:rPr>
              <a:t>meyve bahçesinin tesis edileceğine dair</a:t>
            </a:r>
            <a:r>
              <a:rPr lang="tr-TR" dirty="0">
                <a:latin typeface="+mj-lt"/>
              </a:rPr>
              <a:t>,</a:t>
            </a:r>
          </a:p>
          <a:p>
            <a:pPr algn="just">
              <a:buFont typeface="Wingdings" panose="05000000000000000000" pitchFamily="2" charset="2"/>
              <a:buChar char="v"/>
            </a:pPr>
            <a:endParaRPr lang="tr-TR" dirty="0">
              <a:latin typeface="+mj-lt"/>
            </a:endParaRPr>
          </a:p>
          <a:p>
            <a:pPr algn="just">
              <a:buFont typeface="Wingdings" panose="05000000000000000000" pitchFamily="2" charset="2"/>
              <a:buChar char="v"/>
            </a:pPr>
            <a:r>
              <a:rPr lang="tr-TR" dirty="0">
                <a:latin typeface="+mj-lt"/>
              </a:rPr>
              <a:t>Başvuru sahibinin başvurusunun kabul edilmesi halinde, proje kapsamında satın alacağı malzemeleri, </a:t>
            </a:r>
            <a:r>
              <a:rPr lang="tr-TR" b="1" u="sng" dirty="0">
                <a:latin typeface="+mj-lt"/>
              </a:rPr>
              <a:t>tedarikçiden temin edeceği belgelere </a:t>
            </a:r>
            <a:r>
              <a:rPr lang="tr-TR" dirty="0">
                <a:latin typeface="+mj-lt"/>
              </a:rPr>
              <a:t>sahip özellikteki malzemelerden ve bu belgelere sahip </a:t>
            </a:r>
            <a:r>
              <a:rPr lang="tr-TR" b="1" u="sng" dirty="0">
                <a:latin typeface="+mj-lt"/>
              </a:rPr>
              <a:t>tedarikçilerden temin edeceğine </a:t>
            </a:r>
            <a:r>
              <a:rPr lang="tr-TR" dirty="0">
                <a:latin typeface="+mj-lt"/>
              </a:rPr>
              <a:t>ve ödeme talebi ile birlikte bu belgelerin tamamını vereceğine dair,</a:t>
            </a:r>
          </a:p>
          <a:p>
            <a:pPr algn="just">
              <a:buFont typeface="Wingdings" panose="05000000000000000000" pitchFamily="2" charset="2"/>
              <a:buChar char="v"/>
            </a:pPr>
            <a:endParaRPr lang="tr-TR" dirty="0">
              <a:latin typeface="+mj-lt"/>
            </a:endParaRPr>
          </a:p>
          <a:p>
            <a:pPr algn="just">
              <a:buFont typeface="Wingdings" panose="05000000000000000000" pitchFamily="2" charset="2"/>
              <a:buChar char="v"/>
            </a:pPr>
            <a:r>
              <a:rPr lang="tr-TR" dirty="0">
                <a:latin typeface="+mj-lt"/>
              </a:rPr>
              <a:t>Sebze üretimi için tarla içi mikro yağmurlama sistemleri başvurularında, sebze üretimine uygun proje yapıldığına ve projenin gerçekleştirilmesinden sonra </a:t>
            </a:r>
            <a:r>
              <a:rPr lang="tr-TR" b="1" u="sng" dirty="0">
                <a:latin typeface="+mj-lt"/>
              </a:rPr>
              <a:t>sebze üretimi yapılacağına dair,</a:t>
            </a:r>
          </a:p>
          <a:p>
            <a:pPr algn="just">
              <a:buFont typeface="Wingdings" panose="05000000000000000000" pitchFamily="2" charset="2"/>
              <a:buChar char="v"/>
            </a:pPr>
            <a:endParaRPr lang="tr-TR" b="1" u="sng" dirty="0">
              <a:latin typeface="+mj-lt"/>
            </a:endParaRPr>
          </a:p>
          <a:p>
            <a:pPr algn="just">
              <a:buFont typeface="Wingdings" panose="05000000000000000000" pitchFamily="2" charset="2"/>
              <a:buChar char="v"/>
            </a:pPr>
            <a:r>
              <a:rPr lang="tr-TR" dirty="0">
                <a:latin typeface="+mj-lt"/>
              </a:rPr>
              <a:t>Hisseli araziler için yapılan başvurularda </a:t>
            </a:r>
            <a:r>
              <a:rPr lang="tr-TR" b="1" u="sng" dirty="0">
                <a:latin typeface="+mj-lt"/>
              </a:rPr>
              <a:t>hissedarların </a:t>
            </a:r>
            <a:r>
              <a:rPr lang="tr-TR" b="1" u="sng" dirty="0" err="1">
                <a:latin typeface="+mj-lt"/>
              </a:rPr>
              <a:t>muvafakatına</a:t>
            </a:r>
            <a:r>
              <a:rPr lang="tr-TR" b="1" u="sng" dirty="0">
                <a:latin typeface="+mj-lt"/>
              </a:rPr>
              <a:t> </a:t>
            </a:r>
            <a:r>
              <a:rPr lang="tr-TR" dirty="0">
                <a:latin typeface="+mj-lt"/>
              </a:rPr>
              <a:t>dair taahhütname.</a:t>
            </a:r>
            <a:endParaRPr lang="tr-TR" dirty="0">
              <a:latin typeface="+mj-lt"/>
            </a:endParaRPr>
          </a:p>
        </p:txBody>
      </p:sp>
    </p:spTree>
    <p:extLst>
      <p:ext uri="{BB962C8B-B14F-4D97-AF65-F5344CB8AC3E}">
        <p14:creationId xmlns:p14="http://schemas.microsoft.com/office/powerpoint/2010/main" val="2954654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061" y="1181794"/>
            <a:ext cx="8596668" cy="3880773"/>
          </a:xfrm>
        </p:spPr>
        <p:txBody>
          <a:bodyPr/>
          <a:lstStyle/>
          <a:p>
            <a:pPr marL="0" indent="0" algn="just">
              <a:buNone/>
            </a:pPr>
            <a:r>
              <a:rPr lang="tr-TR" dirty="0">
                <a:solidFill>
                  <a:schemeClr val="accent2">
                    <a:lumMod val="75000"/>
                  </a:schemeClr>
                </a:solidFill>
                <a:latin typeface="+mj-lt"/>
              </a:rPr>
              <a:t>17)</a:t>
            </a:r>
            <a:r>
              <a:rPr lang="tr-TR" b="1" u="sng" dirty="0">
                <a:latin typeface="+mj-lt"/>
              </a:rPr>
              <a:t>Arazi Tahsisine </a:t>
            </a:r>
            <a:r>
              <a:rPr lang="tr-TR" dirty="0">
                <a:latin typeface="+mj-lt"/>
              </a:rPr>
              <a:t>Dair Resmi Belge Onaylı Sureti (Arazi Mülkiyeti “Tahsisli” Başvurular İçin )</a:t>
            </a:r>
          </a:p>
          <a:p>
            <a:pPr marL="0" indent="0" algn="just">
              <a:buNone/>
            </a:pPr>
            <a:endParaRPr lang="tr-TR" dirty="0">
              <a:latin typeface="+mj-lt"/>
            </a:endParaRPr>
          </a:p>
          <a:p>
            <a:pPr marL="0" indent="0" algn="just">
              <a:buNone/>
            </a:pPr>
            <a:r>
              <a:rPr lang="tr-TR" dirty="0">
                <a:solidFill>
                  <a:schemeClr val="accent2">
                    <a:lumMod val="75000"/>
                  </a:schemeClr>
                </a:solidFill>
                <a:latin typeface="+mj-lt"/>
              </a:rPr>
              <a:t>18)</a:t>
            </a:r>
            <a:r>
              <a:rPr lang="tr-TR" dirty="0">
                <a:latin typeface="+mj-lt"/>
              </a:rPr>
              <a:t>Tüzel Kişiliklerin arazi </a:t>
            </a:r>
            <a:r>
              <a:rPr lang="tr-TR" b="1" u="sng" dirty="0">
                <a:latin typeface="+mj-lt"/>
              </a:rPr>
              <a:t>mülkiyeti</a:t>
            </a:r>
            <a:r>
              <a:rPr lang="tr-TR" dirty="0">
                <a:latin typeface="+mj-lt"/>
              </a:rPr>
              <a:t> “kiralık” kamu arazileri başvuruları için kamu arazisi kiralama belgesi onaylı sureti, gerçek kişilerin ve şirketlerin arazi mülkiyeti “kiralık” arazi başvuruları için </a:t>
            </a:r>
            <a:r>
              <a:rPr lang="tr-TR" b="1" u="sng" dirty="0">
                <a:latin typeface="+mj-lt"/>
              </a:rPr>
              <a:t>kiralama belgesi. </a:t>
            </a:r>
          </a:p>
          <a:p>
            <a:pPr marL="0" indent="0" algn="just">
              <a:buNone/>
            </a:pPr>
            <a:endParaRPr lang="tr-TR" dirty="0">
              <a:solidFill>
                <a:schemeClr val="accent2">
                  <a:lumMod val="75000"/>
                </a:schemeClr>
              </a:solidFill>
              <a:latin typeface="+mj-lt"/>
            </a:endParaRPr>
          </a:p>
          <a:p>
            <a:pPr marL="0" indent="0" algn="just">
              <a:buNone/>
            </a:pPr>
            <a:r>
              <a:rPr lang="tr-TR" dirty="0">
                <a:solidFill>
                  <a:schemeClr val="accent2">
                    <a:lumMod val="75000"/>
                  </a:schemeClr>
                </a:solidFill>
                <a:latin typeface="+mj-lt"/>
              </a:rPr>
              <a:t>19)</a:t>
            </a:r>
            <a:r>
              <a:rPr lang="tr-TR" b="1" u="sng" dirty="0">
                <a:latin typeface="+mj-lt"/>
              </a:rPr>
              <a:t>Uzmanlık belgesi </a:t>
            </a:r>
            <a:r>
              <a:rPr lang="tr-TR" dirty="0">
                <a:latin typeface="+mj-lt"/>
              </a:rPr>
              <a:t>veya diploma onaylı sureti (sulama projesi hazırlayana ait)</a:t>
            </a:r>
          </a:p>
          <a:p>
            <a:pPr marL="0" indent="0" algn="just">
              <a:buNone/>
            </a:pPr>
            <a:endParaRPr lang="tr-TR" dirty="0">
              <a:latin typeface="+mj-lt"/>
            </a:endParaRPr>
          </a:p>
          <a:p>
            <a:pPr marL="0" indent="0" algn="just">
              <a:buNone/>
            </a:pPr>
            <a:r>
              <a:rPr lang="tr-TR" dirty="0">
                <a:solidFill>
                  <a:schemeClr val="accent2">
                    <a:lumMod val="75000"/>
                  </a:schemeClr>
                </a:solidFill>
                <a:latin typeface="+mj-lt"/>
              </a:rPr>
              <a:t>20)</a:t>
            </a:r>
            <a:r>
              <a:rPr lang="tr-TR" dirty="0">
                <a:latin typeface="+mj-lt"/>
              </a:rPr>
              <a:t>Yatırımcının tedarikçiden temin edeceği belgeler.</a:t>
            </a:r>
            <a:endParaRPr lang="tr-TR" dirty="0">
              <a:latin typeface="+mj-lt"/>
            </a:endParaRPr>
          </a:p>
        </p:txBody>
      </p:sp>
    </p:spTree>
    <p:extLst>
      <p:ext uri="{BB962C8B-B14F-4D97-AF65-F5344CB8AC3E}">
        <p14:creationId xmlns:p14="http://schemas.microsoft.com/office/powerpoint/2010/main" val="208403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75256"/>
          </a:xfrm>
        </p:spPr>
        <p:txBody>
          <a:bodyPr>
            <a:normAutofit fontScale="90000"/>
          </a:bodyPr>
          <a:lstStyle/>
          <a:p>
            <a:pPr algn="ctr"/>
            <a:r>
              <a:rPr lang="tr-TR" b="1" dirty="0">
                <a:latin typeface="+mn-lt"/>
              </a:rPr>
              <a:t>ÇEŞİTLİ HÜKÜMLER</a:t>
            </a:r>
            <a:endParaRPr lang="tr-TR" dirty="0">
              <a:latin typeface="+mn-lt"/>
            </a:endParaRPr>
          </a:p>
        </p:txBody>
      </p:sp>
      <p:sp>
        <p:nvSpPr>
          <p:cNvPr id="3" name="İçerik Yer Tutucusu 2"/>
          <p:cNvSpPr>
            <a:spLocks noGrp="1"/>
          </p:cNvSpPr>
          <p:nvPr>
            <p:ph idx="1"/>
          </p:nvPr>
        </p:nvSpPr>
        <p:spPr>
          <a:xfrm>
            <a:off x="574303" y="1851496"/>
            <a:ext cx="8596668" cy="3880773"/>
          </a:xfrm>
        </p:spPr>
        <p:txBody>
          <a:bodyPr>
            <a:normAutofit/>
          </a:bodyPr>
          <a:lstStyle/>
          <a:p>
            <a:pPr algn="just"/>
            <a:r>
              <a:rPr lang="tr-TR" sz="2000" dirty="0">
                <a:cs typeface="Times New Roman" pitchFamily="18" charset="0"/>
              </a:rPr>
              <a:t>Yatırımcı, </a:t>
            </a:r>
            <a:r>
              <a:rPr lang="tr-TR" sz="2000" b="1" u="sng" dirty="0">
                <a:cs typeface="Times New Roman" pitchFamily="18" charset="0"/>
              </a:rPr>
              <a:t>birden fazla parsel</a:t>
            </a:r>
            <a:r>
              <a:rPr lang="tr-TR" sz="2000" b="1" dirty="0">
                <a:cs typeface="Times New Roman" pitchFamily="18" charset="0"/>
              </a:rPr>
              <a:t>  </a:t>
            </a:r>
            <a:r>
              <a:rPr lang="tr-TR" sz="2000" dirty="0">
                <a:cs typeface="Times New Roman" pitchFamily="18" charset="0"/>
              </a:rPr>
              <a:t>ve </a:t>
            </a:r>
            <a:r>
              <a:rPr lang="tr-TR" sz="2000" b="1" u="sng" dirty="0">
                <a:cs typeface="Times New Roman" pitchFamily="18" charset="0"/>
              </a:rPr>
              <a:t>birden fazla yatırım konularına</a:t>
            </a:r>
            <a:r>
              <a:rPr lang="tr-TR" sz="2000" dirty="0">
                <a:cs typeface="Times New Roman" pitchFamily="18" charset="0"/>
              </a:rPr>
              <a:t> başvuru yapabilir.</a:t>
            </a:r>
          </a:p>
          <a:p>
            <a:pPr marL="0" indent="0" algn="just">
              <a:buNone/>
            </a:pPr>
            <a:endParaRPr lang="tr-TR" sz="2000" dirty="0">
              <a:cs typeface="Times New Roman" pitchFamily="18" charset="0"/>
            </a:endParaRPr>
          </a:p>
          <a:p>
            <a:pPr algn="just"/>
            <a:r>
              <a:rPr lang="tr-TR" sz="2000" dirty="0">
                <a:cs typeface="Times New Roman" pitchFamily="18" charset="0"/>
              </a:rPr>
              <a:t>Hibeye esas proje tutarının </a:t>
            </a:r>
            <a:r>
              <a:rPr lang="tr-TR" sz="2000" b="1" u="sng" dirty="0">
                <a:cs typeface="Times New Roman" pitchFamily="18" charset="0"/>
              </a:rPr>
              <a:t>% 1’</a:t>
            </a:r>
            <a:r>
              <a:rPr lang="tr-TR" sz="2000" dirty="0">
                <a:cs typeface="Times New Roman" pitchFamily="18" charset="0"/>
              </a:rPr>
              <a:t> </a:t>
            </a:r>
            <a:r>
              <a:rPr lang="tr-TR" sz="2000" dirty="0" err="1">
                <a:cs typeface="Times New Roman" pitchFamily="18" charset="0"/>
              </a:rPr>
              <a:t>ni</a:t>
            </a:r>
            <a:r>
              <a:rPr lang="tr-TR" sz="2000" dirty="0">
                <a:cs typeface="Times New Roman" pitchFamily="18" charset="0"/>
              </a:rPr>
              <a:t> aşmamak kaydıyla </a:t>
            </a:r>
            <a:r>
              <a:rPr lang="tr-TR" sz="2000" b="1" u="sng" dirty="0">
                <a:cs typeface="Times New Roman" pitchFamily="18" charset="0"/>
              </a:rPr>
              <a:t>proje hazırlama giderleri </a:t>
            </a:r>
            <a:r>
              <a:rPr lang="tr-TR" sz="2000" dirty="0">
                <a:cs typeface="Times New Roman" pitchFamily="18" charset="0"/>
              </a:rPr>
              <a:t>hibe desteği kapsamındadır.</a:t>
            </a:r>
          </a:p>
          <a:p>
            <a:pPr marL="0" indent="0" algn="just">
              <a:buNone/>
            </a:pPr>
            <a:endParaRPr lang="tr-TR" sz="2000" dirty="0">
              <a:cs typeface="Times New Roman" pitchFamily="18" charset="0"/>
            </a:endParaRPr>
          </a:p>
          <a:p>
            <a:pPr algn="just"/>
            <a:r>
              <a:rPr lang="tr-TR" sz="2000" b="1" u="sng" dirty="0"/>
              <a:t>Su iletim hattı </a:t>
            </a:r>
            <a:r>
              <a:rPr lang="tr-TR" sz="2000" dirty="0"/>
              <a:t>maliyeti toplam maliyetin </a:t>
            </a:r>
            <a:r>
              <a:rPr lang="tr-TR" sz="2000" b="1" u="sng" dirty="0"/>
              <a:t>%20’sini aşamaz</a:t>
            </a:r>
            <a:r>
              <a:rPr lang="tr-TR" sz="2000" dirty="0"/>
              <a:t>, aşması durumunda artan kısım yatırımcı tarafından ayni katkı olarak karşılanır. </a:t>
            </a:r>
            <a:endParaRPr lang="tr-TR" sz="2000" dirty="0">
              <a:cs typeface="Times New Roman" pitchFamily="18" charset="0"/>
            </a:endParaRPr>
          </a:p>
          <a:p>
            <a:endParaRPr lang="tr-TR" dirty="0"/>
          </a:p>
        </p:txBody>
      </p:sp>
    </p:spTree>
    <p:extLst>
      <p:ext uri="{BB962C8B-B14F-4D97-AF65-F5344CB8AC3E}">
        <p14:creationId xmlns:p14="http://schemas.microsoft.com/office/powerpoint/2010/main" val="3938212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061" y="1349219"/>
            <a:ext cx="8596668" cy="3982634"/>
          </a:xfrm>
        </p:spPr>
        <p:txBody>
          <a:bodyPr>
            <a:noAutofit/>
          </a:bodyPr>
          <a:lstStyle/>
          <a:p>
            <a:pPr algn="just"/>
            <a:r>
              <a:rPr lang="tr-TR" sz="2000" dirty="0">
                <a:latin typeface="Agency FB" panose="020B0503020202020204" pitchFamily="34" charset="0"/>
              </a:rPr>
              <a:t>Sulama tesisi boru hatlarının </a:t>
            </a:r>
            <a:r>
              <a:rPr lang="tr-TR" sz="2000" b="1" u="sng" dirty="0">
                <a:latin typeface="Agency FB" panose="020B0503020202020204" pitchFamily="34" charset="0"/>
              </a:rPr>
              <a:t>karayolu, demiryolu, sit alanı, orman arazisi gibi yerlerden </a:t>
            </a:r>
            <a:r>
              <a:rPr lang="tr-TR" sz="2000" dirty="0">
                <a:latin typeface="Agency FB" panose="020B0503020202020204" pitchFamily="34" charset="0"/>
              </a:rPr>
              <a:t>geçmesi söz konusu ise ilgili kurumdan alınacak </a:t>
            </a:r>
            <a:r>
              <a:rPr lang="tr-TR" sz="2000" b="1" u="sng" dirty="0">
                <a:latin typeface="Agency FB" panose="020B0503020202020204" pitchFamily="34" charset="0"/>
              </a:rPr>
              <a:t>geçişe ilişkin izin belgesi </a:t>
            </a:r>
            <a:r>
              <a:rPr lang="tr-TR" sz="2000" dirty="0">
                <a:latin typeface="Agency FB" panose="020B0503020202020204" pitchFamily="34" charset="0"/>
              </a:rPr>
              <a:t>başvuru dosyasına eklenecektir.</a:t>
            </a:r>
          </a:p>
          <a:p>
            <a:pPr marL="0" indent="0" algn="just">
              <a:buNone/>
            </a:pPr>
            <a:endParaRPr lang="tr-TR" sz="2000" dirty="0">
              <a:latin typeface="Agency FB" panose="020B0503020202020204" pitchFamily="34" charset="0"/>
            </a:endParaRPr>
          </a:p>
          <a:p>
            <a:pPr algn="just"/>
            <a:r>
              <a:rPr lang="tr-TR" sz="2000" dirty="0">
                <a:latin typeface="Agency FB" panose="020B0503020202020204" pitchFamily="34" charset="0"/>
              </a:rPr>
              <a:t>Yatırımcı </a:t>
            </a:r>
            <a:r>
              <a:rPr lang="tr-TR" sz="2000" b="1" u="sng" dirty="0">
                <a:latin typeface="Agency FB" panose="020B0503020202020204" pitchFamily="34" charset="0"/>
              </a:rPr>
              <a:t>hisseli parsellerde</a:t>
            </a:r>
            <a:r>
              <a:rPr lang="tr-TR" sz="2000" dirty="0">
                <a:latin typeface="Agency FB" panose="020B0503020202020204" pitchFamily="34" charset="0"/>
              </a:rPr>
              <a:t>, diğer hissedarların tamamından </a:t>
            </a:r>
            <a:r>
              <a:rPr lang="tr-TR" sz="2000" b="1" u="sng" dirty="0" err="1">
                <a:latin typeface="Agency FB" panose="020B0503020202020204" pitchFamily="34" charset="0"/>
              </a:rPr>
              <a:t>muvafakatname</a:t>
            </a:r>
            <a:r>
              <a:rPr lang="tr-TR" sz="2000" dirty="0">
                <a:latin typeface="Agency FB" panose="020B0503020202020204" pitchFamily="34" charset="0"/>
              </a:rPr>
              <a:t> alarak kendi hissesine düşen alan için </a:t>
            </a:r>
            <a:r>
              <a:rPr lang="tr-TR" sz="2000" b="1" u="sng" dirty="0">
                <a:latin typeface="Agency FB" panose="020B0503020202020204" pitchFamily="34" charset="0"/>
              </a:rPr>
              <a:t>veya</a:t>
            </a:r>
            <a:r>
              <a:rPr lang="tr-TR" sz="2000" dirty="0">
                <a:latin typeface="Agency FB" panose="020B0503020202020204" pitchFamily="34" charset="0"/>
              </a:rPr>
              <a:t> diğer hissedarlardan </a:t>
            </a:r>
            <a:r>
              <a:rPr lang="tr-TR" sz="2000" b="1" u="sng" dirty="0">
                <a:latin typeface="Agency FB" panose="020B0503020202020204" pitchFamily="34" charset="0"/>
              </a:rPr>
              <a:t>kiralama</a:t>
            </a:r>
            <a:r>
              <a:rPr lang="tr-TR" sz="2000" dirty="0">
                <a:latin typeface="Agency FB" panose="020B0503020202020204" pitchFamily="34" charset="0"/>
              </a:rPr>
              <a:t> yaparak söz konusu parsel için başvuru yapabilir. Tebliğ hükümleri çerçevesinde aynı parsel için program kapsamında bir kere başvuru yapılabileceğinden, hisseli parsellerde hissedarların verecekleri söz konusu </a:t>
            </a:r>
            <a:r>
              <a:rPr lang="tr-TR" sz="2000" b="1" u="sng" dirty="0" err="1">
                <a:latin typeface="Agency FB" panose="020B0503020202020204" pitchFamily="34" charset="0"/>
              </a:rPr>
              <a:t>muvafakatnamede</a:t>
            </a:r>
            <a:r>
              <a:rPr lang="tr-TR" sz="2000" b="1" u="sng" dirty="0">
                <a:latin typeface="Agency FB" panose="020B0503020202020204" pitchFamily="34" charset="0"/>
              </a:rPr>
              <a:t> ileriki yıllarda başvuru yapmayacakları ibaresi</a:t>
            </a:r>
            <a:r>
              <a:rPr lang="tr-TR" sz="2000" dirty="0">
                <a:latin typeface="Agency FB" panose="020B0503020202020204" pitchFamily="34" charset="0"/>
              </a:rPr>
              <a:t> yer almalıdır.</a:t>
            </a:r>
            <a:endParaRPr lang="tr-TR" sz="2000" dirty="0"/>
          </a:p>
        </p:txBody>
      </p:sp>
    </p:spTree>
    <p:extLst>
      <p:ext uri="{BB962C8B-B14F-4D97-AF65-F5344CB8AC3E}">
        <p14:creationId xmlns:p14="http://schemas.microsoft.com/office/powerpoint/2010/main" val="243167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7486" y="1593919"/>
            <a:ext cx="8596668" cy="3454599"/>
          </a:xfrm>
        </p:spPr>
        <p:txBody>
          <a:bodyPr/>
          <a:lstStyle/>
          <a:p>
            <a:pPr algn="just"/>
            <a:r>
              <a:rPr lang="tr-TR" sz="2000" dirty="0">
                <a:latin typeface="+mj-lt"/>
              </a:rPr>
              <a:t>20/7/1961 tarihli ve 5/1465 sayılı Bakanlar Kurulu Kararıyla yürürlüğe konulan Yeraltı Suları Tüzüğünde yer alan </a:t>
            </a:r>
            <a:r>
              <a:rPr lang="tr-TR" sz="2000" b="1" u="sng" dirty="0">
                <a:latin typeface="+mj-lt"/>
              </a:rPr>
              <a:t>komşu hakkı </a:t>
            </a:r>
            <a:r>
              <a:rPr lang="tr-TR" sz="2000" dirty="0">
                <a:latin typeface="+mj-lt"/>
              </a:rPr>
              <a:t>başlığı kapsamında yeraltı suyu kullanma belgesi alınmış olan kuyular hariç, kişilere ait kuyular için sadece bir başvuru yapılabilir. </a:t>
            </a:r>
            <a:r>
              <a:rPr lang="tr-TR" sz="2000" b="1" u="sng" dirty="0">
                <a:latin typeface="+mj-lt"/>
              </a:rPr>
              <a:t>Kuyu kiralanmasıyla yapılan başvurulara hibe desteği verilmez.</a:t>
            </a:r>
            <a:r>
              <a:rPr lang="tr-TR" sz="2000" dirty="0">
                <a:latin typeface="+mj-lt"/>
              </a:rPr>
              <a:t> Ancak </a:t>
            </a:r>
            <a:r>
              <a:rPr lang="tr-TR" sz="2000" b="1" u="sng" dirty="0">
                <a:latin typeface="+mj-lt"/>
              </a:rPr>
              <a:t>kiralanan arazi içinde arazi sahibi adına yeraltı suyu kullanma belgesi </a:t>
            </a:r>
            <a:r>
              <a:rPr lang="tr-TR" sz="2000" dirty="0">
                <a:latin typeface="+mj-lt"/>
              </a:rPr>
              <a:t>olan kuyu mevcut ise kabul edilir. Satın alınan arazilerde bulunan kuyular için yapılacak başvurularda, arazinin yeni sahibi adına yeraltı suyu kullanma belgesi alınması gerekir. </a:t>
            </a:r>
            <a:r>
              <a:rPr lang="tr-TR" sz="2000" b="1" u="sng" dirty="0">
                <a:latin typeface="+mj-lt"/>
              </a:rPr>
              <a:t>Kuyu ruhsatı, üzerinde adı soyadı yazılan kimseye aittir</a:t>
            </a:r>
            <a:r>
              <a:rPr lang="tr-TR" sz="2000" dirty="0">
                <a:latin typeface="+mj-lt"/>
              </a:rPr>
              <a:t>, başkalarına devredilemez. </a:t>
            </a:r>
          </a:p>
          <a:p>
            <a:pPr algn="just"/>
            <a:endParaRPr lang="tr-TR" dirty="0"/>
          </a:p>
        </p:txBody>
      </p:sp>
    </p:spTree>
    <p:extLst>
      <p:ext uri="{BB962C8B-B14F-4D97-AF65-F5344CB8AC3E}">
        <p14:creationId xmlns:p14="http://schemas.microsoft.com/office/powerpoint/2010/main" val="2980504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8697" y="1194673"/>
            <a:ext cx="8596668" cy="4304605"/>
          </a:xfrm>
        </p:spPr>
        <p:txBody>
          <a:bodyPr/>
          <a:lstStyle/>
          <a:p>
            <a:pPr algn="just">
              <a:buFont typeface="Arial" pitchFamily="34" charset="0"/>
              <a:buChar char="•"/>
            </a:pPr>
            <a:r>
              <a:rPr lang="tr-TR" sz="2000" dirty="0">
                <a:latin typeface="Agency FB" panose="020B0503020202020204" pitchFamily="34" charset="0"/>
                <a:cs typeface="Times New Roman" pitchFamily="18" charset="0"/>
              </a:rPr>
              <a:t>Başvuru yapılan parsel için </a:t>
            </a:r>
            <a:r>
              <a:rPr lang="tr-TR" sz="2000" b="1" u="sng" dirty="0">
                <a:latin typeface="Agency FB" panose="020B0503020202020204" pitchFamily="34" charset="0"/>
                <a:cs typeface="Times New Roman" pitchFamily="18" charset="0"/>
              </a:rPr>
              <a:t>kadastro kaydına uygun köşe kotlarının işlendiği yerleşim planı </a:t>
            </a:r>
            <a:r>
              <a:rPr lang="tr-TR" sz="2000" dirty="0">
                <a:latin typeface="Agency FB" panose="020B0503020202020204" pitchFamily="34" charset="0"/>
                <a:cs typeface="Times New Roman" pitchFamily="18" charset="0"/>
              </a:rPr>
              <a:t>ve bunlara göre hazırlanmış </a:t>
            </a:r>
            <a:r>
              <a:rPr lang="tr-TR" sz="2000" b="1" u="sng" dirty="0">
                <a:latin typeface="Agency FB" panose="020B0503020202020204" pitchFamily="34" charset="0"/>
                <a:cs typeface="Times New Roman" pitchFamily="18" charset="0"/>
              </a:rPr>
              <a:t>malzeme metrajı </a:t>
            </a:r>
            <a:r>
              <a:rPr lang="tr-TR" sz="2000" dirty="0">
                <a:latin typeface="Agency FB" panose="020B0503020202020204" pitchFamily="34" charset="0"/>
                <a:cs typeface="Times New Roman" pitchFamily="18" charset="0"/>
              </a:rPr>
              <a:t>başvuru ekinde verilmelidir.</a:t>
            </a:r>
          </a:p>
          <a:p>
            <a:pPr algn="just">
              <a:buFont typeface="Arial" pitchFamily="34" charset="0"/>
              <a:buChar char="•"/>
            </a:pPr>
            <a:endParaRPr lang="tr-TR" sz="2000" dirty="0">
              <a:latin typeface="Agency FB" panose="020B0503020202020204" pitchFamily="34" charset="0"/>
              <a:cs typeface="Times New Roman" pitchFamily="18" charset="0"/>
            </a:endParaRPr>
          </a:p>
          <a:p>
            <a:pPr algn="just">
              <a:buFont typeface="Arial" pitchFamily="34" charset="0"/>
              <a:buChar char="•"/>
            </a:pPr>
            <a:r>
              <a:rPr lang="tr-TR" sz="2000" dirty="0">
                <a:latin typeface="Agency FB" panose="020B0503020202020204" pitchFamily="34" charset="0"/>
                <a:cs typeface="Times New Roman" pitchFamily="18" charset="0"/>
              </a:rPr>
              <a:t>Basınçlı sulama sistemi kurulması projeleri, konu uzmanı ziraat </a:t>
            </a:r>
            <a:r>
              <a:rPr lang="tr-TR" sz="2000" dirty="0" smtClean="0">
                <a:latin typeface="Agency FB" panose="020B0503020202020204" pitchFamily="34" charset="0"/>
                <a:cs typeface="Times New Roman" pitchFamily="18" charset="0"/>
              </a:rPr>
              <a:t>mühendisleri (</a:t>
            </a:r>
            <a:r>
              <a:rPr lang="tr-TR" sz="2000" dirty="0">
                <a:latin typeface="Agency FB" panose="020B0503020202020204" pitchFamily="34" charset="0"/>
                <a:cs typeface="Times New Roman" pitchFamily="18" charset="0"/>
              </a:rPr>
              <a:t>Ziraat Fakültesi ilgili bölümü veya TMMOB Ziraat Mühendisleri Odasından basınçlı sulama sistemlerinin projelendirilmesi üzerine sertifika almış) tarafından hazırlanmalı ve onaylanmalıdır. </a:t>
            </a:r>
            <a:r>
              <a:rPr lang="tr-TR" sz="2000" b="1" u="sng" dirty="0">
                <a:latin typeface="Agency FB" panose="020B0503020202020204" pitchFamily="34" charset="0"/>
              </a:rPr>
              <a:t>Uzmanlık belgesi </a:t>
            </a:r>
            <a:r>
              <a:rPr lang="tr-TR" sz="2000" dirty="0">
                <a:latin typeface="Agency FB" panose="020B0503020202020204" pitchFamily="34" charset="0"/>
              </a:rPr>
              <a:t>onaylı sureti veya diploma onaylı sureti proje başvurusuna eklenmelidir.</a:t>
            </a:r>
            <a:endParaRPr lang="tr-TR" sz="2000" dirty="0">
              <a:latin typeface="Agency FB" panose="020B0503020202020204" pitchFamily="34" charset="0"/>
              <a:cs typeface="Times New Roman" pitchFamily="18" charset="0"/>
            </a:endParaRPr>
          </a:p>
          <a:p>
            <a:endParaRPr lang="tr-TR" dirty="0"/>
          </a:p>
        </p:txBody>
      </p:sp>
    </p:spTree>
    <p:extLst>
      <p:ext uri="{BB962C8B-B14F-4D97-AF65-F5344CB8AC3E}">
        <p14:creationId xmlns:p14="http://schemas.microsoft.com/office/powerpoint/2010/main" val="1056478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cs typeface="Times New Roman" pitchFamily="18" charset="0"/>
              </a:rPr>
              <a:t>Center Pivot ,Lineer ve  Tamburlu Sistem Yağmurlama Sulama Makineleri Başvuruları</a:t>
            </a:r>
            <a:endParaRPr lang="tr-TR" sz="2800" dirty="0"/>
          </a:p>
        </p:txBody>
      </p:sp>
      <p:sp>
        <p:nvSpPr>
          <p:cNvPr id="3" name="İçerik Yer Tutucusu 2"/>
          <p:cNvSpPr>
            <a:spLocks noGrp="1"/>
          </p:cNvSpPr>
          <p:nvPr>
            <p:ph idx="1"/>
          </p:nvPr>
        </p:nvSpPr>
        <p:spPr>
          <a:xfrm>
            <a:off x="677334" y="1799980"/>
            <a:ext cx="8596668" cy="4343243"/>
          </a:xfrm>
        </p:spPr>
        <p:txBody>
          <a:bodyPr>
            <a:normAutofit/>
          </a:bodyPr>
          <a:lstStyle/>
          <a:p>
            <a:pPr marL="0" indent="0">
              <a:buNone/>
            </a:pPr>
            <a:r>
              <a:rPr lang="tr-TR" b="1" dirty="0">
                <a:latin typeface="Agency FB" panose="020B0503020202020204" pitchFamily="34" charset="0"/>
              </a:rPr>
              <a:t>1) Yatırımcılar;</a:t>
            </a:r>
          </a:p>
          <a:p>
            <a:pPr>
              <a:buFont typeface="Arial" panose="020B0604020202020204" pitchFamily="34" charset="0"/>
              <a:buChar char="•"/>
            </a:pPr>
            <a:r>
              <a:rPr lang="fi-FI" b="1" dirty="0">
                <a:latin typeface="Agency FB" panose="020B0503020202020204" pitchFamily="34" charset="0"/>
              </a:rPr>
              <a:t>Lineer </a:t>
            </a:r>
            <a:r>
              <a:rPr lang="tr-TR" b="1" dirty="0">
                <a:latin typeface="Agency FB" panose="020B0503020202020204" pitchFamily="34" charset="0"/>
              </a:rPr>
              <a:t>veya Center pivot sistem yağmurlama </a:t>
            </a:r>
            <a:r>
              <a:rPr lang="tr-TR" dirty="0">
                <a:latin typeface="Agency FB" panose="020B0503020202020204" pitchFamily="34" charset="0"/>
              </a:rPr>
              <a:t>makinesi alınması,</a:t>
            </a:r>
          </a:p>
          <a:p>
            <a:pPr>
              <a:buFont typeface="Arial" panose="020B0604020202020204" pitchFamily="34" charset="0"/>
              <a:buChar char="•"/>
            </a:pPr>
            <a:r>
              <a:rPr lang="tr-TR" b="1" dirty="0">
                <a:latin typeface="Agency FB" panose="020B0503020202020204" pitchFamily="34" charset="0"/>
              </a:rPr>
              <a:t>Tamburlu sistem yağmurlama sulama </a:t>
            </a:r>
            <a:r>
              <a:rPr lang="tr-TR" dirty="0">
                <a:latin typeface="Agency FB" panose="020B0503020202020204" pitchFamily="34" charset="0"/>
              </a:rPr>
              <a:t>makinesi alınması,</a:t>
            </a:r>
          </a:p>
          <a:p>
            <a:pPr algn="just">
              <a:buFont typeface="Arial" panose="020B0604020202020204" pitchFamily="34" charset="0"/>
              <a:buChar char="•"/>
            </a:pPr>
            <a:r>
              <a:rPr lang="fi-FI" b="1" dirty="0">
                <a:latin typeface="Agency FB" panose="020B0503020202020204" pitchFamily="34" charset="0"/>
              </a:rPr>
              <a:t>Güneş enerjili sulama </a:t>
            </a:r>
            <a:r>
              <a:rPr lang="fi-FI" dirty="0">
                <a:latin typeface="Agency FB" panose="020B0503020202020204" pitchFamily="34" charset="0"/>
              </a:rPr>
              <a:t>sistemleri kurulması</a:t>
            </a:r>
            <a:r>
              <a:rPr lang="tr-TR" dirty="0">
                <a:latin typeface="Agency FB" panose="020B0503020202020204" pitchFamily="34" charset="0"/>
              </a:rPr>
              <a:t> </a:t>
            </a:r>
            <a:r>
              <a:rPr lang="tr-TR" dirty="0">
                <a:latin typeface="Agency FB" panose="020B0503020202020204" pitchFamily="34" charset="0"/>
                <a:ea typeface="Calibri" panose="020F0502020204030204" pitchFamily="34" charset="0"/>
                <a:cs typeface="Times New Roman" panose="02020603050405020304" pitchFamily="18" charset="0"/>
              </a:rPr>
              <a:t>başvurularını </a:t>
            </a:r>
            <a:r>
              <a:rPr lang="tr-TR" b="1" u="sng" dirty="0">
                <a:latin typeface="Agency FB" panose="020B0503020202020204" pitchFamily="34" charset="0"/>
                <a:ea typeface="Calibri" panose="020F0502020204030204" pitchFamily="34" charset="0"/>
                <a:cs typeface="Times New Roman" panose="02020603050405020304" pitchFamily="18" charset="0"/>
              </a:rPr>
              <a:t>kendilerine ait veya en az 5 yıllık kiralama</a:t>
            </a:r>
            <a:r>
              <a:rPr lang="tr-TR" dirty="0">
                <a:latin typeface="Agency FB" panose="020B0503020202020204" pitchFamily="34" charset="0"/>
                <a:ea typeface="Calibri" panose="020F0502020204030204" pitchFamily="34" charset="0"/>
                <a:cs typeface="Times New Roman" panose="02020603050405020304" pitchFamily="18" charset="0"/>
              </a:rPr>
              <a:t> ile yapabilirler. </a:t>
            </a:r>
          </a:p>
          <a:p>
            <a:pPr marL="0" indent="0" algn="just">
              <a:buNone/>
            </a:pPr>
            <a:endParaRPr lang="tr-TR" dirty="0">
              <a:latin typeface="Agency FB" panose="020B0503020202020204" pitchFamily="34" charset="0"/>
              <a:ea typeface="Calibri" panose="020F0502020204030204" pitchFamily="34" charset="0"/>
              <a:cs typeface="Times New Roman" panose="02020603050405020304" pitchFamily="18" charset="0"/>
            </a:endParaRPr>
          </a:p>
          <a:p>
            <a:pPr marL="0" indent="0" algn="just">
              <a:buNone/>
            </a:pPr>
            <a:r>
              <a:rPr lang="tr-TR" b="1" dirty="0">
                <a:latin typeface="Agency FB" panose="020B0503020202020204" pitchFamily="34" charset="0"/>
              </a:rPr>
              <a:t>2) </a:t>
            </a:r>
            <a:r>
              <a:rPr lang="tr-TR" dirty="0">
                <a:latin typeface="Agency FB" panose="020B0503020202020204" pitchFamily="34" charset="0"/>
              </a:rPr>
              <a:t>Lineer sistem, Center Pivot sistem veya Tamburlu sistemlerin kullanılacağı arazide (projelendirilen parsel alanı), bu makineler için kataloglarında belirlenen üst limiti geçmemek şartı ile </a:t>
            </a:r>
            <a:r>
              <a:rPr lang="tr-TR" b="1" u="sng" dirty="0">
                <a:latin typeface="Agency FB" panose="020B0503020202020204" pitchFamily="34" charset="0"/>
              </a:rPr>
              <a:t>toprak işlemeli tarım yapılan alanlarda % 12 ’</a:t>
            </a:r>
            <a:r>
              <a:rPr lang="tr-TR" b="1" u="sng" dirty="0" err="1">
                <a:latin typeface="Agency FB" panose="020B0503020202020204" pitchFamily="34" charset="0"/>
              </a:rPr>
              <a:t>nin</a:t>
            </a:r>
            <a:r>
              <a:rPr lang="tr-TR" b="1" u="sng" dirty="0">
                <a:latin typeface="Agency FB" panose="020B0503020202020204" pitchFamily="34" charset="0"/>
              </a:rPr>
              <a:t> üzerinde</a:t>
            </a:r>
            <a:r>
              <a:rPr lang="tr-TR" dirty="0">
                <a:latin typeface="Agency FB" panose="020B0503020202020204" pitchFamily="34" charset="0"/>
              </a:rPr>
              <a:t>, </a:t>
            </a:r>
            <a:r>
              <a:rPr lang="tr-TR" b="1" u="sng" dirty="0">
                <a:latin typeface="Agency FB" panose="020B0503020202020204" pitchFamily="34" charset="0"/>
              </a:rPr>
              <a:t>toprak işlemesiz tarım yapılan alanlarda % 18 ’in üzerinde eğim olmamalıdır.</a:t>
            </a:r>
            <a:r>
              <a:rPr lang="tr-TR" b="1" dirty="0">
                <a:latin typeface="Agency FB" panose="020B0503020202020204" pitchFamily="34" charset="0"/>
              </a:rPr>
              <a:t> </a:t>
            </a:r>
            <a:r>
              <a:rPr lang="tr-TR" dirty="0">
                <a:latin typeface="Agency FB" panose="020B0503020202020204" pitchFamily="34" charset="0"/>
              </a:rPr>
              <a:t>Buna ilişkin de katalog veya aslı gösterilerek il müdürlüğü başvuru kabul personeli tarafından onaylanmış fotokopisi proje ekinde yer almalıdır.</a:t>
            </a:r>
            <a:endParaRPr lang="tr-TR" dirty="0"/>
          </a:p>
        </p:txBody>
      </p:sp>
    </p:spTree>
    <p:extLst>
      <p:ext uri="{BB962C8B-B14F-4D97-AF65-F5344CB8AC3E}">
        <p14:creationId xmlns:p14="http://schemas.microsoft.com/office/powerpoint/2010/main" val="4198553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04045"/>
          </a:xfrm>
        </p:spPr>
        <p:txBody>
          <a:bodyPr/>
          <a:lstStyle/>
          <a:p>
            <a:r>
              <a:rPr lang="tr-TR" sz="3200" dirty="0">
                <a:latin typeface="+mn-lt"/>
              </a:rPr>
              <a:t>LİNEER</a:t>
            </a:r>
            <a:r>
              <a:rPr lang="tr-TR" dirty="0">
                <a:latin typeface="+mn-lt"/>
              </a:rPr>
              <a:t> </a:t>
            </a:r>
            <a:r>
              <a:rPr lang="tr-TR" sz="3200" dirty="0">
                <a:latin typeface="+mn-lt"/>
              </a:rPr>
              <a:t>SİSTEMLERDE</a:t>
            </a:r>
            <a:endParaRPr lang="tr-TR" dirty="0">
              <a:latin typeface="+mn-lt"/>
            </a:endParaRPr>
          </a:p>
        </p:txBody>
      </p:sp>
      <p:sp>
        <p:nvSpPr>
          <p:cNvPr id="3" name="İçerik Yer Tutucusu 2"/>
          <p:cNvSpPr>
            <a:spLocks noGrp="1"/>
          </p:cNvSpPr>
          <p:nvPr>
            <p:ph idx="1"/>
          </p:nvPr>
        </p:nvSpPr>
        <p:spPr>
          <a:xfrm>
            <a:off x="677334" y="1555282"/>
            <a:ext cx="8596668" cy="3880773"/>
          </a:xfrm>
        </p:spPr>
        <p:txBody>
          <a:bodyPr/>
          <a:lstStyle/>
          <a:p>
            <a:pPr algn="just"/>
            <a:r>
              <a:rPr lang="tr-TR" dirty="0">
                <a:latin typeface="Agency FB" panose="020B0503020202020204" pitchFamily="34" charset="0"/>
              </a:rPr>
              <a:t>Başvuru yapılacak parsel içerisinde, sistemin çalışacağı arazi büyüklüğü </a:t>
            </a:r>
            <a:r>
              <a:rPr lang="tr-TR" dirty="0" smtClean="0">
                <a:latin typeface="Agency FB" panose="020B0503020202020204" pitchFamily="34" charset="0"/>
              </a:rPr>
              <a:t>(projelendirilen </a:t>
            </a:r>
            <a:r>
              <a:rPr lang="tr-TR" dirty="0">
                <a:latin typeface="Agency FB" panose="020B0503020202020204" pitchFamily="34" charset="0"/>
              </a:rPr>
              <a:t>parsel </a:t>
            </a:r>
            <a:r>
              <a:rPr lang="tr-TR" dirty="0" smtClean="0">
                <a:latin typeface="Agency FB" panose="020B0503020202020204" pitchFamily="34" charset="0"/>
              </a:rPr>
              <a:t>alanı) </a:t>
            </a:r>
            <a:r>
              <a:rPr lang="tr-TR" b="1" u="sng" dirty="0">
                <a:latin typeface="Agency FB" panose="020B0503020202020204" pitchFamily="34" charset="0"/>
              </a:rPr>
              <a:t>20 da. ve üzerinde olmalıdır.</a:t>
            </a:r>
          </a:p>
          <a:p>
            <a:pPr algn="just"/>
            <a:endParaRPr lang="tr-TR" b="1" u="sng" dirty="0">
              <a:latin typeface="Agency FB" panose="020B0503020202020204" pitchFamily="34" charset="0"/>
            </a:endParaRPr>
          </a:p>
          <a:p>
            <a:pPr algn="just"/>
            <a:r>
              <a:rPr lang="tr-TR" dirty="0">
                <a:latin typeface="Agency FB" panose="020B0503020202020204" pitchFamily="34" charset="0"/>
              </a:rPr>
              <a:t>Sistemin çalışacağı kısımda, seçilen </a:t>
            </a:r>
            <a:r>
              <a:rPr lang="tr-TR" b="1" u="sng" dirty="0">
                <a:latin typeface="Agency FB" panose="020B0503020202020204" pitchFamily="34" charset="0"/>
              </a:rPr>
              <a:t>parselin kısa kenar uzunluğu</a:t>
            </a:r>
            <a:r>
              <a:rPr lang="tr-TR" dirty="0">
                <a:latin typeface="Agency FB" panose="020B0503020202020204" pitchFamily="34" charset="0"/>
              </a:rPr>
              <a:t> proje hesaplamaları için seçilen makineye ait öngörülen modelin kataloğunda belirtilen </a:t>
            </a:r>
            <a:r>
              <a:rPr lang="tr-TR" b="1" u="sng" dirty="0">
                <a:latin typeface="Agency FB" panose="020B0503020202020204" pitchFamily="34" charset="0"/>
              </a:rPr>
              <a:t>minimum ıslatma genişliğinden az olamaz. </a:t>
            </a:r>
            <a:r>
              <a:rPr lang="tr-TR" dirty="0">
                <a:latin typeface="Agency FB" panose="020B0503020202020204" pitchFamily="34" charset="0"/>
              </a:rPr>
              <a:t>Buna ilişkin katalog veya aslı gösterilerek il müdürlüğü başvuru kabul personeli tarafından onaylanmış fotokopisi proje ekinde verilmelidir.</a:t>
            </a:r>
            <a:endParaRPr lang="tr-TR" dirty="0"/>
          </a:p>
        </p:txBody>
      </p:sp>
    </p:spTree>
    <p:extLst>
      <p:ext uri="{BB962C8B-B14F-4D97-AF65-F5344CB8AC3E}">
        <p14:creationId xmlns:p14="http://schemas.microsoft.com/office/powerpoint/2010/main" val="2345608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361" y="273107"/>
            <a:ext cx="4843675" cy="3217068"/>
          </a:xfrm>
        </p:spPr>
      </p:pic>
      <p:pic>
        <p:nvPicPr>
          <p:cNvPr id="5"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876" y="3107177"/>
            <a:ext cx="4460182" cy="3345138"/>
          </a:xfrm>
          <a:prstGeom prst="rect">
            <a:avLst/>
          </a:prstGeom>
        </p:spPr>
      </p:pic>
    </p:spTree>
    <p:extLst>
      <p:ext uri="{BB962C8B-B14F-4D97-AF65-F5344CB8AC3E}">
        <p14:creationId xmlns:p14="http://schemas.microsoft.com/office/powerpoint/2010/main" val="361480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Agency FB"/>
              </a:rPr>
              <a:t>PROGRAMIN YATIRIM KONULARI</a:t>
            </a:r>
            <a:endParaRPr lang="tr-TR" dirty="0">
              <a:latin typeface="Agency FB"/>
            </a:endParaRPr>
          </a:p>
        </p:txBody>
      </p:sp>
      <p:sp>
        <p:nvSpPr>
          <p:cNvPr id="3" name="İçerik Yer Tutucusu 2"/>
          <p:cNvSpPr>
            <a:spLocks noGrp="1"/>
          </p:cNvSpPr>
          <p:nvPr>
            <p:ph idx="1"/>
          </p:nvPr>
        </p:nvSpPr>
        <p:spPr>
          <a:xfrm>
            <a:off x="677333" y="2160589"/>
            <a:ext cx="9932859" cy="3880773"/>
          </a:xfrm>
        </p:spPr>
        <p:txBody>
          <a:bodyPr/>
          <a:lstStyle/>
          <a:p>
            <a:pPr marL="0" indent="0">
              <a:buNone/>
            </a:pPr>
            <a:r>
              <a:rPr lang="tr-TR" sz="2400" b="1" dirty="0">
                <a:latin typeface="Agency FB"/>
                <a:cs typeface="Times New Roman" pitchFamily="18" charset="0"/>
              </a:rPr>
              <a:t>1) </a:t>
            </a:r>
            <a:r>
              <a:rPr lang="tr-TR" sz="2400" dirty="0">
                <a:latin typeface="Agency FB"/>
                <a:cs typeface="Times New Roman" pitchFamily="18" charset="0"/>
              </a:rPr>
              <a:t>Tarla içi </a:t>
            </a:r>
            <a:r>
              <a:rPr lang="tr-TR" sz="2400" b="1" u="sng" dirty="0">
                <a:solidFill>
                  <a:schemeClr val="accent1">
                    <a:lumMod val="75000"/>
                  </a:schemeClr>
                </a:solidFill>
                <a:latin typeface="Agency FB"/>
                <a:cs typeface="Times New Roman" pitchFamily="18" charset="0"/>
              </a:rPr>
              <a:t>damla sulama </a:t>
            </a:r>
            <a:r>
              <a:rPr lang="tr-TR" sz="2400" dirty="0">
                <a:latin typeface="Agency FB"/>
                <a:cs typeface="Times New Roman" pitchFamily="18" charset="0"/>
              </a:rPr>
              <a:t>sistemi kurulması,</a:t>
            </a:r>
          </a:p>
          <a:p>
            <a:pPr marL="0" indent="0">
              <a:buNone/>
            </a:pPr>
            <a:r>
              <a:rPr lang="tr-TR" sz="2400" b="1" dirty="0">
                <a:latin typeface="Agency FB"/>
                <a:cs typeface="Times New Roman" pitchFamily="18" charset="0"/>
              </a:rPr>
              <a:t>2</a:t>
            </a:r>
            <a:r>
              <a:rPr lang="fi-FI" sz="2400" b="1" dirty="0">
                <a:latin typeface="Agency FB"/>
                <a:cs typeface="Times New Roman" pitchFamily="18" charset="0"/>
              </a:rPr>
              <a:t>) </a:t>
            </a:r>
            <a:r>
              <a:rPr lang="fi-FI" sz="2400" dirty="0">
                <a:latin typeface="Agency FB"/>
                <a:cs typeface="Times New Roman" pitchFamily="18" charset="0"/>
              </a:rPr>
              <a:t>Tarla içi </a:t>
            </a:r>
            <a:r>
              <a:rPr lang="fi-FI" sz="2400" b="1" u="sng" dirty="0">
                <a:solidFill>
                  <a:schemeClr val="accent1">
                    <a:lumMod val="75000"/>
                  </a:schemeClr>
                </a:solidFill>
                <a:latin typeface="Agency FB"/>
                <a:cs typeface="Times New Roman" pitchFamily="18" charset="0"/>
              </a:rPr>
              <a:t>yağmurlama sulama </a:t>
            </a:r>
            <a:r>
              <a:rPr lang="fi-FI" sz="2400" dirty="0">
                <a:latin typeface="Agency FB"/>
                <a:cs typeface="Times New Roman" pitchFamily="18" charset="0"/>
              </a:rPr>
              <a:t>sistemi kurulması,</a:t>
            </a:r>
          </a:p>
          <a:p>
            <a:pPr marL="0" indent="0">
              <a:buNone/>
            </a:pPr>
            <a:r>
              <a:rPr lang="tr-TR" sz="2400" b="1" dirty="0">
                <a:latin typeface="Agency FB"/>
                <a:cs typeface="Times New Roman" pitchFamily="18" charset="0"/>
              </a:rPr>
              <a:t>3</a:t>
            </a:r>
            <a:r>
              <a:rPr lang="fi-FI" sz="2400" b="1" dirty="0">
                <a:latin typeface="Agency FB"/>
                <a:cs typeface="Times New Roman" pitchFamily="18" charset="0"/>
              </a:rPr>
              <a:t>) </a:t>
            </a:r>
            <a:r>
              <a:rPr lang="fi-FI" sz="2400" dirty="0">
                <a:latin typeface="Agency FB"/>
                <a:cs typeface="Times New Roman" pitchFamily="18" charset="0"/>
              </a:rPr>
              <a:t>Tarla içi </a:t>
            </a:r>
            <a:r>
              <a:rPr lang="fi-FI" sz="2400" b="1" u="sng" dirty="0">
                <a:solidFill>
                  <a:schemeClr val="accent1">
                    <a:lumMod val="75000"/>
                  </a:schemeClr>
                </a:solidFill>
                <a:latin typeface="Agency FB"/>
                <a:cs typeface="Times New Roman" pitchFamily="18" charset="0"/>
              </a:rPr>
              <a:t>mikro yağmurlama sulama </a:t>
            </a:r>
            <a:r>
              <a:rPr lang="fi-FI" sz="2400" dirty="0">
                <a:latin typeface="Agency FB"/>
                <a:cs typeface="Times New Roman" pitchFamily="18" charset="0"/>
              </a:rPr>
              <a:t>sistemi kurulması,</a:t>
            </a:r>
          </a:p>
          <a:p>
            <a:pPr marL="0" indent="0">
              <a:buNone/>
            </a:pPr>
            <a:r>
              <a:rPr lang="tr-TR" sz="2400" b="1" dirty="0">
                <a:latin typeface="Agency FB"/>
                <a:cs typeface="Times New Roman" pitchFamily="18" charset="0"/>
              </a:rPr>
              <a:t>4</a:t>
            </a:r>
            <a:r>
              <a:rPr lang="fi-FI" sz="2400" b="1" dirty="0">
                <a:latin typeface="Agency FB"/>
                <a:cs typeface="Times New Roman" pitchFamily="18" charset="0"/>
              </a:rPr>
              <a:t>) </a:t>
            </a:r>
            <a:r>
              <a:rPr lang="tr-TR" sz="2400" dirty="0">
                <a:latin typeface="Agency FB"/>
                <a:ea typeface="Calibri" panose="020F0502020204030204" pitchFamily="34" charset="0"/>
                <a:cs typeface="Times New Roman" panose="02020603050405020304" pitchFamily="18" charset="0"/>
              </a:rPr>
              <a:t>Tarla içi </a:t>
            </a:r>
            <a:r>
              <a:rPr lang="tr-TR" sz="2400" b="1" u="sng" dirty="0">
                <a:solidFill>
                  <a:schemeClr val="accent1">
                    <a:lumMod val="75000"/>
                  </a:schemeClr>
                </a:solidFill>
                <a:latin typeface="Agency FB"/>
                <a:cs typeface="Times New Roman" pitchFamily="18" charset="0"/>
              </a:rPr>
              <a:t>yüzey altı damla sulama </a:t>
            </a:r>
            <a:r>
              <a:rPr lang="tr-TR" sz="2400" dirty="0">
                <a:latin typeface="Agency FB"/>
                <a:ea typeface="Calibri" panose="020F0502020204030204" pitchFamily="34" charset="0"/>
                <a:cs typeface="Times New Roman" panose="02020603050405020304" pitchFamily="18" charset="0"/>
              </a:rPr>
              <a:t>sistemi kurulmas</a:t>
            </a:r>
            <a:r>
              <a:rPr lang="tr-TR" sz="2400" dirty="0">
                <a:latin typeface="Agency FB"/>
                <a:ea typeface="Calibri" panose="020F0502020204030204" pitchFamily="34" charset="0"/>
                <a:cs typeface="Cambria" panose="02040503050406030204" pitchFamily="18" charset="0"/>
              </a:rPr>
              <a:t>ı</a:t>
            </a:r>
            <a:r>
              <a:rPr lang="tr-TR" sz="2400" dirty="0">
                <a:latin typeface="Agency FB"/>
                <a:ea typeface="Calibri" panose="020F0502020204030204" pitchFamily="34" charset="0"/>
                <a:cs typeface="Times New Roman" panose="02020603050405020304" pitchFamily="18" charset="0"/>
              </a:rPr>
              <a:t>, </a:t>
            </a:r>
            <a:endParaRPr lang="tr-TR" sz="2400" dirty="0" smtClean="0">
              <a:latin typeface="Agency FB"/>
              <a:ea typeface="Calibri" panose="020F0502020204030204" pitchFamily="34" charset="0"/>
              <a:cs typeface="Times New Roman" panose="02020603050405020304" pitchFamily="18" charset="0"/>
            </a:endParaRPr>
          </a:p>
          <a:p>
            <a:pPr marL="0" indent="0">
              <a:buNone/>
            </a:pPr>
            <a:r>
              <a:rPr lang="tr-TR" sz="2400" b="1" dirty="0" smtClean="0">
                <a:latin typeface="Agency FB"/>
                <a:cs typeface="Times New Roman" pitchFamily="18" charset="0"/>
              </a:rPr>
              <a:t>5</a:t>
            </a:r>
            <a:r>
              <a:rPr lang="tr-TR" sz="2400" b="1" dirty="0">
                <a:latin typeface="Agency FB"/>
                <a:cs typeface="Times New Roman" pitchFamily="18" charset="0"/>
              </a:rPr>
              <a:t>) </a:t>
            </a:r>
            <a:r>
              <a:rPr lang="fi-FI" sz="2400" b="1" u="sng" dirty="0">
                <a:solidFill>
                  <a:schemeClr val="accent1">
                    <a:lumMod val="75000"/>
                  </a:schemeClr>
                </a:solidFill>
                <a:latin typeface="Agency FB"/>
                <a:cs typeface="Times New Roman" pitchFamily="18" charset="0"/>
              </a:rPr>
              <a:t>Lineer </a:t>
            </a:r>
            <a:r>
              <a:rPr lang="tr-TR" sz="2400" b="1" u="sng" dirty="0">
                <a:solidFill>
                  <a:schemeClr val="accent1">
                    <a:lumMod val="75000"/>
                  </a:schemeClr>
                </a:solidFill>
                <a:latin typeface="Agency FB"/>
                <a:cs typeface="Times New Roman" pitchFamily="18" charset="0"/>
              </a:rPr>
              <a:t> veya Center pivot sistem yağmurlama </a:t>
            </a:r>
            <a:r>
              <a:rPr lang="tr-TR" sz="2400" dirty="0">
                <a:latin typeface="Agency FB"/>
                <a:cs typeface="Times New Roman" pitchFamily="18" charset="0"/>
              </a:rPr>
              <a:t>makinesi alınması,</a:t>
            </a:r>
          </a:p>
          <a:p>
            <a:pPr marL="0" indent="0">
              <a:buNone/>
            </a:pPr>
            <a:r>
              <a:rPr lang="tr-TR" sz="2400" b="1" dirty="0">
                <a:latin typeface="Agency FB"/>
                <a:cs typeface="Times New Roman" pitchFamily="18" charset="0"/>
              </a:rPr>
              <a:t>6) </a:t>
            </a:r>
            <a:r>
              <a:rPr lang="tr-TR" sz="2400" b="1" u="sng" dirty="0">
                <a:solidFill>
                  <a:schemeClr val="accent1">
                    <a:lumMod val="75000"/>
                  </a:schemeClr>
                </a:solidFill>
                <a:latin typeface="Agency FB"/>
                <a:cs typeface="Times New Roman" pitchFamily="18" charset="0"/>
              </a:rPr>
              <a:t>Tamburlu sistem yağmurlama </a:t>
            </a:r>
            <a:r>
              <a:rPr lang="tr-TR" sz="2400" dirty="0">
                <a:latin typeface="Agency FB"/>
                <a:cs typeface="Times New Roman" pitchFamily="18" charset="0"/>
              </a:rPr>
              <a:t>sulama makinesi alınması,</a:t>
            </a:r>
          </a:p>
          <a:p>
            <a:pPr marL="0" indent="0">
              <a:buNone/>
            </a:pPr>
            <a:r>
              <a:rPr lang="tr-TR" sz="2400" b="1" dirty="0">
                <a:latin typeface="Agency FB"/>
                <a:cs typeface="Times New Roman" pitchFamily="18" charset="0"/>
              </a:rPr>
              <a:t>7</a:t>
            </a:r>
            <a:r>
              <a:rPr lang="fi-FI" sz="2400" b="1" dirty="0">
                <a:latin typeface="Agency FB"/>
                <a:cs typeface="Times New Roman" pitchFamily="18" charset="0"/>
              </a:rPr>
              <a:t>) </a:t>
            </a:r>
            <a:r>
              <a:rPr lang="fi-FI" sz="2400" b="1" u="sng" dirty="0">
                <a:solidFill>
                  <a:schemeClr val="accent1">
                    <a:lumMod val="75000"/>
                  </a:schemeClr>
                </a:solidFill>
                <a:latin typeface="Agency FB"/>
                <a:cs typeface="Times New Roman" pitchFamily="18" charset="0"/>
              </a:rPr>
              <a:t>Güneş enerjili sulama </a:t>
            </a:r>
            <a:r>
              <a:rPr lang="fi-FI" sz="2400" dirty="0">
                <a:latin typeface="Agency FB"/>
                <a:cs typeface="Times New Roman" pitchFamily="18" charset="0"/>
              </a:rPr>
              <a:t>sistemleri kurulması</a:t>
            </a:r>
            <a:endParaRPr lang="tr-TR" sz="2400" dirty="0">
              <a:latin typeface="Agency FB"/>
              <a:cs typeface="Times New Roman" pitchFamily="18" charset="0"/>
            </a:endParaRPr>
          </a:p>
          <a:p>
            <a:endParaRPr lang="tr-TR" dirty="0"/>
          </a:p>
        </p:txBody>
      </p:sp>
    </p:spTree>
    <p:extLst>
      <p:ext uri="{BB962C8B-B14F-4D97-AF65-F5344CB8AC3E}">
        <p14:creationId xmlns:p14="http://schemas.microsoft.com/office/powerpoint/2010/main" val="2495591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9909" y="480812"/>
            <a:ext cx="8596668" cy="678287"/>
          </a:xfrm>
        </p:spPr>
        <p:txBody>
          <a:bodyPr>
            <a:normAutofit/>
          </a:bodyPr>
          <a:lstStyle/>
          <a:p>
            <a:r>
              <a:rPr lang="tr-TR" sz="3200" dirty="0">
                <a:latin typeface="+mn-lt"/>
              </a:rPr>
              <a:t>CENTER PİVOT SİSTEMLERDE</a:t>
            </a:r>
            <a:endParaRPr lang="tr-TR" sz="3200" dirty="0">
              <a:latin typeface="+mn-lt"/>
            </a:endParaRPr>
          </a:p>
        </p:txBody>
      </p:sp>
      <p:sp>
        <p:nvSpPr>
          <p:cNvPr id="3" name="İçerik Yer Tutucusu 2"/>
          <p:cNvSpPr>
            <a:spLocks noGrp="1"/>
          </p:cNvSpPr>
          <p:nvPr>
            <p:ph idx="1"/>
          </p:nvPr>
        </p:nvSpPr>
        <p:spPr>
          <a:xfrm>
            <a:off x="625818" y="1426493"/>
            <a:ext cx="8596668" cy="4858397"/>
          </a:xfrm>
        </p:spPr>
        <p:txBody>
          <a:bodyPr>
            <a:noAutofit/>
          </a:bodyPr>
          <a:lstStyle/>
          <a:p>
            <a:pPr algn="just"/>
            <a:r>
              <a:rPr lang="tr-TR" dirty="0">
                <a:latin typeface="Agency FB" panose="020B0503020202020204" pitchFamily="34" charset="0"/>
              </a:rPr>
              <a:t>Başvuru yapılacak parsel içerisinde, sistemin çalışacağı arazi büyüklüğü </a:t>
            </a:r>
            <a:r>
              <a:rPr lang="tr-TR" dirty="0" smtClean="0">
                <a:latin typeface="Agency FB" panose="020B0503020202020204" pitchFamily="34" charset="0"/>
              </a:rPr>
              <a:t>(projelendirilen </a:t>
            </a:r>
            <a:r>
              <a:rPr lang="tr-TR" dirty="0">
                <a:latin typeface="Agency FB" panose="020B0503020202020204" pitchFamily="34" charset="0"/>
              </a:rPr>
              <a:t>parsel </a:t>
            </a:r>
            <a:r>
              <a:rPr lang="tr-TR" dirty="0" smtClean="0">
                <a:latin typeface="Agency FB" panose="020B0503020202020204" pitchFamily="34" charset="0"/>
              </a:rPr>
              <a:t>alanı) </a:t>
            </a:r>
            <a:r>
              <a:rPr lang="tr-TR" b="1" u="sng" dirty="0">
                <a:latin typeface="Agency FB" panose="020B0503020202020204" pitchFamily="34" charset="0"/>
              </a:rPr>
              <a:t>20 da. ve üzerinde olmalıdır. </a:t>
            </a:r>
            <a:r>
              <a:rPr lang="tr-TR" dirty="0">
                <a:latin typeface="Agency FB" panose="020B0503020202020204" pitchFamily="34" charset="0"/>
              </a:rPr>
              <a:t>Bu arazi büyüklüğü içerisinde, sistemin </a:t>
            </a:r>
            <a:r>
              <a:rPr lang="tr-TR" b="1" u="sng" dirty="0">
                <a:latin typeface="Agency FB" panose="020B0503020202020204" pitchFamily="34" charset="0"/>
              </a:rPr>
              <a:t>tam tur çalışacak şekilde </a:t>
            </a:r>
            <a:r>
              <a:rPr lang="tr-TR" dirty="0">
                <a:latin typeface="Agency FB" panose="020B0503020202020204" pitchFamily="34" charset="0"/>
              </a:rPr>
              <a:t>projelenmesi gerekmektedir.</a:t>
            </a:r>
          </a:p>
          <a:p>
            <a:pPr marL="0" indent="0" algn="just">
              <a:buNone/>
            </a:pPr>
            <a:endParaRPr lang="tr-TR" dirty="0">
              <a:latin typeface="Agency FB" panose="020B0503020202020204" pitchFamily="34" charset="0"/>
            </a:endParaRPr>
          </a:p>
          <a:p>
            <a:pPr algn="just"/>
            <a:r>
              <a:rPr lang="tr-TR" dirty="0">
                <a:latin typeface="Agency FB" panose="020B0503020202020204" pitchFamily="34" charset="0"/>
              </a:rPr>
              <a:t>Sistemin çalışacağı kısımda, seçilen </a:t>
            </a:r>
            <a:r>
              <a:rPr lang="tr-TR" b="1" u="sng" dirty="0">
                <a:latin typeface="Agency FB" panose="020B0503020202020204" pitchFamily="34" charset="0"/>
              </a:rPr>
              <a:t>parselin kısa kenar uzunluğu </a:t>
            </a:r>
            <a:r>
              <a:rPr lang="tr-TR" dirty="0">
                <a:latin typeface="Agency FB" panose="020B0503020202020204" pitchFamily="34" charset="0"/>
              </a:rPr>
              <a:t>proje hesaplamaları için seçilen makineye ait öngörülen modelin kataloğunda belirtilen </a:t>
            </a:r>
            <a:r>
              <a:rPr lang="tr-TR" b="1" u="sng" dirty="0">
                <a:latin typeface="Agency FB" panose="020B0503020202020204" pitchFamily="34" charset="0"/>
              </a:rPr>
              <a:t>minimum ıslatma çapından az olamaz. </a:t>
            </a:r>
            <a:r>
              <a:rPr lang="tr-TR" dirty="0">
                <a:latin typeface="Agency FB" panose="020B0503020202020204" pitchFamily="34" charset="0"/>
              </a:rPr>
              <a:t>Buna ilişkin katalog veya aslı gösterilerek il müdürlüğü başvuru kabul personeli tarafından onaylanmış fotokopisi proje ekinde verilmelidir. </a:t>
            </a:r>
          </a:p>
          <a:p>
            <a:pPr marL="0" indent="0" algn="just">
              <a:buNone/>
            </a:pPr>
            <a:endParaRPr lang="tr-TR" dirty="0">
              <a:latin typeface="Agency FB" panose="020B0503020202020204" pitchFamily="34" charset="0"/>
            </a:endParaRPr>
          </a:p>
          <a:p>
            <a:pPr algn="just"/>
            <a:r>
              <a:rPr lang="tr-TR" dirty="0">
                <a:latin typeface="Agency FB" panose="020B0503020202020204" pitchFamily="34" charset="0"/>
              </a:rPr>
              <a:t>Sistemin çalışacağı kısımda, seçilen parselin </a:t>
            </a:r>
            <a:r>
              <a:rPr lang="tr-TR" b="1" u="sng" dirty="0">
                <a:latin typeface="Agency FB" panose="020B0503020202020204" pitchFamily="34" charset="0"/>
              </a:rPr>
              <a:t>En / Boy oranı 1 / 1,5 ‘den fazla olamaz.</a:t>
            </a:r>
            <a:r>
              <a:rPr lang="tr-TR" dirty="0">
                <a:latin typeface="Agency FB" panose="020B0503020202020204" pitchFamily="34" charset="0"/>
              </a:rPr>
              <a:t> Bu durumda aynı yatırım konusu içindeki diğer makine ile taşınan hareketli yağmurlama sulama sistemlerine </a:t>
            </a:r>
            <a:r>
              <a:rPr lang="tr-TR" dirty="0" smtClean="0">
                <a:latin typeface="Agency FB" panose="020B0503020202020204" pitchFamily="34" charset="0"/>
              </a:rPr>
              <a:t>(Lineer </a:t>
            </a:r>
            <a:r>
              <a:rPr lang="tr-TR" dirty="0">
                <a:latin typeface="Agency FB" panose="020B0503020202020204" pitchFamily="34" charset="0"/>
              </a:rPr>
              <a:t>sistem veya Tamburlu </a:t>
            </a:r>
            <a:r>
              <a:rPr lang="tr-TR" dirty="0" smtClean="0">
                <a:latin typeface="Agency FB" panose="020B0503020202020204" pitchFamily="34" charset="0"/>
              </a:rPr>
              <a:t>sistem) </a:t>
            </a:r>
            <a:r>
              <a:rPr lang="tr-TR" dirty="0">
                <a:latin typeface="Agency FB" panose="020B0503020202020204" pitchFamily="34" charset="0"/>
              </a:rPr>
              <a:t>başvuru yapabilir.</a:t>
            </a:r>
            <a:endParaRPr lang="tr-TR" dirty="0"/>
          </a:p>
        </p:txBody>
      </p:sp>
    </p:spTree>
    <p:extLst>
      <p:ext uri="{BB962C8B-B14F-4D97-AF65-F5344CB8AC3E}">
        <p14:creationId xmlns:p14="http://schemas.microsoft.com/office/powerpoint/2010/main" val="2799403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418" y="346745"/>
            <a:ext cx="4637707" cy="3478280"/>
          </a:xfrm>
        </p:spPr>
      </p:pic>
      <p:pic>
        <p:nvPicPr>
          <p:cNvPr id="5"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347" y="2755813"/>
            <a:ext cx="5086820" cy="3863927"/>
          </a:xfrm>
          <a:prstGeom prst="rect">
            <a:avLst/>
          </a:prstGeom>
        </p:spPr>
      </p:pic>
    </p:spTree>
    <p:extLst>
      <p:ext uri="{BB962C8B-B14F-4D97-AF65-F5344CB8AC3E}">
        <p14:creationId xmlns:p14="http://schemas.microsoft.com/office/powerpoint/2010/main" val="1013518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mn-lt"/>
              </a:rPr>
              <a:t>TAMBURLU SİSTEMLERDE</a:t>
            </a:r>
          </a:p>
        </p:txBody>
      </p:sp>
      <p:sp>
        <p:nvSpPr>
          <p:cNvPr id="3" name="İçerik Yer Tutucusu 2"/>
          <p:cNvSpPr>
            <a:spLocks noGrp="1"/>
          </p:cNvSpPr>
          <p:nvPr>
            <p:ph idx="1"/>
          </p:nvPr>
        </p:nvSpPr>
        <p:spPr>
          <a:xfrm>
            <a:off x="548545" y="1413614"/>
            <a:ext cx="8596668" cy="4446273"/>
          </a:xfrm>
        </p:spPr>
        <p:txBody>
          <a:bodyPr/>
          <a:lstStyle/>
          <a:p>
            <a:pPr algn="just"/>
            <a:r>
              <a:rPr lang="tr-TR" dirty="0">
                <a:latin typeface="Agency FB" panose="020B0503020202020204" pitchFamily="34" charset="0"/>
              </a:rPr>
              <a:t>Başvuru yapılacak parsel içerisinde, sistemin çalışacağı arazi büyüklüğü </a:t>
            </a:r>
            <a:r>
              <a:rPr lang="tr-TR" dirty="0" smtClean="0">
                <a:latin typeface="Agency FB" panose="020B0503020202020204" pitchFamily="34" charset="0"/>
              </a:rPr>
              <a:t>(projelendirilen </a:t>
            </a:r>
            <a:r>
              <a:rPr lang="tr-TR" dirty="0">
                <a:latin typeface="Agency FB" panose="020B0503020202020204" pitchFamily="34" charset="0"/>
              </a:rPr>
              <a:t>parsel </a:t>
            </a:r>
            <a:r>
              <a:rPr lang="tr-TR" dirty="0" smtClean="0">
                <a:latin typeface="Agency FB" panose="020B0503020202020204" pitchFamily="34" charset="0"/>
              </a:rPr>
              <a:t>alanı) </a:t>
            </a:r>
            <a:r>
              <a:rPr lang="tr-TR" dirty="0">
                <a:latin typeface="Agency FB" panose="020B0503020202020204" pitchFamily="34" charset="0"/>
              </a:rPr>
              <a:t>tamburda bulunan PE ana boru çapı da dikkate alınarak </a:t>
            </a:r>
            <a:r>
              <a:rPr lang="tr-TR" b="1" u="sng" dirty="0">
                <a:latin typeface="Agency FB" panose="020B0503020202020204" pitchFamily="34" charset="0"/>
              </a:rPr>
              <a:t>20 dekardan daha az olamaz.</a:t>
            </a:r>
          </a:p>
          <a:p>
            <a:pPr marL="0" indent="0" algn="just">
              <a:buNone/>
            </a:pPr>
            <a:endParaRPr lang="tr-TR" b="1" u="sng" dirty="0">
              <a:latin typeface="Agency FB" panose="020B0503020202020204" pitchFamily="34" charset="0"/>
            </a:endParaRPr>
          </a:p>
          <a:p>
            <a:pPr algn="just"/>
            <a:r>
              <a:rPr lang="tr-TR" dirty="0">
                <a:latin typeface="Agency FB" panose="020B0503020202020204" pitchFamily="34" charset="0"/>
              </a:rPr>
              <a:t>Seçilen </a:t>
            </a:r>
            <a:r>
              <a:rPr lang="tr-TR" b="1" u="sng" dirty="0">
                <a:latin typeface="Agency FB" panose="020B0503020202020204" pitchFamily="34" charset="0"/>
              </a:rPr>
              <a:t>parselin kısa kenar uzunluğu </a:t>
            </a:r>
            <a:r>
              <a:rPr lang="tr-TR" dirty="0">
                <a:latin typeface="Agency FB" panose="020B0503020202020204" pitchFamily="34" charset="0"/>
              </a:rPr>
              <a:t>proje hesaplamaları için seçilen makineye ait öngörülen modelin kataloğunda belirtilen </a:t>
            </a:r>
            <a:r>
              <a:rPr lang="tr-TR" b="1" u="sng" dirty="0">
                <a:latin typeface="Agency FB" panose="020B0503020202020204" pitchFamily="34" charset="0"/>
              </a:rPr>
              <a:t>minimum ıslatma genişliğinden az olamaz.</a:t>
            </a:r>
          </a:p>
          <a:p>
            <a:pPr marL="0" indent="0" algn="just">
              <a:buNone/>
            </a:pPr>
            <a:endParaRPr lang="tr-TR" b="1" u="sng" dirty="0">
              <a:latin typeface="Agency FB" panose="020B0503020202020204" pitchFamily="34" charset="0"/>
            </a:endParaRPr>
          </a:p>
          <a:p>
            <a:pPr algn="just"/>
            <a:r>
              <a:rPr lang="tr-TR" dirty="0">
                <a:latin typeface="Agency FB" panose="020B0503020202020204" pitchFamily="34" charset="0"/>
              </a:rPr>
              <a:t>Buna ilişkin </a:t>
            </a:r>
            <a:r>
              <a:rPr lang="tr-TR" b="1" u="sng" dirty="0">
                <a:latin typeface="Agency FB" panose="020B0503020202020204" pitchFamily="34" charset="0"/>
              </a:rPr>
              <a:t>katalog</a:t>
            </a:r>
            <a:r>
              <a:rPr lang="tr-TR" dirty="0">
                <a:latin typeface="Agency FB" panose="020B0503020202020204" pitchFamily="34" charset="0"/>
              </a:rPr>
              <a:t> veya aslı gösterilerek il müdürlüğü başvuru kabul personeli tarafından </a:t>
            </a:r>
            <a:r>
              <a:rPr lang="tr-TR" b="1" u="sng" dirty="0">
                <a:latin typeface="Agency FB" panose="020B0503020202020204" pitchFamily="34" charset="0"/>
              </a:rPr>
              <a:t>onaylanmış fotokopisi proje ekinde verilmelidir.</a:t>
            </a:r>
            <a:endParaRPr lang="tr-TR" dirty="0"/>
          </a:p>
        </p:txBody>
      </p:sp>
    </p:spTree>
    <p:extLst>
      <p:ext uri="{BB962C8B-B14F-4D97-AF65-F5344CB8AC3E}">
        <p14:creationId xmlns:p14="http://schemas.microsoft.com/office/powerpoint/2010/main" val="4059490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877" y="144299"/>
            <a:ext cx="4309399" cy="3232049"/>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470" y="3376348"/>
            <a:ext cx="5056263" cy="2844148"/>
          </a:xfrm>
          <a:prstGeom prst="rect">
            <a:avLst/>
          </a:prstGeom>
        </p:spPr>
      </p:pic>
    </p:spTree>
    <p:extLst>
      <p:ext uri="{BB962C8B-B14F-4D97-AF65-F5344CB8AC3E}">
        <p14:creationId xmlns:p14="http://schemas.microsoft.com/office/powerpoint/2010/main" val="1704349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786" y="313386"/>
            <a:ext cx="9625764" cy="1320800"/>
          </a:xfrm>
        </p:spPr>
        <p:txBody>
          <a:bodyPr>
            <a:normAutofit/>
          </a:bodyPr>
          <a:lstStyle/>
          <a:p>
            <a:r>
              <a:rPr lang="tr-TR" sz="3200" dirty="0">
                <a:cs typeface="Times New Roman" pitchFamily="18" charset="0"/>
              </a:rPr>
              <a:t>GÜNEŞ ENERJİLİ SULAMA SİSTEMİ BAŞVURULARINDA</a:t>
            </a:r>
            <a:endParaRPr lang="tr-TR" sz="3200" dirty="0"/>
          </a:p>
        </p:txBody>
      </p:sp>
      <p:sp>
        <p:nvSpPr>
          <p:cNvPr id="3" name="İçerik Yer Tutucusu 2"/>
          <p:cNvSpPr>
            <a:spLocks noGrp="1"/>
          </p:cNvSpPr>
          <p:nvPr>
            <p:ph idx="1"/>
          </p:nvPr>
        </p:nvSpPr>
        <p:spPr>
          <a:xfrm>
            <a:off x="355362" y="1323462"/>
            <a:ext cx="8596668" cy="3880773"/>
          </a:xfrm>
        </p:spPr>
        <p:txBody>
          <a:bodyPr/>
          <a:lstStyle/>
          <a:p>
            <a:pPr marL="0" indent="0" algn="just">
              <a:buNone/>
            </a:pPr>
            <a:r>
              <a:rPr lang="tr-TR" b="1" dirty="0">
                <a:latin typeface="Agency FB" panose="020B0503020202020204" pitchFamily="34" charset="0"/>
              </a:rPr>
              <a:t>a</a:t>
            </a:r>
            <a:r>
              <a:rPr lang="tr-TR" b="1" dirty="0" smtClean="0">
                <a:latin typeface="Agency FB" panose="020B0503020202020204" pitchFamily="34" charset="0"/>
              </a:rPr>
              <a:t>) </a:t>
            </a:r>
            <a:r>
              <a:rPr lang="tr-TR" dirty="0" smtClean="0">
                <a:latin typeface="Agency FB" panose="020B0503020202020204" pitchFamily="34" charset="0"/>
              </a:rPr>
              <a:t>Sadece </a:t>
            </a:r>
            <a:r>
              <a:rPr lang="tr-TR" dirty="0">
                <a:latin typeface="Agency FB" panose="020B0503020202020204" pitchFamily="34" charset="0"/>
              </a:rPr>
              <a:t>güneş enerjisi sistemini içeren </a:t>
            </a:r>
            <a:r>
              <a:rPr lang="tr-TR" b="1" u="sng" dirty="0">
                <a:latin typeface="Agency FB" panose="020B0503020202020204" pitchFamily="34" charset="0"/>
              </a:rPr>
              <a:t>(sulama sistemi içermeyen) başvurular kabul edilmeyecektir.</a:t>
            </a:r>
          </a:p>
          <a:p>
            <a:pPr marL="0" indent="0" algn="just">
              <a:buNone/>
            </a:pPr>
            <a:endParaRPr lang="tr-TR" b="1" u="sng" dirty="0">
              <a:latin typeface="Agency FB" panose="020B0503020202020204" pitchFamily="34" charset="0"/>
            </a:endParaRPr>
          </a:p>
          <a:p>
            <a:pPr marL="0" indent="0">
              <a:buNone/>
            </a:pPr>
            <a:r>
              <a:rPr lang="tr-TR" b="1" u="sng" dirty="0">
                <a:latin typeface="Agency FB" panose="020B0503020202020204" pitchFamily="34" charset="0"/>
              </a:rPr>
              <a:t>b</a:t>
            </a:r>
            <a:r>
              <a:rPr lang="tr-TR" b="1" u="sng" dirty="0" smtClean="0">
                <a:latin typeface="Agency FB" panose="020B0503020202020204" pitchFamily="34" charset="0"/>
              </a:rPr>
              <a:t>) Elektrik </a:t>
            </a:r>
            <a:r>
              <a:rPr lang="tr-TR" b="1" u="sng" dirty="0">
                <a:latin typeface="Agency FB" panose="020B0503020202020204" pitchFamily="34" charset="0"/>
              </a:rPr>
              <a:t>şebekesine bağlantı yapılmayacaktır.</a:t>
            </a:r>
          </a:p>
          <a:p>
            <a:pPr marL="0" indent="0">
              <a:buNone/>
            </a:pPr>
            <a:endParaRPr lang="tr-TR" b="1" u="sng" dirty="0">
              <a:latin typeface="Agency FB" panose="020B0503020202020204" pitchFamily="34" charset="0"/>
            </a:endParaRPr>
          </a:p>
          <a:p>
            <a:pPr marL="0" indent="0" algn="just">
              <a:buNone/>
            </a:pPr>
            <a:r>
              <a:rPr lang="tr-TR" b="1" dirty="0">
                <a:latin typeface="Agency FB" panose="020B0503020202020204" pitchFamily="34" charset="0"/>
              </a:rPr>
              <a:t>c</a:t>
            </a:r>
            <a:r>
              <a:rPr lang="tr-TR" b="1" dirty="0" smtClean="0">
                <a:latin typeface="Agency FB" panose="020B0503020202020204" pitchFamily="34" charset="0"/>
              </a:rPr>
              <a:t>) </a:t>
            </a:r>
            <a:r>
              <a:rPr lang="tr-TR" dirty="0" smtClean="0">
                <a:latin typeface="Agency FB" panose="020B0503020202020204" pitchFamily="34" charset="0"/>
              </a:rPr>
              <a:t>Güneş </a:t>
            </a:r>
            <a:r>
              <a:rPr lang="tr-TR" dirty="0">
                <a:latin typeface="Agency FB" panose="020B0503020202020204" pitchFamily="34" charset="0"/>
              </a:rPr>
              <a:t>enerjisi sisteminin maliyeti proje </a:t>
            </a:r>
            <a:r>
              <a:rPr lang="tr-TR" b="1" u="sng" dirty="0">
                <a:latin typeface="Agency FB" panose="020B0503020202020204" pitchFamily="34" charset="0"/>
              </a:rPr>
              <a:t>toplam maliyetin %50’sini aşamaz</a:t>
            </a:r>
            <a:r>
              <a:rPr lang="tr-TR" dirty="0">
                <a:latin typeface="Agency FB" panose="020B0503020202020204" pitchFamily="34" charset="0"/>
              </a:rPr>
              <a:t>, aşması durumunda artan kısım yatırımcı tarafından ayni katkı olarak karşılanmak üzere proje bütçesinde gösterilecektir.</a:t>
            </a:r>
            <a:endParaRPr lang="tr-TR" dirty="0"/>
          </a:p>
        </p:txBody>
      </p:sp>
    </p:spTree>
    <p:extLst>
      <p:ext uri="{BB962C8B-B14F-4D97-AF65-F5344CB8AC3E}">
        <p14:creationId xmlns:p14="http://schemas.microsoft.com/office/powerpoint/2010/main" val="2164163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67932"/>
            <a:ext cx="8596668" cy="665408"/>
          </a:xfrm>
        </p:spPr>
        <p:txBody>
          <a:bodyPr/>
          <a:lstStyle/>
          <a:p>
            <a:pPr algn="ctr"/>
            <a:r>
              <a:rPr lang="tr-TR" dirty="0"/>
              <a:t>KISITLAMALAR</a:t>
            </a:r>
          </a:p>
        </p:txBody>
      </p:sp>
      <p:sp>
        <p:nvSpPr>
          <p:cNvPr id="3" name="İçerik Yer Tutucusu 2"/>
          <p:cNvSpPr>
            <a:spLocks noGrp="1"/>
          </p:cNvSpPr>
          <p:nvPr>
            <p:ph idx="1"/>
          </p:nvPr>
        </p:nvSpPr>
        <p:spPr>
          <a:xfrm>
            <a:off x="677334" y="1310583"/>
            <a:ext cx="8596668" cy="3880773"/>
          </a:xfrm>
        </p:spPr>
        <p:txBody>
          <a:bodyPr>
            <a:normAutofit fontScale="85000" lnSpcReduction="20000"/>
          </a:bodyPr>
          <a:lstStyle/>
          <a:p>
            <a:pPr marL="0" indent="0">
              <a:buNone/>
            </a:pPr>
            <a:r>
              <a:rPr lang="tr-TR" dirty="0">
                <a:latin typeface="Agency FB" panose="020B0503020202020204" pitchFamily="34" charset="0"/>
              </a:rPr>
              <a:t>Kırsal kalkınma yatırımları kapsamında;</a:t>
            </a:r>
          </a:p>
          <a:p>
            <a:pPr>
              <a:buFont typeface="Arial" panose="020B0604020202020204" pitchFamily="34" charset="0"/>
              <a:buChar char="•"/>
            </a:pPr>
            <a:r>
              <a:rPr lang="fi-FI" b="1" dirty="0">
                <a:latin typeface="Agency FB" panose="020B0503020202020204" pitchFamily="34" charset="0"/>
              </a:rPr>
              <a:t>Lineer </a:t>
            </a:r>
            <a:r>
              <a:rPr lang="tr-TR" b="1" dirty="0">
                <a:latin typeface="Agency FB" panose="020B0503020202020204" pitchFamily="34" charset="0"/>
              </a:rPr>
              <a:t>veya Center pivot sistem yağmurlama </a:t>
            </a:r>
            <a:r>
              <a:rPr lang="tr-TR" dirty="0">
                <a:latin typeface="Agency FB" panose="020B0503020202020204" pitchFamily="34" charset="0"/>
              </a:rPr>
              <a:t>makinesi alınması,</a:t>
            </a:r>
          </a:p>
          <a:p>
            <a:pPr>
              <a:buFont typeface="Arial" panose="020B0604020202020204" pitchFamily="34" charset="0"/>
              <a:buChar char="•"/>
            </a:pPr>
            <a:r>
              <a:rPr lang="tr-TR" b="1" dirty="0">
                <a:latin typeface="Agency FB" panose="020B0503020202020204" pitchFamily="34" charset="0"/>
              </a:rPr>
              <a:t>Tamburlu sistem yağmurlama sulama </a:t>
            </a:r>
            <a:r>
              <a:rPr lang="tr-TR" dirty="0">
                <a:latin typeface="Agency FB" panose="020B0503020202020204" pitchFamily="34" charset="0"/>
              </a:rPr>
              <a:t>makinesi alınması,</a:t>
            </a:r>
          </a:p>
          <a:p>
            <a:pPr algn="just">
              <a:buFont typeface="Arial" panose="020B0604020202020204" pitchFamily="34" charset="0"/>
              <a:buChar char="•"/>
            </a:pPr>
            <a:r>
              <a:rPr lang="fi-FI" b="1" dirty="0">
                <a:latin typeface="Agency FB" panose="020B0503020202020204" pitchFamily="34" charset="0"/>
              </a:rPr>
              <a:t>Güneş enerjili sulama </a:t>
            </a:r>
            <a:r>
              <a:rPr lang="fi-FI" dirty="0">
                <a:latin typeface="Agency FB" panose="020B0503020202020204" pitchFamily="34" charset="0"/>
              </a:rPr>
              <a:t>sistemleri kurulması</a:t>
            </a:r>
            <a:r>
              <a:rPr lang="tr-TR" dirty="0">
                <a:latin typeface="Agency FB" panose="020B0503020202020204" pitchFamily="34" charset="0"/>
              </a:rPr>
              <a:t> yatırım konularında </a:t>
            </a:r>
            <a:r>
              <a:rPr lang="tr-TR" b="1" dirty="0">
                <a:latin typeface="Agency FB" panose="020B0503020202020204" pitchFamily="34" charset="0"/>
              </a:rPr>
              <a:t>son </a:t>
            </a:r>
            <a:r>
              <a:rPr lang="tr-TR" sz="2400" b="1" dirty="0">
                <a:latin typeface="Agency FB" panose="020B0503020202020204" pitchFamily="34" charset="0"/>
              </a:rPr>
              <a:t>10</a:t>
            </a:r>
            <a:r>
              <a:rPr lang="tr-TR" b="1" dirty="0">
                <a:latin typeface="Agency FB" panose="020B0503020202020204" pitchFamily="34" charset="0"/>
              </a:rPr>
              <a:t> yılda</a:t>
            </a:r>
            <a:r>
              <a:rPr lang="tr-TR" dirty="0">
                <a:latin typeface="Agency FB" panose="020B0503020202020204" pitchFamily="34" charset="0"/>
              </a:rPr>
              <a:t>,</a:t>
            </a:r>
          </a:p>
          <a:p>
            <a:pPr marL="0" indent="0" algn="just">
              <a:buNone/>
            </a:pPr>
            <a:endParaRPr lang="tr-TR" dirty="0">
              <a:latin typeface="Agency FB" panose="020B0503020202020204" pitchFamily="34" charset="0"/>
            </a:endParaRPr>
          </a:p>
          <a:p>
            <a:pPr lvl="0">
              <a:buClr>
                <a:srgbClr val="0BD0D9"/>
              </a:buClr>
              <a:buFont typeface="Wingdings" panose="05000000000000000000" pitchFamily="2" charset="2"/>
              <a:buChar char="ü"/>
            </a:pPr>
            <a:r>
              <a:rPr lang="tr-TR" dirty="0">
                <a:latin typeface="Agency FB" panose="020B0503020202020204" pitchFamily="34" charset="0"/>
              </a:rPr>
              <a:t>Tarla içi </a:t>
            </a:r>
            <a:r>
              <a:rPr lang="tr-TR" b="1" dirty="0">
                <a:latin typeface="Agency FB" panose="020B0503020202020204" pitchFamily="34" charset="0"/>
              </a:rPr>
              <a:t>damla sulama sistemi</a:t>
            </a:r>
            <a:r>
              <a:rPr lang="tr-TR" dirty="0">
                <a:latin typeface="Agency FB" panose="020B0503020202020204" pitchFamily="34" charset="0"/>
              </a:rPr>
              <a:t> kurulması,</a:t>
            </a:r>
          </a:p>
          <a:p>
            <a:pPr lvl="0">
              <a:buClr>
                <a:srgbClr val="0BD0D9"/>
              </a:buClr>
              <a:buFont typeface="Wingdings" panose="05000000000000000000" pitchFamily="2" charset="2"/>
              <a:buChar char="ü"/>
            </a:pPr>
            <a:r>
              <a:rPr lang="fi-FI" dirty="0">
                <a:latin typeface="Agency FB" panose="020B0503020202020204" pitchFamily="34" charset="0"/>
              </a:rPr>
              <a:t>Tarla içi </a:t>
            </a:r>
            <a:r>
              <a:rPr lang="fi-FI" b="1" dirty="0">
                <a:latin typeface="Agency FB" panose="020B0503020202020204" pitchFamily="34" charset="0"/>
              </a:rPr>
              <a:t>yağmurlama sulama sistemi</a:t>
            </a:r>
            <a:r>
              <a:rPr lang="fi-FI" dirty="0">
                <a:latin typeface="Agency FB" panose="020B0503020202020204" pitchFamily="34" charset="0"/>
              </a:rPr>
              <a:t> kurulması,</a:t>
            </a:r>
          </a:p>
          <a:p>
            <a:pPr lvl="0">
              <a:buClr>
                <a:srgbClr val="0BD0D9"/>
              </a:buClr>
              <a:buFont typeface="Wingdings" panose="05000000000000000000" pitchFamily="2" charset="2"/>
              <a:buChar char="ü"/>
            </a:pPr>
            <a:r>
              <a:rPr lang="fi-FI" dirty="0">
                <a:latin typeface="Agency FB" panose="020B0503020202020204" pitchFamily="34" charset="0"/>
              </a:rPr>
              <a:t>Tarla içi </a:t>
            </a:r>
            <a:r>
              <a:rPr lang="fi-FI" b="1" dirty="0">
                <a:latin typeface="Agency FB" panose="020B0503020202020204" pitchFamily="34" charset="0"/>
              </a:rPr>
              <a:t>mikro yağmurlama sulama sistemi </a:t>
            </a:r>
            <a:r>
              <a:rPr lang="fi-FI" dirty="0">
                <a:latin typeface="Agency FB" panose="020B0503020202020204" pitchFamily="34" charset="0"/>
              </a:rPr>
              <a:t>kurulması,</a:t>
            </a:r>
          </a:p>
          <a:p>
            <a:pPr>
              <a:buClr>
                <a:srgbClr val="0BD0D9"/>
              </a:buClr>
              <a:buFont typeface="Wingdings" panose="05000000000000000000" pitchFamily="2" charset="2"/>
              <a:buChar char="ü"/>
            </a:pPr>
            <a:r>
              <a:rPr lang="tr-TR" dirty="0">
                <a:latin typeface="Agency FB" panose="020B0503020202020204" pitchFamily="34" charset="0"/>
              </a:rPr>
              <a:t>Tarla içi </a:t>
            </a:r>
            <a:r>
              <a:rPr lang="tr-TR" b="1" dirty="0">
                <a:latin typeface="Agency FB" panose="020B0503020202020204" pitchFamily="34" charset="0"/>
              </a:rPr>
              <a:t>yüzey altı damla sulama sistemi </a:t>
            </a:r>
            <a:r>
              <a:rPr lang="tr-TR" dirty="0">
                <a:latin typeface="Agency FB" panose="020B0503020202020204" pitchFamily="34" charset="0"/>
              </a:rPr>
              <a:t>kurulması </a:t>
            </a:r>
            <a:r>
              <a:rPr lang="tr-TR" dirty="0">
                <a:latin typeface="Agency FB" panose="020B0503020202020204" pitchFamily="34" charset="0"/>
                <a:ea typeface="Calibri" panose="020F0502020204030204" pitchFamily="34" charset="0"/>
                <a:cs typeface="Times New Roman" panose="02020603050405020304" pitchFamily="18" charset="0"/>
              </a:rPr>
              <a:t>yatırım konularında ise </a:t>
            </a:r>
            <a:r>
              <a:rPr lang="tr-TR" b="1" dirty="0">
                <a:latin typeface="Agency FB" panose="020B0503020202020204" pitchFamily="34" charset="0"/>
                <a:ea typeface="Calibri" panose="020F0502020204030204" pitchFamily="34" charset="0"/>
                <a:cs typeface="Times New Roman" panose="02020603050405020304" pitchFamily="18" charset="0"/>
              </a:rPr>
              <a:t>son </a:t>
            </a:r>
            <a:r>
              <a:rPr lang="tr-TR" sz="2400" b="1" dirty="0">
                <a:latin typeface="Agency FB" panose="020B0503020202020204" pitchFamily="34" charset="0"/>
                <a:ea typeface="Calibri" panose="020F0502020204030204" pitchFamily="34" charset="0"/>
                <a:cs typeface="Times New Roman" panose="02020603050405020304" pitchFamily="18" charset="0"/>
              </a:rPr>
              <a:t>3</a:t>
            </a:r>
            <a:r>
              <a:rPr lang="tr-TR" b="1" dirty="0">
                <a:latin typeface="Agency FB" panose="020B0503020202020204" pitchFamily="34" charset="0"/>
                <a:ea typeface="Calibri" panose="020F0502020204030204" pitchFamily="34" charset="0"/>
                <a:cs typeface="Times New Roman" panose="02020603050405020304" pitchFamily="18" charset="0"/>
              </a:rPr>
              <a:t> yılda </a:t>
            </a:r>
            <a:r>
              <a:rPr lang="tr-TR" dirty="0">
                <a:latin typeface="Agency FB" panose="020B0503020202020204" pitchFamily="34" charset="0"/>
                <a:ea typeface="Calibri" panose="020F0502020204030204" pitchFamily="34" charset="0"/>
                <a:cs typeface="Times New Roman" panose="02020603050405020304" pitchFamily="18" charset="0"/>
              </a:rPr>
              <a:t>daha önce </a:t>
            </a:r>
            <a:r>
              <a:rPr lang="tr-TR" dirty="0" smtClean="0">
                <a:latin typeface="Agency FB" panose="020B0503020202020204" pitchFamily="34" charset="0"/>
                <a:ea typeface="Calibri" panose="020F0502020204030204" pitchFamily="34" charset="0"/>
                <a:cs typeface="Times New Roman" panose="02020603050405020304" pitchFamily="18" charset="0"/>
              </a:rPr>
              <a:t>bireysel </a:t>
            </a:r>
            <a:r>
              <a:rPr lang="tr-TR" dirty="0">
                <a:latin typeface="Agency FB" panose="020B0503020202020204" pitchFamily="34" charset="0"/>
                <a:ea typeface="Calibri" panose="020F0502020204030204" pitchFamily="34" charset="0"/>
                <a:cs typeface="Times New Roman" panose="02020603050405020304" pitchFamily="18" charset="0"/>
              </a:rPr>
              <a:t>sulamaya ilişkin hibe ödemesi alınan yer için </a:t>
            </a:r>
            <a:r>
              <a:rPr lang="tr-TR" b="1" dirty="0">
                <a:latin typeface="Agency FB" panose="020B0503020202020204" pitchFamily="34" charset="0"/>
                <a:ea typeface="Calibri" panose="020F0502020204030204" pitchFamily="34" charset="0"/>
                <a:cs typeface="Times New Roman" panose="02020603050405020304" pitchFamily="18" charset="0"/>
              </a:rPr>
              <a:t>başvuru yapılamaz.</a:t>
            </a:r>
            <a:endParaRPr lang="tr-TR" b="1" dirty="0">
              <a:latin typeface="Agency FB" panose="020B0503020202020204" pitchFamily="34" charset="0"/>
            </a:endParaRPr>
          </a:p>
          <a:p>
            <a:pPr marL="0" indent="0" algn="just">
              <a:buNone/>
            </a:pPr>
            <a:endParaRPr lang="tr-TR" dirty="0">
              <a:latin typeface="Agency FB" panose="020B0503020202020204" pitchFamily="34" charset="0"/>
            </a:endParaRPr>
          </a:p>
          <a:p>
            <a:pPr algn="just"/>
            <a:r>
              <a:rPr lang="tr-TR" b="1" u="sng" dirty="0">
                <a:latin typeface="Agency FB" panose="020B0503020202020204" pitchFamily="34" charset="0"/>
                <a:cs typeface="Times New Roman" pitchFamily="18" charset="0"/>
              </a:rPr>
              <a:t>Su kaynağı olmayan arazilere hibe desteği verilmez</a:t>
            </a:r>
            <a:r>
              <a:rPr lang="tr-TR" u="sng" dirty="0">
                <a:latin typeface="Agency FB" panose="020B0503020202020204" pitchFamily="34" charset="0"/>
                <a:cs typeface="Times New Roman" pitchFamily="18" charset="0"/>
              </a:rPr>
              <a:t>.</a:t>
            </a:r>
            <a:endParaRPr lang="tr-TR" dirty="0"/>
          </a:p>
        </p:txBody>
      </p:sp>
    </p:spTree>
    <p:extLst>
      <p:ext uri="{BB962C8B-B14F-4D97-AF65-F5344CB8AC3E}">
        <p14:creationId xmlns:p14="http://schemas.microsoft.com/office/powerpoint/2010/main" val="22393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62377"/>
          </a:xfrm>
        </p:spPr>
        <p:txBody>
          <a:bodyPr>
            <a:normAutofit fontScale="90000"/>
          </a:bodyPr>
          <a:lstStyle/>
          <a:p>
            <a:r>
              <a:rPr lang="tr-TR" dirty="0">
                <a:latin typeface="+mn-lt"/>
              </a:rPr>
              <a:t>DEĞERLENDİRME</a:t>
            </a:r>
          </a:p>
        </p:txBody>
      </p:sp>
      <p:sp>
        <p:nvSpPr>
          <p:cNvPr id="3" name="İçerik Yer Tutucusu 2"/>
          <p:cNvSpPr>
            <a:spLocks noGrp="1"/>
          </p:cNvSpPr>
          <p:nvPr>
            <p:ph idx="1"/>
          </p:nvPr>
        </p:nvSpPr>
        <p:spPr>
          <a:xfrm>
            <a:off x="767486" y="1915890"/>
            <a:ext cx="8596668" cy="3880773"/>
          </a:xfrm>
        </p:spPr>
        <p:txBody>
          <a:bodyPr/>
          <a:lstStyle/>
          <a:p>
            <a:pPr algn="just"/>
            <a:r>
              <a:rPr lang="nn-NO" dirty="0">
                <a:latin typeface="Agency FB" panose="020B0503020202020204" pitchFamily="34" charset="0"/>
              </a:rPr>
              <a:t>Programa yönelik olarak bireysel sulama makine ve ekipmanları</a:t>
            </a:r>
            <a:r>
              <a:rPr lang="tr-TR" dirty="0">
                <a:latin typeface="Agency FB" panose="020B0503020202020204" pitchFamily="34" charset="0"/>
              </a:rPr>
              <a:t> başvurusunun yapıldığı her il için Genel Müdürlük tarafından </a:t>
            </a:r>
            <a:r>
              <a:rPr lang="tr-TR" b="1" u="sng" dirty="0">
                <a:latin typeface="Agency FB" panose="020B0503020202020204" pitchFamily="34" charset="0"/>
              </a:rPr>
              <a:t>tahsis edilen bütçe miktarı kadar</a:t>
            </a:r>
            <a:r>
              <a:rPr lang="tr-TR" dirty="0">
                <a:latin typeface="Agency FB" panose="020B0503020202020204" pitchFamily="34" charset="0"/>
              </a:rPr>
              <a:t> başvuruya </a:t>
            </a:r>
            <a:r>
              <a:rPr lang="tr-TR" b="1" u="sng" dirty="0">
                <a:latin typeface="Agency FB" panose="020B0503020202020204" pitchFamily="34" charset="0"/>
              </a:rPr>
              <a:t>hibe desteği sağlanır.</a:t>
            </a:r>
            <a:endParaRPr lang="tr-TR" dirty="0">
              <a:latin typeface="Agency FB" panose="020B0503020202020204" pitchFamily="34" charset="0"/>
            </a:endParaRPr>
          </a:p>
          <a:p>
            <a:pPr marL="0" indent="0" algn="just">
              <a:buNone/>
            </a:pPr>
            <a:endParaRPr lang="tr-TR" b="1" u="sng" dirty="0">
              <a:latin typeface="Agency FB" panose="020B0503020202020204" pitchFamily="34" charset="0"/>
            </a:endParaRPr>
          </a:p>
          <a:p>
            <a:pPr algn="just"/>
            <a:r>
              <a:rPr lang="tr-TR" dirty="0" smtClean="0">
                <a:latin typeface="Agency FB" panose="020B0503020202020204" pitchFamily="34" charset="0"/>
              </a:rPr>
              <a:t>Yatırım </a:t>
            </a:r>
            <a:r>
              <a:rPr lang="tr-TR" dirty="0">
                <a:latin typeface="Agency FB" panose="020B0503020202020204" pitchFamily="34" charset="0"/>
              </a:rPr>
              <a:t>konusu başvuruları için </a:t>
            </a:r>
            <a:r>
              <a:rPr lang="tr-TR" b="1" u="sng" dirty="0">
                <a:latin typeface="Agency FB" panose="020B0503020202020204" pitchFamily="34" charset="0"/>
              </a:rPr>
              <a:t>Başvuru Değerlendirme Kriterleri </a:t>
            </a:r>
            <a:r>
              <a:rPr lang="tr-TR" dirty="0">
                <a:latin typeface="Agency FB" panose="020B0503020202020204" pitchFamily="34" charset="0"/>
              </a:rPr>
              <a:t>Tablosu  düzenlenerek puanlama yapılır ve yatırımcı listeleri hazırlanır.</a:t>
            </a:r>
          </a:p>
          <a:p>
            <a:endParaRPr lang="tr-TR" dirty="0"/>
          </a:p>
        </p:txBody>
      </p:sp>
    </p:spTree>
    <p:extLst>
      <p:ext uri="{BB962C8B-B14F-4D97-AF65-F5344CB8AC3E}">
        <p14:creationId xmlns:p14="http://schemas.microsoft.com/office/powerpoint/2010/main" val="2399961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451153077"/>
              </p:ext>
            </p:extLst>
          </p:nvPr>
        </p:nvGraphicFramePr>
        <p:xfrm>
          <a:off x="706408" y="333825"/>
          <a:ext cx="7848872" cy="6102325"/>
        </p:xfrm>
        <a:graphic>
          <a:graphicData uri="http://schemas.openxmlformats.org/drawingml/2006/table">
            <a:tbl>
              <a:tblPr/>
              <a:tblGrid>
                <a:gridCol w="4301235">
                  <a:extLst>
                    <a:ext uri="{9D8B030D-6E8A-4147-A177-3AD203B41FA5}">
                      <a16:colId xmlns:a16="http://schemas.microsoft.com/office/drawing/2014/main" xmlns="" val="20000"/>
                    </a:ext>
                  </a:extLst>
                </a:gridCol>
                <a:gridCol w="1520415">
                  <a:extLst>
                    <a:ext uri="{9D8B030D-6E8A-4147-A177-3AD203B41FA5}">
                      <a16:colId xmlns:a16="http://schemas.microsoft.com/office/drawing/2014/main" xmlns="" val="20001"/>
                    </a:ext>
                  </a:extLst>
                </a:gridCol>
                <a:gridCol w="1181077">
                  <a:extLst>
                    <a:ext uri="{9D8B030D-6E8A-4147-A177-3AD203B41FA5}">
                      <a16:colId xmlns:a16="http://schemas.microsoft.com/office/drawing/2014/main" xmlns="" val="20002"/>
                    </a:ext>
                  </a:extLst>
                </a:gridCol>
                <a:gridCol w="846145">
                  <a:extLst>
                    <a:ext uri="{9D8B030D-6E8A-4147-A177-3AD203B41FA5}">
                      <a16:colId xmlns:a16="http://schemas.microsoft.com/office/drawing/2014/main" xmlns="" val="20003"/>
                    </a:ext>
                  </a:extLst>
                </a:gridCol>
              </a:tblGrid>
              <a:tr h="134548">
                <a:tc gridSpan="4">
                  <a:txBody>
                    <a:bodyPr/>
                    <a:lstStyle/>
                    <a:p>
                      <a:pPr algn="ctr" rtl="0" fontAlgn="ctr"/>
                      <a:r>
                        <a:rPr lang="tr-TR" sz="900" b="1" i="0" u="none" strike="noStrike" dirty="0">
                          <a:solidFill>
                            <a:srgbClr val="000000"/>
                          </a:solidFill>
                          <a:effectLst/>
                          <a:latin typeface="Century Gothic" panose="020B0502020202020204" pitchFamily="34" charset="0"/>
                        </a:rPr>
                        <a:t>KIRSAL KALKINMA YATIRIMLARININ DESTEKLENMESİ PROGRAMI</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134548">
                <a:tc gridSpan="4">
                  <a:txBody>
                    <a:bodyPr/>
                    <a:lstStyle/>
                    <a:p>
                      <a:pPr algn="ctr" rtl="0" fontAlgn="ctr"/>
                      <a:r>
                        <a:rPr lang="tr-TR" sz="900" b="0" i="0" u="none" strike="noStrike">
                          <a:solidFill>
                            <a:srgbClr val="000000"/>
                          </a:solidFill>
                          <a:effectLst/>
                          <a:latin typeface="Century Gothic" panose="020B0502020202020204" pitchFamily="34" charset="0"/>
                        </a:rPr>
                        <a:t>BİREYSEL SULAMA SİSTEMLERİNİN DESTEKLENMESİ HAKKINDA TEBLİĞ ( Tebliğ No: 2017/48)</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1"/>
                  </a:ext>
                </a:extLst>
              </a:tr>
              <a:tr h="134548">
                <a:tc gridSpan="4">
                  <a:txBody>
                    <a:bodyPr/>
                    <a:lstStyle/>
                    <a:p>
                      <a:pPr algn="ctr" rtl="0" fontAlgn="ctr"/>
                      <a:r>
                        <a:rPr lang="tr-TR" sz="900" b="1" i="0" u="none" strike="noStrike">
                          <a:solidFill>
                            <a:srgbClr val="000000"/>
                          </a:solidFill>
                          <a:effectLst/>
                          <a:latin typeface="Century Gothic" panose="020B0502020202020204" pitchFamily="34" charset="0"/>
                        </a:rPr>
                        <a:t>Başvuru Değerlendirme Kriterleri 2018-14.Etap</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2"/>
                  </a:ext>
                </a:extLst>
              </a:tr>
              <a:tr h="134548">
                <a:tc gridSpan="4">
                  <a:txBody>
                    <a:bodyPr/>
                    <a:lstStyle/>
                    <a:p>
                      <a:pPr algn="ctr" rtl="0" fontAlgn="ctr"/>
                      <a:r>
                        <a:rPr lang="tr-TR" sz="900" b="0" i="0" u="none" strike="noStrike">
                          <a:solidFill>
                            <a:srgbClr val="000000"/>
                          </a:solidFill>
                          <a:effectLst/>
                          <a:latin typeface="Century Gothic" panose="020B0502020202020204" pitchFamily="34" charset="0"/>
                        </a:rPr>
                        <a:t>( EK-3 )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3"/>
                  </a:ext>
                </a:extLst>
              </a:tr>
              <a:tr h="200564">
                <a:tc>
                  <a:txBody>
                    <a:bodyPr/>
                    <a:lstStyle/>
                    <a:p>
                      <a:pPr algn="just" fontAlgn="ctr"/>
                      <a:endParaRPr lang="tr-TR"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t"/>
                      <a:endParaRPr lang="tr-TR" sz="900" b="0" i="0" u="none" strike="noStrike">
                        <a:solidFill>
                          <a:srgbClr val="000000"/>
                        </a:solidFill>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tr-TR" sz="900" b="0" i="0" u="none" strike="noStrike">
                        <a:solidFill>
                          <a:srgbClr val="000000"/>
                        </a:solidFill>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tr-TR" sz="900" b="0" i="0" u="none" strike="noStrike">
                        <a:solidFill>
                          <a:srgbClr val="000000"/>
                        </a:solidFill>
                        <a:effectLst/>
                        <a:latin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34548">
                <a:tc>
                  <a:txBody>
                    <a:bodyPr/>
                    <a:lstStyle/>
                    <a:p>
                      <a:pPr algn="just" rtl="0" fontAlgn="ctr"/>
                      <a:r>
                        <a:rPr lang="tr-TR" sz="900" b="0" i="0" u="none" strike="noStrike" dirty="0">
                          <a:solidFill>
                            <a:srgbClr val="000000"/>
                          </a:solidFill>
                          <a:effectLst/>
                          <a:latin typeface="Century Gothic" panose="020B0502020202020204" pitchFamily="34" charset="0"/>
                        </a:rPr>
                        <a:t>Yatırımcı Adı ve Soyadı / Unvanı:</a:t>
                      </a:r>
                    </a:p>
                  </a:txBody>
                  <a:tcPr marL="0" marR="0" marT="0" marB="0" anchor="ctr">
                    <a:lnL>
                      <a:noFill/>
                    </a:lnL>
                    <a:lnR>
                      <a:noFill/>
                    </a:lnR>
                    <a:lnT>
                      <a:noFill/>
                    </a:lnT>
                    <a:lnB>
                      <a:noFill/>
                    </a:lnB>
                  </a:tcPr>
                </a:tc>
                <a:tc>
                  <a:txBody>
                    <a:bodyPr/>
                    <a:lstStyle/>
                    <a:p>
                      <a:pPr algn="l" fontAlgn="b"/>
                      <a:endParaRPr lang="tr-TR"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rtl="0" fontAlgn="ctr"/>
                      <a:r>
                        <a:rPr lang="tr-TR" sz="900" b="0" i="0" u="none" strike="noStrike">
                          <a:solidFill>
                            <a:srgbClr val="000000"/>
                          </a:solidFill>
                          <a:effectLst/>
                          <a:latin typeface="Century Gothic" panose="020B0502020202020204" pitchFamily="34" charset="0"/>
                        </a:rPr>
                        <a:t>Başvuru No:       </a:t>
                      </a:r>
                    </a:p>
                  </a:txBody>
                  <a:tcPr marL="0" marR="0" marT="0" marB="0" anchor="ctr">
                    <a:lnL>
                      <a:noFill/>
                    </a:lnL>
                    <a:lnR>
                      <a:noFill/>
                    </a:lnR>
                    <a:lnT>
                      <a:noFill/>
                    </a:lnT>
                    <a:lnB>
                      <a:noFill/>
                    </a:lnB>
                  </a:tcPr>
                </a:tc>
                <a:tc hMerge="1">
                  <a:txBody>
                    <a:bodyPr/>
                    <a:lstStyle/>
                    <a:p>
                      <a:endParaRPr lang="tr-TR"/>
                    </a:p>
                  </a:txBody>
                  <a:tcPr/>
                </a:tc>
                <a:extLst>
                  <a:ext uri="{0D108BD9-81ED-4DB2-BD59-A6C34878D82A}">
                    <a16:rowId xmlns:a16="http://schemas.microsoft.com/office/drawing/2014/main" xmlns="" val="10005"/>
                  </a:ext>
                </a:extLst>
              </a:tr>
              <a:tr h="200564">
                <a:tc>
                  <a:txBody>
                    <a:bodyPr/>
                    <a:lstStyle/>
                    <a:p>
                      <a:pPr algn="just" fontAlgn="ctr"/>
                      <a:r>
                        <a:rPr lang="tr-TR"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2913">
                <a:tc>
                  <a:txBody>
                    <a:bodyPr/>
                    <a:lstStyle/>
                    <a:p>
                      <a:pPr algn="ctr" rtl="0" fontAlgn="ctr"/>
                      <a:r>
                        <a:rPr lang="tr-TR" sz="900" b="0" i="0" u="none" strike="noStrike">
                          <a:solidFill>
                            <a:srgbClr val="000000"/>
                          </a:solidFill>
                          <a:effectLst/>
                          <a:latin typeface="Century Gothic" panose="020B0502020202020204" pitchFamily="34" charset="0"/>
                        </a:rPr>
                        <a:t>Değerlendirme Kriterleri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tr-TR" sz="900" b="0" i="0" u="none" strike="noStrike">
                          <a:solidFill>
                            <a:srgbClr val="000000"/>
                          </a:solidFill>
                          <a:effectLst/>
                          <a:latin typeface="Century Gothic" panose="020B0502020202020204" pitchFamily="34" charset="0"/>
                        </a:rPr>
                        <a:t>Puan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tr-TR" sz="900" b="0" i="0" u="none" strike="noStrike">
                          <a:solidFill>
                            <a:srgbClr val="000000"/>
                          </a:solidFill>
                          <a:effectLst/>
                          <a:latin typeface="Century Gothic" panose="020B0502020202020204" pitchFamily="34" charset="0"/>
                        </a:rPr>
                        <a:t>Referans Puan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tr-TR" sz="900" b="0" i="0" u="none" strike="noStrike">
                          <a:solidFill>
                            <a:srgbClr val="000000"/>
                          </a:solidFill>
                          <a:effectLst/>
                          <a:latin typeface="Century Gothic" panose="020B0502020202020204" pitchFamily="34" charset="0"/>
                        </a:rPr>
                        <a:t>Aldığı Puan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xmlns="" val="10007"/>
                  </a:ext>
                </a:extLst>
              </a:tr>
              <a:tr h="134548">
                <a:tc gridSpan="4">
                  <a:txBody>
                    <a:bodyPr/>
                    <a:lstStyle/>
                    <a:p>
                      <a:pPr algn="l" rtl="0" fontAlgn="t"/>
                      <a:r>
                        <a:rPr lang="tr-TR" sz="900" b="1" i="0" u="none" strike="noStrike">
                          <a:solidFill>
                            <a:srgbClr val="000000"/>
                          </a:solidFill>
                          <a:effectLst/>
                          <a:latin typeface="Century Gothic" panose="020B0502020202020204" pitchFamily="34" charset="0"/>
                        </a:rPr>
                        <a:t>1 – Başvuru Sahibinin Durumu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8"/>
                  </a:ext>
                </a:extLst>
              </a:tr>
              <a:tr h="134548">
                <a:tc>
                  <a:txBody>
                    <a:bodyPr/>
                    <a:lstStyle/>
                    <a:p>
                      <a:pPr algn="l" rtl="0" fontAlgn="t"/>
                      <a:r>
                        <a:rPr lang="tr-TR" sz="900" b="0" i="1" u="none" strike="noStrike">
                          <a:solidFill>
                            <a:srgbClr val="000000"/>
                          </a:solidFill>
                          <a:effectLst/>
                          <a:latin typeface="Century Gothic" panose="020B0502020202020204" pitchFamily="34" charset="0"/>
                        </a:rPr>
                        <a:t>Tüzel Kişilik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tr-TR" sz="900" b="0" i="1" u="none" strike="noStrike">
                          <a:solidFill>
                            <a:srgbClr val="000000"/>
                          </a:solidFill>
                          <a:effectLst/>
                          <a:latin typeface="Century Gothic" panose="020B0502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tr-TR" sz="900" b="0" i="1" u="none" strike="noStrike">
                          <a:solidFill>
                            <a:srgbClr val="000000"/>
                          </a:solidFill>
                          <a:effectLst/>
                          <a:latin typeface="Century Gothic" panose="020B050202020202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tr-TR"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34548">
                <a:tc>
                  <a:txBody>
                    <a:bodyPr/>
                    <a:lstStyle/>
                    <a:p>
                      <a:pPr algn="l" rtl="0" fontAlgn="t"/>
                      <a:r>
                        <a:rPr lang="tr-TR" sz="900" b="0" i="1" u="none" strike="noStrike">
                          <a:solidFill>
                            <a:srgbClr val="000000"/>
                          </a:solidFill>
                          <a:effectLst/>
                          <a:latin typeface="Century Gothic" panose="020B0502020202020204" pitchFamily="34" charset="0"/>
                        </a:rPr>
                        <a:t>Tüzel Kişilik ( Kooperatif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10"/>
                  </a:ext>
                </a:extLst>
              </a:tr>
              <a:tr h="134548">
                <a:tc>
                  <a:txBody>
                    <a:bodyPr/>
                    <a:lstStyle/>
                    <a:p>
                      <a:pPr algn="l" rtl="0" fontAlgn="t"/>
                      <a:r>
                        <a:rPr lang="tr-TR" sz="900" b="0" i="1" u="none" strike="noStrike">
                          <a:solidFill>
                            <a:srgbClr val="000000"/>
                          </a:solidFill>
                          <a:effectLst/>
                          <a:latin typeface="Century Gothic" panose="020B0502020202020204" pitchFamily="34" charset="0"/>
                        </a:rPr>
                        <a:t>Gerçek Kişilik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11"/>
                  </a:ext>
                </a:extLst>
              </a:tr>
              <a:tr h="329960">
                <a:tc>
                  <a:txBody>
                    <a:bodyPr/>
                    <a:lstStyle/>
                    <a:p>
                      <a:pPr algn="l" rtl="0" fontAlgn="t"/>
                      <a:r>
                        <a:rPr lang="tr-TR" sz="900" b="0" i="1" u="none" strike="noStrike">
                          <a:solidFill>
                            <a:srgbClr val="000000"/>
                          </a:solidFill>
                          <a:effectLst/>
                          <a:latin typeface="Century Gothic" panose="020B0502020202020204" pitchFamily="34" charset="0"/>
                        </a:rPr>
                        <a:t>Genç Çiftçi / İyi Tarım Uygulayıcısı / Organik Tarım Müteşebbisi / Şehit ve Gazilerin 1. Derece yakınları ve Gaziler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12"/>
                  </a:ext>
                </a:extLst>
              </a:tr>
              <a:tr h="134548">
                <a:tc gridSpan="4">
                  <a:txBody>
                    <a:bodyPr/>
                    <a:lstStyle/>
                    <a:p>
                      <a:pPr algn="l" rtl="0" fontAlgn="t"/>
                      <a:r>
                        <a:rPr lang="tr-TR" sz="900" b="1" i="0" u="none" strike="noStrike">
                          <a:solidFill>
                            <a:srgbClr val="000000"/>
                          </a:solidFill>
                          <a:effectLst/>
                          <a:latin typeface="Century Gothic" panose="020B0502020202020204" pitchFamily="34" charset="0"/>
                        </a:rPr>
                        <a:t>2 – Başvuru Sahibinin Toplam Arazi Varlığı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13"/>
                  </a:ext>
                </a:extLst>
              </a:tr>
              <a:tr h="134548">
                <a:tc>
                  <a:txBody>
                    <a:bodyPr/>
                    <a:lstStyle/>
                    <a:p>
                      <a:pPr algn="l" rtl="0" fontAlgn="t"/>
                      <a:r>
                        <a:rPr lang="tr-TR" sz="900" b="0" i="1" u="none" strike="noStrike">
                          <a:solidFill>
                            <a:srgbClr val="000000"/>
                          </a:solidFill>
                          <a:effectLst/>
                          <a:latin typeface="Century Gothic" panose="020B0502020202020204" pitchFamily="34" charset="0"/>
                        </a:rPr>
                        <a:t>&lt;20 dekar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tr-TR" sz="900" b="0" i="1" u="none" strike="noStrike">
                          <a:solidFill>
                            <a:srgbClr val="000000"/>
                          </a:solidFill>
                          <a:effectLst/>
                          <a:latin typeface="Century Gothic" panose="020B0502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tr-TR" sz="900" b="0" i="1" u="none" strike="noStrike">
                          <a:solidFill>
                            <a:srgbClr val="000000"/>
                          </a:solidFill>
                          <a:effectLst/>
                          <a:latin typeface="Century Gothic" panose="020B050202020202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tr-TR"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34548">
                <a:tc>
                  <a:txBody>
                    <a:bodyPr/>
                    <a:lstStyle/>
                    <a:p>
                      <a:pPr algn="l" rtl="0" fontAlgn="t"/>
                      <a:r>
                        <a:rPr lang="tr-TR" sz="900" b="0" i="1" u="none" strike="noStrike">
                          <a:solidFill>
                            <a:srgbClr val="000000"/>
                          </a:solidFill>
                          <a:effectLst/>
                          <a:latin typeface="Century Gothic" panose="020B0502020202020204" pitchFamily="34" charset="0"/>
                        </a:rPr>
                        <a:t>20-50 dekar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15"/>
                  </a:ext>
                </a:extLst>
              </a:tr>
              <a:tr h="134548">
                <a:tc>
                  <a:txBody>
                    <a:bodyPr/>
                    <a:lstStyle/>
                    <a:p>
                      <a:pPr algn="l" rtl="0" fontAlgn="t"/>
                      <a:r>
                        <a:rPr lang="tr-TR" sz="900" b="0" i="1" u="none" strike="noStrike">
                          <a:solidFill>
                            <a:srgbClr val="000000"/>
                          </a:solidFill>
                          <a:effectLst/>
                          <a:latin typeface="Century Gothic" panose="020B0502020202020204" pitchFamily="34" charset="0"/>
                        </a:rPr>
                        <a:t>&gt;50 dekar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16"/>
                  </a:ext>
                </a:extLst>
              </a:tr>
              <a:tr h="134548">
                <a:tc gridSpan="4">
                  <a:txBody>
                    <a:bodyPr/>
                    <a:lstStyle/>
                    <a:p>
                      <a:pPr algn="l" rtl="0" fontAlgn="t"/>
                      <a:r>
                        <a:rPr lang="tr-TR" sz="900" b="1" i="0" u="none" strike="noStrike">
                          <a:solidFill>
                            <a:srgbClr val="000000"/>
                          </a:solidFill>
                          <a:effectLst/>
                          <a:latin typeface="Century Gothic" panose="020B0502020202020204" pitchFamily="34" charset="0"/>
                        </a:rPr>
                        <a:t>3 – Başvuru Yapılan Arazinin Tasarruf Şekli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17"/>
                  </a:ext>
                </a:extLst>
              </a:tr>
              <a:tr h="134548">
                <a:tc>
                  <a:txBody>
                    <a:bodyPr/>
                    <a:lstStyle/>
                    <a:p>
                      <a:pPr algn="l" rtl="0" fontAlgn="t"/>
                      <a:r>
                        <a:rPr lang="tr-TR" sz="900" b="0" i="1" u="none" strike="noStrike">
                          <a:solidFill>
                            <a:srgbClr val="000000"/>
                          </a:solidFill>
                          <a:effectLst/>
                          <a:latin typeface="Century Gothic" panose="020B0502020202020204" pitchFamily="34" charset="0"/>
                        </a:rPr>
                        <a:t>Kiralık / Tahsis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tr-TR" sz="900" b="0" i="1" u="none" strike="noStrike">
                          <a:solidFill>
                            <a:srgbClr val="000000"/>
                          </a:solidFill>
                          <a:effectLst/>
                          <a:latin typeface="Century Gothic" panose="020B0502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tr-TR" sz="900" b="0" i="1" u="none" strike="noStrike">
                          <a:solidFill>
                            <a:srgbClr val="000000"/>
                          </a:solidFill>
                          <a:effectLst/>
                          <a:latin typeface="Century Gothic" panose="020B0502020202020204" pitchFamily="34"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tr-TR"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34548">
                <a:tc>
                  <a:txBody>
                    <a:bodyPr/>
                    <a:lstStyle/>
                    <a:p>
                      <a:pPr algn="l" rtl="0" fontAlgn="t"/>
                      <a:r>
                        <a:rPr lang="tr-TR" sz="900" b="0" i="1" u="none" strike="noStrike">
                          <a:solidFill>
                            <a:srgbClr val="000000"/>
                          </a:solidFill>
                          <a:effectLst/>
                          <a:latin typeface="Century Gothic" panose="020B0502020202020204" pitchFamily="34" charset="0"/>
                        </a:rPr>
                        <a:t>Mülkiyet Sahibi + Kiralık / Tahsis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19"/>
                  </a:ext>
                </a:extLst>
              </a:tr>
              <a:tr h="134548">
                <a:tc>
                  <a:txBody>
                    <a:bodyPr/>
                    <a:lstStyle/>
                    <a:p>
                      <a:pPr algn="l" rtl="0" fontAlgn="t"/>
                      <a:r>
                        <a:rPr lang="tr-TR" sz="900" b="0" i="1" u="none" strike="noStrike">
                          <a:solidFill>
                            <a:srgbClr val="000000"/>
                          </a:solidFill>
                          <a:effectLst/>
                          <a:latin typeface="Century Gothic" panose="020B0502020202020204" pitchFamily="34" charset="0"/>
                        </a:rPr>
                        <a:t>Kendi Malı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20"/>
                  </a:ext>
                </a:extLst>
              </a:tr>
              <a:tr h="134548">
                <a:tc gridSpan="4">
                  <a:txBody>
                    <a:bodyPr/>
                    <a:lstStyle/>
                    <a:p>
                      <a:pPr algn="l" rtl="0" fontAlgn="t"/>
                      <a:r>
                        <a:rPr lang="pt-BR" sz="900" b="1" i="0" u="none" strike="noStrike">
                          <a:solidFill>
                            <a:srgbClr val="000000"/>
                          </a:solidFill>
                          <a:effectLst/>
                          <a:latin typeface="Century Gothic" panose="020B0502020202020204" pitchFamily="34" charset="0"/>
                        </a:rPr>
                        <a:t>4 – Proje Sulama Alanı Büyüklüğü</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21"/>
                  </a:ext>
                </a:extLst>
              </a:tr>
              <a:tr h="134548">
                <a:tc>
                  <a:txBody>
                    <a:bodyPr/>
                    <a:lstStyle/>
                    <a:p>
                      <a:pPr algn="l" rtl="0" fontAlgn="t"/>
                      <a:r>
                        <a:rPr lang="tr-TR" sz="900" b="0" i="1" u="none" strike="noStrike">
                          <a:solidFill>
                            <a:srgbClr val="000000"/>
                          </a:solidFill>
                          <a:effectLst/>
                          <a:latin typeface="Century Gothic" panose="020B0502020202020204" pitchFamily="34" charset="0"/>
                        </a:rPr>
                        <a:t>&lt;20 dekar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tr-TR" sz="900" b="0" i="1" u="none" strike="noStrike">
                          <a:solidFill>
                            <a:srgbClr val="000000"/>
                          </a:solidFill>
                          <a:effectLst/>
                          <a:latin typeface="Century Gothic" panose="020B0502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tr-TR" sz="900" b="0" i="1" u="none" strike="noStrike">
                          <a:solidFill>
                            <a:srgbClr val="000000"/>
                          </a:solidFill>
                          <a:effectLst/>
                          <a:latin typeface="Century Gothic" panose="020B050202020202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tr-TR"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34548">
                <a:tc>
                  <a:txBody>
                    <a:bodyPr/>
                    <a:lstStyle/>
                    <a:p>
                      <a:pPr algn="l" rtl="0" fontAlgn="t"/>
                      <a:r>
                        <a:rPr lang="tr-TR" sz="900" b="0" i="1" u="none" strike="noStrike" dirty="0">
                          <a:solidFill>
                            <a:srgbClr val="000000"/>
                          </a:solidFill>
                          <a:effectLst/>
                          <a:latin typeface="Century Gothic" panose="020B0502020202020204" pitchFamily="34" charset="0"/>
                        </a:rPr>
                        <a:t>20-50dekar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23"/>
                  </a:ext>
                </a:extLst>
              </a:tr>
              <a:tr h="134548">
                <a:tc>
                  <a:txBody>
                    <a:bodyPr/>
                    <a:lstStyle/>
                    <a:p>
                      <a:pPr algn="l" rtl="0" fontAlgn="t"/>
                      <a:r>
                        <a:rPr lang="tr-TR" sz="900" b="0" i="1" u="none" strike="noStrike">
                          <a:solidFill>
                            <a:srgbClr val="000000"/>
                          </a:solidFill>
                          <a:effectLst/>
                          <a:latin typeface="Century Gothic" panose="020B0502020202020204" pitchFamily="34" charset="0"/>
                        </a:rPr>
                        <a:t>&gt;50 dekar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24"/>
                  </a:ext>
                </a:extLst>
              </a:tr>
              <a:tr h="134548">
                <a:tc gridSpan="4">
                  <a:txBody>
                    <a:bodyPr/>
                    <a:lstStyle/>
                    <a:p>
                      <a:pPr algn="l" rtl="0" fontAlgn="t"/>
                      <a:r>
                        <a:rPr lang="tr-TR" sz="900" b="1" i="0" u="none" strike="noStrike">
                          <a:solidFill>
                            <a:srgbClr val="000000"/>
                          </a:solidFill>
                          <a:effectLst/>
                          <a:latin typeface="Century Gothic" panose="020B0502020202020204" pitchFamily="34" charset="0"/>
                        </a:rPr>
                        <a:t>5 – Proje Sulama Alanı Su Kaynağı Durumu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25"/>
                  </a:ext>
                </a:extLst>
              </a:tr>
              <a:tr h="134548">
                <a:tc>
                  <a:txBody>
                    <a:bodyPr/>
                    <a:lstStyle/>
                    <a:p>
                      <a:pPr algn="l" rtl="0" fontAlgn="t"/>
                      <a:r>
                        <a:rPr lang="tr-TR" sz="900" b="0" i="1" u="none" strike="noStrike">
                          <a:solidFill>
                            <a:srgbClr val="000000"/>
                          </a:solidFill>
                          <a:effectLst/>
                          <a:latin typeface="Century Gothic" panose="020B0502020202020204" pitchFamily="34" charset="0"/>
                        </a:rPr>
                        <a:t>Şebekeli Sulama Alanı Dışında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tr-TR" sz="900" b="0" i="1" u="none" strike="noStrike">
                          <a:solidFill>
                            <a:srgbClr val="000000"/>
                          </a:solidFill>
                          <a:effectLst/>
                          <a:latin typeface="Century Gothic" panose="020B0502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tr-TR" sz="900" b="0" i="1" u="none" strike="noStrike">
                          <a:solidFill>
                            <a:srgbClr val="000000"/>
                          </a:solidFill>
                          <a:effectLst/>
                          <a:latin typeface="Century Gothic" panose="020B050202020202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tr-TR"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34548">
                <a:tc>
                  <a:txBody>
                    <a:bodyPr/>
                    <a:lstStyle/>
                    <a:p>
                      <a:pPr algn="l" rtl="0" fontAlgn="t"/>
                      <a:r>
                        <a:rPr lang="tr-TR" sz="900" b="0" i="1" u="none" strike="noStrike">
                          <a:solidFill>
                            <a:srgbClr val="000000"/>
                          </a:solidFill>
                          <a:effectLst/>
                          <a:latin typeface="Century Gothic" panose="020B0502020202020204" pitchFamily="34" charset="0"/>
                        </a:rPr>
                        <a:t>Şebekeli Sulama Alanı İçinde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27"/>
                  </a:ext>
                </a:extLst>
              </a:tr>
              <a:tr h="134548">
                <a:tc gridSpan="4">
                  <a:txBody>
                    <a:bodyPr/>
                    <a:lstStyle/>
                    <a:p>
                      <a:pPr algn="l" rtl="0" fontAlgn="t"/>
                      <a:r>
                        <a:rPr lang="tr-TR" sz="900" b="1" i="0" u="none" strike="noStrike">
                          <a:solidFill>
                            <a:srgbClr val="000000"/>
                          </a:solidFill>
                          <a:effectLst/>
                          <a:latin typeface="Century Gothic" panose="020B0502020202020204" pitchFamily="34" charset="0"/>
                        </a:rPr>
                        <a:t>6 – Başvuru Sahibinin Kırsal Kalkınma Destekleri Kapsamında Hibe Desteğinden Yararlanma Durumu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28"/>
                  </a:ext>
                </a:extLst>
              </a:tr>
              <a:tr h="134548">
                <a:tc>
                  <a:txBody>
                    <a:bodyPr/>
                    <a:lstStyle/>
                    <a:p>
                      <a:pPr algn="l" rtl="0" fontAlgn="t"/>
                      <a:r>
                        <a:rPr lang="tr-TR" sz="900" b="0" i="1" u="none" strike="noStrike">
                          <a:solidFill>
                            <a:srgbClr val="000000"/>
                          </a:solidFill>
                          <a:effectLst/>
                          <a:latin typeface="Century Gothic" panose="020B0502020202020204" pitchFamily="34" charset="0"/>
                        </a:rPr>
                        <a:t>Daha Önce Yararlandı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tr-TR" sz="900" b="0" i="1" u="none" strike="noStrike">
                          <a:solidFill>
                            <a:srgbClr val="000000"/>
                          </a:solidFill>
                          <a:effectLst/>
                          <a:latin typeface="Century Gothic" panose="020B0502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tr-TR" sz="900" b="0" i="1" u="none" strike="noStrike">
                          <a:solidFill>
                            <a:srgbClr val="000000"/>
                          </a:solidFill>
                          <a:effectLst/>
                          <a:latin typeface="Century Gothic" panose="020B0502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tr-TR"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9"/>
                  </a:ext>
                </a:extLst>
              </a:tr>
              <a:tr h="134548">
                <a:tc>
                  <a:txBody>
                    <a:bodyPr/>
                    <a:lstStyle/>
                    <a:p>
                      <a:pPr algn="l" rtl="0" fontAlgn="t"/>
                      <a:r>
                        <a:rPr lang="tr-TR" sz="900" b="0" i="1" u="none" strike="noStrike">
                          <a:solidFill>
                            <a:srgbClr val="000000"/>
                          </a:solidFill>
                          <a:effectLst/>
                          <a:latin typeface="Century Gothic" panose="020B0502020202020204" pitchFamily="34" charset="0"/>
                        </a:rPr>
                        <a:t>Daha Önce Yararlanmadı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30"/>
                  </a:ext>
                </a:extLst>
              </a:tr>
              <a:tr h="134548">
                <a:tc gridSpan="4">
                  <a:txBody>
                    <a:bodyPr/>
                    <a:lstStyle/>
                    <a:p>
                      <a:pPr algn="l" rtl="0" fontAlgn="t"/>
                      <a:r>
                        <a:rPr lang="tr-TR" sz="900" b="1" i="0" u="none" strike="noStrike">
                          <a:solidFill>
                            <a:srgbClr val="000000"/>
                          </a:solidFill>
                          <a:effectLst/>
                          <a:latin typeface="Century Gothic" panose="020B0502020202020204" pitchFamily="34" charset="0"/>
                        </a:rPr>
                        <a:t>7 – Dekara Tesis Maliyeti*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31"/>
                  </a:ext>
                </a:extLst>
              </a:tr>
              <a:tr h="134548">
                <a:tc>
                  <a:txBody>
                    <a:bodyPr/>
                    <a:lstStyle/>
                    <a:p>
                      <a:pPr algn="l" rtl="0" fontAlgn="t"/>
                      <a:r>
                        <a:rPr lang="tr-TR" sz="900" b="0" i="0" u="none" strike="noStrike">
                          <a:solidFill>
                            <a:srgbClr val="000000"/>
                          </a:solidFill>
                          <a:effectLst/>
                          <a:latin typeface="Century Gothic" panose="020B0502020202020204" pitchFamily="34" charset="0"/>
                        </a:rPr>
                        <a:t>&lt;300.- TL/dekar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tr-TR" sz="900" b="0" i="1" u="none" strike="noStrike">
                          <a:solidFill>
                            <a:srgbClr val="000000"/>
                          </a:solidFill>
                          <a:effectLst/>
                          <a:latin typeface="Century Gothic" panose="020B0502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tr-TR" sz="900" b="0" i="1" u="none" strike="noStrike">
                          <a:solidFill>
                            <a:srgbClr val="000000"/>
                          </a:solidFill>
                          <a:effectLst/>
                          <a:latin typeface="Century Gothic" panose="020B0502020202020204" pitchFamily="34" charset="0"/>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tr-TR"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2"/>
                  </a:ext>
                </a:extLst>
              </a:tr>
              <a:tr h="134548">
                <a:tc>
                  <a:txBody>
                    <a:bodyPr/>
                    <a:lstStyle/>
                    <a:p>
                      <a:pPr algn="l" rtl="0" fontAlgn="t"/>
                      <a:r>
                        <a:rPr lang="tr-TR" sz="900" b="0" i="0" u="none" strike="noStrike">
                          <a:solidFill>
                            <a:srgbClr val="000000"/>
                          </a:solidFill>
                          <a:effectLst/>
                          <a:latin typeface="Century Gothic" panose="020B0502020202020204" pitchFamily="34" charset="0"/>
                        </a:rPr>
                        <a:t>300 – 500.- TL/dekar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33"/>
                  </a:ext>
                </a:extLst>
              </a:tr>
              <a:tr h="134548">
                <a:tc>
                  <a:txBody>
                    <a:bodyPr/>
                    <a:lstStyle/>
                    <a:p>
                      <a:pPr algn="l" rtl="0" fontAlgn="t"/>
                      <a:r>
                        <a:rPr lang="tr-TR" sz="900" b="0" i="0" u="none" strike="noStrike">
                          <a:solidFill>
                            <a:srgbClr val="000000"/>
                          </a:solidFill>
                          <a:effectLst/>
                          <a:latin typeface="Century Gothic" panose="020B0502020202020204" pitchFamily="34" charset="0"/>
                        </a:rPr>
                        <a:t>&gt;500.- TL/dekar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t"/>
                      <a:r>
                        <a:rPr lang="tr-TR" sz="900" b="0" i="1" u="none" strike="noStrike">
                          <a:solidFill>
                            <a:srgbClr val="000000"/>
                          </a:solidFill>
                          <a:effectLst/>
                          <a:latin typeface="Century Gothic" panose="020B050202020202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xmlns="" val="10034"/>
                  </a:ext>
                </a:extLst>
              </a:tr>
              <a:tr h="200564">
                <a:tc>
                  <a:txBody>
                    <a:bodyPr/>
                    <a:lstStyle/>
                    <a:p>
                      <a:pPr algn="l" fontAlgn="t"/>
                      <a:r>
                        <a:rPr lang="tr-TR" sz="900" b="0" i="0" u="none" strike="noStrike">
                          <a:solidFill>
                            <a:srgbClr val="000000"/>
                          </a:solidFill>
                          <a:effectLst/>
                          <a:latin typeface="Arial" panose="020B060402020202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tr-TR" sz="900" b="0" i="0" u="none" strike="noStrike">
                          <a:solidFill>
                            <a:srgbClr val="000000"/>
                          </a:solidFill>
                          <a:effectLst/>
                          <a:latin typeface="Arial" panose="020B060402020202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900" b="0" i="0" u="none" strike="noStrike">
                          <a:solidFill>
                            <a:srgbClr val="000000"/>
                          </a:solidFill>
                          <a:effectLst/>
                          <a:latin typeface="Arial" panose="020B060402020202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tr-TR" sz="900" b="0" i="0" u="none" strike="noStrike">
                          <a:solidFill>
                            <a:srgbClr val="000000"/>
                          </a:solidFill>
                          <a:effectLst/>
                          <a:latin typeface="Arial" panose="020B060402020202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5"/>
                  </a:ext>
                </a:extLst>
              </a:tr>
              <a:tr h="134548">
                <a:tc>
                  <a:txBody>
                    <a:bodyPr/>
                    <a:lstStyle/>
                    <a:p>
                      <a:pPr algn="r" rtl="0" fontAlgn="ctr"/>
                      <a:r>
                        <a:rPr lang="tr-TR" sz="900" b="1" i="0" u="none" strike="noStrike">
                          <a:solidFill>
                            <a:srgbClr val="000000"/>
                          </a:solidFill>
                          <a:effectLst/>
                          <a:latin typeface="Century Gothic" panose="020B0502020202020204" pitchFamily="34" charset="0"/>
                        </a:rPr>
                        <a:t>TOPLAM</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900" b="1" i="1"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900" b="1" i="0" u="none" strike="noStrike">
                          <a:solidFill>
                            <a:srgbClr val="000000"/>
                          </a:solidFill>
                          <a:effectLst/>
                          <a:latin typeface="Century Gothic" panose="020B0502020202020204" pitchFamily="34" charset="0"/>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900" b="1" i="1" u="none" strike="noStrike">
                          <a:solidFill>
                            <a:srgbClr val="000000"/>
                          </a:solidFill>
                          <a:effectLst/>
                          <a:latin typeface="Century Gothic" panose="020B0502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36"/>
                  </a:ext>
                </a:extLst>
              </a:tr>
              <a:tr h="134548">
                <a:tc gridSpan="4">
                  <a:txBody>
                    <a:bodyPr/>
                    <a:lstStyle/>
                    <a:p>
                      <a:pPr algn="l" rtl="0" fontAlgn="ctr"/>
                      <a:r>
                        <a:rPr lang="tr-TR" sz="900" b="1" i="0" u="none" strike="noStrike">
                          <a:solidFill>
                            <a:srgbClr val="000000"/>
                          </a:solidFill>
                          <a:effectLst/>
                          <a:latin typeface="Century Gothic" panose="020B0502020202020204" pitchFamily="34" charset="0"/>
                        </a:rPr>
                        <a:t>NOT: *1 – </a:t>
                      </a:r>
                      <a:r>
                        <a:rPr lang="tr-TR" sz="900" b="0" i="0" u="none" strike="noStrike">
                          <a:solidFill>
                            <a:srgbClr val="000000"/>
                          </a:solidFill>
                          <a:effectLst/>
                          <a:latin typeface="Century Gothic" panose="020B0502020202020204" pitchFamily="34" charset="0"/>
                        </a:rPr>
                        <a:t>Güneş Enerjili Sulama Sistemlerinde “7 nolu Değerlendirme Kriterleri” için 15 tam referans puanı verilir.</a:t>
                      </a:r>
                      <a:r>
                        <a:rPr lang="tr-TR" sz="900" b="1" i="0" u="none" strike="noStrike">
                          <a:solidFill>
                            <a:srgbClr val="000000"/>
                          </a:solidFill>
                          <a:effectLst/>
                          <a:latin typeface="Century Gothic" panose="020B0502020202020204" pitchFamily="34" charset="0"/>
                        </a:rPr>
                        <a:t>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37"/>
                  </a:ext>
                </a:extLst>
              </a:tr>
              <a:tr h="134548">
                <a:tc gridSpan="4">
                  <a:txBody>
                    <a:bodyPr/>
                    <a:lstStyle/>
                    <a:p>
                      <a:pPr algn="l" rtl="0" fontAlgn="ctr"/>
                      <a:r>
                        <a:rPr lang="tr-TR" sz="900" b="1" i="0" u="none" strike="noStrike" dirty="0">
                          <a:solidFill>
                            <a:srgbClr val="000000"/>
                          </a:solidFill>
                          <a:effectLst/>
                          <a:latin typeface="Century Gothic" panose="020B0502020202020204" pitchFamily="34" charset="0"/>
                        </a:rPr>
                        <a:t>           2 - </a:t>
                      </a:r>
                      <a:r>
                        <a:rPr lang="tr-TR" sz="900" b="0" i="0" u="none" strike="noStrike" dirty="0">
                          <a:solidFill>
                            <a:srgbClr val="000000"/>
                          </a:solidFill>
                          <a:effectLst/>
                          <a:latin typeface="Century Gothic" panose="020B0502020202020204" pitchFamily="34" charset="0"/>
                        </a:rPr>
                        <a:t>Aynı Puanı alan yatırımcılar için dekara maliyetleri düşük olan yatırımlara öncelik verilecektir.</a:t>
                      </a:r>
                      <a:r>
                        <a:rPr lang="tr-TR" sz="900" b="0" i="0" u="none" strike="noStrike" dirty="0">
                          <a:solidFill>
                            <a:srgbClr val="000000"/>
                          </a:solidFill>
                          <a:effectLst/>
                          <a:latin typeface="Times New Roman" panose="02020603050405020304" pitchFamily="18" charset="0"/>
                        </a:rPr>
                        <a:t> </a:t>
                      </a:r>
                      <a:endParaRPr lang="tr-TR" sz="900" b="1" i="0" u="none" strike="noStrike" dirty="0">
                        <a:solidFill>
                          <a:srgbClr val="000000"/>
                        </a:solidFill>
                        <a:effectLst/>
                        <a:latin typeface="Century Gothic" panose="020B0502020202020204" pitchFamily="34" charset="0"/>
                      </a:endParaRP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38"/>
                  </a:ext>
                </a:extLst>
              </a:tr>
              <a:tr h="269096">
                <a:tc gridSpan="4">
                  <a:txBody>
                    <a:bodyPr/>
                    <a:lstStyle/>
                    <a:p>
                      <a:pPr algn="l" rtl="0" fontAlgn="ctr"/>
                      <a:r>
                        <a:rPr lang="tr-TR" sz="900" b="1" i="0" u="none" strike="noStrike" dirty="0">
                          <a:solidFill>
                            <a:srgbClr val="000000"/>
                          </a:solidFill>
                          <a:effectLst/>
                          <a:latin typeface="Century Gothic" panose="020B0502020202020204" pitchFamily="34" charset="0"/>
                        </a:rPr>
                        <a:t>           3 –</a:t>
                      </a:r>
                      <a:r>
                        <a:rPr lang="tr-TR" sz="900" b="0" i="0" u="none" strike="noStrike" dirty="0">
                          <a:solidFill>
                            <a:srgbClr val="000000"/>
                          </a:solidFill>
                          <a:effectLst/>
                          <a:latin typeface="Century Gothic" panose="020B0502020202020204" pitchFamily="34" charset="0"/>
                        </a:rPr>
                        <a:t> 6 </a:t>
                      </a:r>
                      <a:r>
                        <a:rPr lang="tr-TR" sz="900" b="0" i="0" u="none" strike="noStrike" dirty="0" err="1">
                          <a:solidFill>
                            <a:srgbClr val="000000"/>
                          </a:solidFill>
                          <a:effectLst/>
                          <a:latin typeface="Century Gothic" panose="020B0502020202020204" pitchFamily="34" charset="0"/>
                        </a:rPr>
                        <a:t>nolu</a:t>
                      </a:r>
                      <a:r>
                        <a:rPr lang="tr-TR" sz="900" b="0" i="0" u="none" strike="noStrike" dirty="0">
                          <a:solidFill>
                            <a:srgbClr val="000000"/>
                          </a:solidFill>
                          <a:effectLst/>
                          <a:latin typeface="Century Gothic" panose="020B0502020202020204" pitchFamily="34" charset="0"/>
                        </a:rPr>
                        <a:t> değerlendirme kriterinde, kırsal kalkınma destekleri kapsamında hibe desteğinden yararlanılan “sulama”, “makine ve ekipman” ve “ekonomik yatırımlar” kastedilmektedir.</a:t>
                      </a:r>
                      <a:endParaRPr lang="tr-TR" sz="900" b="1" i="0" u="none" strike="noStrike" dirty="0">
                        <a:solidFill>
                          <a:srgbClr val="000000"/>
                        </a:solidFill>
                        <a:effectLst/>
                        <a:latin typeface="Century Gothic" panose="020B0502020202020204" pitchFamily="34" charset="0"/>
                      </a:endParaRP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39"/>
                  </a:ext>
                </a:extLst>
              </a:tr>
            </a:tbl>
          </a:graphicData>
        </a:graphic>
      </p:graphicFrame>
    </p:spTree>
    <p:extLst>
      <p:ext uri="{BB962C8B-B14F-4D97-AF65-F5344CB8AC3E}">
        <p14:creationId xmlns:p14="http://schemas.microsoft.com/office/powerpoint/2010/main" val="2304513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4302" y="1194673"/>
            <a:ext cx="8596668" cy="3880773"/>
          </a:xfrm>
        </p:spPr>
        <p:txBody>
          <a:bodyPr/>
          <a:lstStyle/>
          <a:p>
            <a:pPr algn="just"/>
            <a:r>
              <a:rPr lang="tr-TR" dirty="0">
                <a:latin typeface="+mj-lt"/>
              </a:rPr>
              <a:t>Son başvuru tarihi mesai bitimine kadar teslim edilen başvurular </a:t>
            </a:r>
            <a:r>
              <a:rPr lang="tr-TR" b="1" u="sng" dirty="0">
                <a:latin typeface="+mj-lt"/>
              </a:rPr>
              <a:t>en fazla </a:t>
            </a:r>
            <a:r>
              <a:rPr lang="tr-TR" b="1" u="sng" dirty="0">
                <a:latin typeface="+mj-lt"/>
                <a:cs typeface="Times New Roman" pitchFamily="18" charset="0"/>
              </a:rPr>
              <a:t>30 </a:t>
            </a:r>
            <a:r>
              <a:rPr lang="tr-TR" dirty="0">
                <a:latin typeface="+mj-lt"/>
              </a:rPr>
              <a:t>günde il müdürlükleri tarafından incelenerek değerlendirilir. Değerlendirme kriterlerine ve bütçe durumuna göre </a:t>
            </a:r>
            <a:r>
              <a:rPr lang="tr-TR" b="1" u="sng" dirty="0">
                <a:latin typeface="+mj-lt"/>
              </a:rPr>
              <a:t>bir asil, bir yedek ve reddedilen yatırımcı listeleri</a:t>
            </a:r>
            <a:r>
              <a:rPr lang="tr-TR" dirty="0">
                <a:latin typeface="+mj-lt"/>
              </a:rPr>
              <a:t> hazırlanarak onaya sunulur. </a:t>
            </a:r>
          </a:p>
          <a:p>
            <a:pPr algn="just"/>
            <a:r>
              <a:rPr lang="tr-TR" dirty="0">
                <a:latin typeface="+mj-lt"/>
              </a:rPr>
              <a:t>İl müdürlüğünün onayından sonra </a:t>
            </a:r>
            <a:r>
              <a:rPr lang="tr-TR" b="1" u="sng" dirty="0">
                <a:latin typeface="+mj-lt"/>
              </a:rPr>
              <a:t>reddedilen başvurular sahiplerine </a:t>
            </a:r>
            <a:r>
              <a:rPr lang="tr-TR" b="1" u="sng" dirty="0">
                <a:latin typeface="+mj-lt"/>
                <a:cs typeface="Times New Roman" pitchFamily="18" charset="0"/>
              </a:rPr>
              <a:t>10</a:t>
            </a:r>
            <a:r>
              <a:rPr lang="tr-TR" b="1" u="sng" dirty="0">
                <a:latin typeface="+mj-lt"/>
              </a:rPr>
              <a:t> gün </a:t>
            </a:r>
            <a:r>
              <a:rPr lang="tr-TR" dirty="0">
                <a:latin typeface="+mj-lt"/>
              </a:rPr>
              <a:t>içerisinde yazılı tebliğ edilir. </a:t>
            </a:r>
          </a:p>
          <a:p>
            <a:pPr algn="just"/>
            <a:r>
              <a:rPr lang="tr-TR" b="1" u="sng" dirty="0">
                <a:latin typeface="+mj-lt"/>
              </a:rPr>
              <a:t>Onaylanan yatırımcı asil ve onaysız yatırımcı yedek listeleri </a:t>
            </a:r>
            <a:r>
              <a:rPr lang="tr-TR" b="1" u="sng" dirty="0">
                <a:latin typeface="+mj-lt"/>
                <a:cs typeface="Times New Roman" pitchFamily="18" charset="0"/>
              </a:rPr>
              <a:t>10</a:t>
            </a:r>
            <a:r>
              <a:rPr lang="tr-TR" b="1" u="sng" dirty="0">
                <a:latin typeface="+mj-lt"/>
              </a:rPr>
              <a:t> gün </a:t>
            </a:r>
            <a:r>
              <a:rPr lang="tr-TR" dirty="0">
                <a:latin typeface="+mj-lt"/>
              </a:rPr>
              <a:t>süresince il müdürlüğü </a:t>
            </a:r>
            <a:r>
              <a:rPr lang="tr-TR" b="1" u="sng" dirty="0">
                <a:latin typeface="+mj-lt"/>
              </a:rPr>
              <a:t>internet sitesinde</a:t>
            </a:r>
            <a:r>
              <a:rPr lang="tr-TR" b="1" dirty="0">
                <a:latin typeface="+mj-lt"/>
              </a:rPr>
              <a:t> </a:t>
            </a:r>
            <a:r>
              <a:rPr lang="tr-TR" dirty="0">
                <a:latin typeface="+mj-lt"/>
              </a:rPr>
              <a:t>ve </a:t>
            </a:r>
            <a:r>
              <a:rPr lang="tr-TR" b="1" u="sng" dirty="0">
                <a:latin typeface="+mj-lt"/>
              </a:rPr>
              <a:t>il</a:t>
            </a:r>
            <a:r>
              <a:rPr lang="tr-TR" dirty="0">
                <a:latin typeface="+mj-lt"/>
              </a:rPr>
              <a:t> müdürlüğü veya valiliğin yetkilendirdiği </a:t>
            </a:r>
            <a:r>
              <a:rPr lang="tr-TR" b="1" u="sng" dirty="0">
                <a:latin typeface="+mj-lt"/>
              </a:rPr>
              <a:t>ilçe müdürlükleri duyuru panolarında</a:t>
            </a:r>
            <a:r>
              <a:rPr lang="tr-TR" b="1" dirty="0">
                <a:latin typeface="+mj-lt"/>
              </a:rPr>
              <a:t> </a:t>
            </a:r>
            <a:r>
              <a:rPr lang="tr-TR" dirty="0">
                <a:latin typeface="+mj-lt"/>
              </a:rPr>
              <a:t>yayınlanır, bu yatırımcılara ayrıca yazılı tebligat yapılmaz.</a:t>
            </a:r>
          </a:p>
          <a:p>
            <a:endParaRPr lang="tr-TR" dirty="0"/>
          </a:p>
        </p:txBody>
      </p:sp>
    </p:spTree>
    <p:extLst>
      <p:ext uri="{BB962C8B-B14F-4D97-AF65-F5344CB8AC3E}">
        <p14:creationId xmlns:p14="http://schemas.microsoft.com/office/powerpoint/2010/main" val="1283682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2">
                    <a:lumMod val="60000"/>
                    <a:lumOff val="40000"/>
                  </a:schemeClr>
                </a:solidFill>
                <a:latin typeface="Agency FB"/>
              </a:rPr>
              <a:t>AYRINTILI BİLGİ İÇİN…</a:t>
            </a:r>
            <a:endParaRPr lang="tr-TR" dirty="0">
              <a:solidFill>
                <a:schemeClr val="accent2">
                  <a:lumMod val="60000"/>
                  <a:lumOff val="40000"/>
                </a:schemeClr>
              </a:solidFill>
              <a:latin typeface="Agency FB"/>
            </a:endParaRPr>
          </a:p>
        </p:txBody>
      </p:sp>
      <p:sp>
        <p:nvSpPr>
          <p:cNvPr id="3" name="İçerik Yer Tutucusu 2"/>
          <p:cNvSpPr>
            <a:spLocks noGrp="1"/>
          </p:cNvSpPr>
          <p:nvPr>
            <p:ph idx="1"/>
          </p:nvPr>
        </p:nvSpPr>
        <p:spPr/>
        <p:txBody>
          <a:bodyPr/>
          <a:lstStyle/>
          <a:p>
            <a:r>
              <a:rPr lang="tr-TR" dirty="0"/>
              <a:t>Konu hakkında gerekli bilgi ve </a:t>
            </a:r>
            <a:r>
              <a:rPr lang="tr-TR" dirty="0" smtClean="0"/>
              <a:t>dokümanları</a:t>
            </a:r>
            <a:r>
              <a:rPr lang="tr-TR" dirty="0"/>
              <a:t>, İl Müdürlüğümüz sitesinde (</a:t>
            </a:r>
            <a:r>
              <a:rPr lang="tr-TR" dirty="0">
                <a:hlinkClick r:id="rId2"/>
              </a:rPr>
              <a:t>http://bursa.tarim.gov.tr/</a:t>
            </a:r>
            <a:r>
              <a:rPr lang="tr-TR" dirty="0"/>
              <a:t>)  </a:t>
            </a:r>
            <a:r>
              <a:rPr lang="tr-TR" b="1" dirty="0">
                <a:solidFill>
                  <a:schemeClr val="accent1">
                    <a:lumMod val="50000"/>
                  </a:schemeClr>
                </a:solidFill>
              </a:rPr>
              <a:t>Duyurular</a:t>
            </a:r>
            <a:r>
              <a:rPr lang="tr-TR" dirty="0"/>
              <a:t> bölümü </a:t>
            </a:r>
            <a:r>
              <a:rPr lang="tr-TR" b="1" dirty="0">
                <a:solidFill>
                  <a:schemeClr val="accent1">
                    <a:lumMod val="50000"/>
                  </a:schemeClr>
                </a:solidFill>
              </a:rPr>
              <a:t>K.K.Y.D.P Kapsamında Bireysel Sulama Makine ve Ekipman Alımları Desteklenmesi </a:t>
            </a:r>
            <a:r>
              <a:rPr lang="tr-TR" dirty="0"/>
              <a:t>konu başlığı altında bulabilirsiniz</a:t>
            </a:r>
            <a:r>
              <a:rPr lang="tr-TR" dirty="0" smtClean="0"/>
              <a:t>.</a:t>
            </a:r>
          </a:p>
          <a:p>
            <a:endParaRPr lang="tr-TR" dirty="0"/>
          </a:p>
          <a:p>
            <a:endParaRPr lang="tr-TR" dirty="0" smtClean="0"/>
          </a:p>
          <a:p>
            <a:pPr marL="0" indent="0" algn="ctr">
              <a:buNone/>
            </a:pPr>
            <a:r>
              <a:rPr lang="tr-TR" dirty="0" smtClean="0"/>
              <a:t>Hazırlayan;</a:t>
            </a:r>
          </a:p>
          <a:p>
            <a:pPr marL="0" indent="0" algn="ctr">
              <a:buNone/>
            </a:pPr>
            <a:r>
              <a:rPr lang="tr-TR" dirty="0" smtClean="0"/>
              <a:t>Alican TURAN</a:t>
            </a:r>
          </a:p>
          <a:p>
            <a:pPr marL="0" indent="0" algn="ctr">
              <a:buNone/>
            </a:pPr>
            <a:r>
              <a:rPr lang="tr-TR" dirty="0" smtClean="0"/>
              <a:t>Makine Mühendisi</a:t>
            </a:r>
            <a:endParaRPr lang="tr-TR" dirty="0"/>
          </a:p>
        </p:txBody>
      </p:sp>
    </p:spTree>
    <p:extLst>
      <p:ext uri="{BB962C8B-B14F-4D97-AF65-F5344CB8AC3E}">
        <p14:creationId xmlns:p14="http://schemas.microsoft.com/office/powerpoint/2010/main" val="373244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25820"/>
            <a:ext cx="8596668" cy="1320800"/>
          </a:xfrm>
        </p:spPr>
        <p:txBody>
          <a:bodyPr/>
          <a:lstStyle/>
          <a:p>
            <a:r>
              <a:rPr lang="tr-TR" b="1" dirty="0"/>
              <a:t>KİMLER BAŞVURABİLİR?</a:t>
            </a:r>
            <a:endParaRPr lang="tr-TR" dirty="0"/>
          </a:p>
        </p:txBody>
      </p:sp>
      <p:sp>
        <p:nvSpPr>
          <p:cNvPr id="3" name="İçerik Yer Tutucusu 2"/>
          <p:cNvSpPr>
            <a:spLocks noGrp="1"/>
          </p:cNvSpPr>
          <p:nvPr>
            <p:ph idx="1"/>
          </p:nvPr>
        </p:nvSpPr>
        <p:spPr>
          <a:xfrm>
            <a:off x="566975" y="986220"/>
            <a:ext cx="8596668" cy="5619532"/>
          </a:xfrm>
        </p:spPr>
        <p:txBody>
          <a:bodyPr>
            <a:normAutofit fontScale="92500" lnSpcReduction="10000"/>
          </a:bodyPr>
          <a:lstStyle/>
          <a:p>
            <a:pPr marL="0" indent="0" algn="just">
              <a:buNone/>
            </a:pPr>
            <a:r>
              <a:rPr lang="tr-TR" dirty="0">
                <a:latin typeface="Agency FB" panose="020B0503020202020204" pitchFamily="34" charset="0"/>
              </a:rPr>
              <a:t>Bakanlık tarafından oluşturulan </a:t>
            </a:r>
            <a:r>
              <a:rPr lang="tr-TR" b="1" u="sng" dirty="0">
                <a:latin typeface="Agency FB" panose="020B0503020202020204" pitchFamily="34" charset="0"/>
              </a:rPr>
              <a:t>güncel çiftçi kayıt sistemine </a:t>
            </a:r>
            <a:r>
              <a:rPr lang="tr-TR" dirty="0">
                <a:latin typeface="Agency FB" panose="020B0503020202020204" pitchFamily="34" charset="0"/>
              </a:rPr>
              <a:t>kayıtlı olmak  şartıyla;</a:t>
            </a:r>
          </a:p>
          <a:p>
            <a:pPr marL="0" indent="0" algn="just">
              <a:buNone/>
            </a:pPr>
            <a:r>
              <a:rPr lang="tr-TR" dirty="0">
                <a:solidFill>
                  <a:srgbClr val="C00000"/>
                </a:solidFill>
                <a:latin typeface="Agency FB" panose="020B0503020202020204" pitchFamily="34" charset="0"/>
              </a:rPr>
              <a:t>	</a:t>
            </a:r>
            <a:r>
              <a:rPr lang="tr-TR" u="sng" dirty="0">
                <a:solidFill>
                  <a:srgbClr val="C00000"/>
                </a:solidFill>
                <a:latin typeface="Agency FB" panose="020B0503020202020204" pitchFamily="34" charset="0"/>
              </a:rPr>
              <a:t>Gerçek  kişiler ve Tüzel kişiler</a:t>
            </a:r>
            <a:r>
              <a:rPr lang="tr-TR" dirty="0">
                <a:solidFill>
                  <a:srgbClr val="C00000"/>
                </a:solidFill>
                <a:latin typeface="Agency FB" panose="020B0503020202020204" pitchFamily="34" charset="0"/>
              </a:rPr>
              <a:t>,(</a:t>
            </a:r>
            <a:r>
              <a:rPr lang="tr-TR" dirty="0" err="1">
                <a:solidFill>
                  <a:srgbClr val="C00000"/>
                </a:solidFill>
                <a:latin typeface="Agency FB" panose="020B0503020202020204" pitchFamily="34" charset="0"/>
              </a:rPr>
              <a:t>kollektif</a:t>
            </a:r>
            <a:r>
              <a:rPr lang="tr-TR" dirty="0">
                <a:solidFill>
                  <a:srgbClr val="C00000"/>
                </a:solidFill>
                <a:latin typeface="Agency FB" panose="020B0503020202020204" pitchFamily="34" charset="0"/>
              </a:rPr>
              <a:t> şirket, </a:t>
            </a:r>
            <a:r>
              <a:rPr lang="tr-TR" dirty="0" err="1">
                <a:solidFill>
                  <a:srgbClr val="C00000"/>
                </a:solidFill>
                <a:latin typeface="Agency FB" panose="020B0503020202020204" pitchFamily="34" charset="0"/>
              </a:rPr>
              <a:t>limited</a:t>
            </a:r>
            <a:r>
              <a:rPr lang="tr-TR" dirty="0">
                <a:solidFill>
                  <a:srgbClr val="C00000"/>
                </a:solidFill>
                <a:latin typeface="Agency FB" panose="020B0503020202020204" pitchFamily="34" charset="0"/>
              </a:rPr>
              <a:t> şirket ve anonim şirket)</a:t>
            </a:r>
          </a:p>
          <a:p>
            <a:pPr lvl="0">
              <a:buClr>
                <a:srgbClr val="0BD0D9"/>
              </a:buClr>
              <a:buFont typeface="Wingdings" panose="05000000000000000000" pitchFamily="2" charset="2"/>
              <a:buChar char="ü"/>
            </a:pPr>
            <a:r>
              <a:rPr lang="tr-TR" dirty="0">
                <a:latin typeface="Agency FB" panose="020B0503020202020204" pitchFamily="34" charset="0"/>
              </a:rPr>
              <a:t>Tarla içi </a:t>
            </a:r>
            <a:r>
              <a:rPr lang="tr-TR" b="1" dirty="0">
                <a:latin typeface="Agency FB" panose="020B0503020202020204" pitchFamily="34" charset="0"/>
              </a:rPr>
              <a:t>damla sulama sistemi</a:t>
            </a:r>
            <a:r>
              <a:rPr lang="tr-TR" dirty="0">
                <a:latin typeface="Agency FB" panose="020B0503020202020204" pitchFamily="34" charset="0"/>
              </a:rPr>
              <a:t> kurulması,</a:t>
            </a:r>
          </a:p>
          <a:p>
            <a:pPr lvl="0">
              <a:buClr>
                <a:srgbClr val="0BD0D9"/>
              </a:buClr>
              <a:buFont typeface="Wingdings" panose="05000000000000000000" pitchFamily="2" charset="2"/>
              <a:buChar char="ü"/>
            </a:pPr>
            <a:r>
              <a:rPr lang="fi-FI" dirty="0">
                <a:latin typeface="Agency FB" panose="020B0503020202020204" pitchFamily="34" charset="0"/>
              </a:rPr>
              <a:t>Tarla içi </a:t>
            </a:r>
            <a:r>
              <a:rPr lang="fi-FI" b="1" dirty="0">
                <a:latin typeface="Agency FB" panose="020B0503020202020204" pitchFamily="34" charset="0"/>
              </a:rPr>
              <a:t>yağmurlama sulama sistemi</a:t>
            </a:r>
            <a:r>
              <a:rPr lang="fi-FI" dirty="0">
                <a:latin typeface="Agency FB" panose="020B0503020202020204" pitchFamily="34" charset="0"/>
              </a:rPr>
              <a:t> kurulması,</a:t>
            </a:r>
          </a:p>
          <a:p>
            <a:pPr lvl="0">
              <a:buClr>
                <a:srgbClr val="0BD0D9"/>
              </a:buClr>
              <a:buFont typeface="Wingdings" panose="05000000000000000000" pitchFamily="2" charset="2"/>
              <a:buChar char="ü"/>
            </a:pPr>
            <a:r>
              <a:rPr lang="fi-FI" dirty="0">
                <a:latin typeface="Agency FB" panose="020B0503020202020204" pitchFamily="34" charset="0"/>
              </a:rPr>
              <a:t>Tarla içi </a:t>
            </a:r>
            <a:r>
              <a:rPr lang="fi-FI" b="1" dirty="0">
                <a:latin typeface="Agency FB" panose="020B0503020202020204" pitchFamily="34" charset="0"/>
              </a:rPr>
              <a:t>mikro yağmurlama sulama sistemi </a:t>
            </a:r>
            <a:r>
              <a:rPr lang="fi-FI" dirty="0">
                <a:latin typeface="Agency FB" panose="020B0503020202020204" pitchFamily="34" charset="0"/>
              </a:rPr>
              <a:t>kurulması,</a:t>
            </a:r>
          </a:p>
          <a:p>
            <a:pPr>
              <a:buClr>
                <a:srgbClr val="0BD0D9"/>
              </a:buClr>
              <a:buFont typeface="Wingdings" panose="05000000000000000000" pitchFamily="2" charset="2"/>
              <a:buChar char="ü"/>
            </a:pPr>
            <a:r>
              <a:rPr lang="tr-TR" dirty="0">
                <a:latin typeface="Agency FB" panose="020B0503020202020204" pitchFamily="34" charset="0"/>
              </a:rPr>
              <a:t>Tarla içi </a:t>
            </a:r>
            <a:r>
              <a:rPr lang="tr-TR" b="1" dirty="0">
                <a:latin typeface="Agency FB" panose="020B0503020202020204" pitchFamily="34" charset="0"/>
              </a:rPr>
              <a:t>yüzey altı damla sulama sistemi </a:t>
            </a:r>
            <a:r>
              <a:rPr lang="tr-TR" dirty="0">
                <a:latin typeface="Agency FB" panose="020B0503020202020204" pitchFamily="34" charset="0"/>
              </a:rPr>
              <a:t>kurulması </a:t>
            </a:r>
            <a:r>
              <a:rPr lang="tr-TR" dirty="0">
                <a:latin typeface="Agency FB" panose="020B0503020202020204" pitchFamily="34" charset="0"/>
                <a:ea typeface="Calibri" panose="020F0502020204030204" pitchFamily="34" charset="0"/>
                <a:cs typeface="Times New Roman" panose="02020603050405020304" pitchFamily="18" charset="0"/>
              </a:rPr>
              <a:t>başvurularında </a:t>
            </a:r>
            <a:r>
              <a:rPr lang="tr-TR" b="1" u="sng" dirty="0">
                <a:latin typeface="Agency FB" panose="020B0503020202020204" pitchFamily="34" charset="0"/>
                <a:ea typeface="Calibri" panose="020F0502020204030204" pitchFamily="34" charset="0"/>
                <a:cs typeface="Times New Roman" panose="02020603050405020304" pitchFamily="18" charset="0"/>
              </a:rPr>
              <a:t>kendilerine ait veya en az 3 yıl ve üzeri süreyle kiralık araziler</a:t>
            </a:r>
            <a:r>
              <a:rPr lang="tr-TR" dirty="0">
                <a:latin typeface="Agency FB" panose="020B0503020202020204" pitchFamily="34" charset="0"/>
                <a:ea typeface="Calibri" panose="020F0502020204030204" pitchFamily="34" charset="0"/>
                <a:cs typeface="Times New Roman" panose="02020603050405020304" pitchFamily="18" charset="0"/>
              </a:rPr>
              <a:t> için ba</a:t>
            </a:r>
            <a:r>
              <a:rPr lang="tr-TR" dirty="0">
                <a:latin typeface="Calibri" panose="020F0502020204030204" pitchFamily="34" charset="0"/>
                <a:ea typeface="Calibri" panose="020F0502020204030204" pitchFamily="34" charset="0"/>
                <a:cs typeface="Calibri" panose="020F0502020204030204" pitchFamily="34" charset="0"/>
              </a:rPr>
              <a:t>ş</a:t>
            </a:r>
            <a:r>
              <a:rPr lang="tr-TR" dirty="0">
                <a:latin typeface="Agency FB" panose="020B0503020202020204" pitchFamily="34" charset="0"/>
                <a:ea typeface="Calibri" panose="020F0502020204030204" pitchFamily="34" charset="0"/>
                <a:cs typeface="Times New Roman" panose="02020603050405020304" pitchFamily="18" charset="0"/>
              </a:rPr>
              <a:t>vuru yapabilirler.</a:t>
            </a:r>
          </a:p>
          <a:p>
            <a:pPr>
              <a:buClr>
                <a:srgbClr val="0BD0D9"/>
              </a:buClr>
              <a:buFont typeface="Wingdings" panose="05000000000000000000" pitchFamily="2" charset="2"/>
              <a:buChar char="ü"/>
            </a:pP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fi-FI" b="1" dirty="0">
                <a:latin typeface="Agency FB" panose="020B0503020202020204" pitchFamily="34" charset="0"/>
              </a:rPr>
              <a:t>Lineer </a:t>
            </a:r>
            <a:r>
              <a:rPr lang="tr-TR" b="1" dirty="0">
                <a:latin typeface="Agency FB" panose="020B0503020202020204" pitchFamily="34" charset="0"/>
              </a:rPr>
              <a:t> veya Center pivot sistem yağmurlama </a:t>
            </a:r>
            <a:r>
              <a:rPr lang="tr-TR" dirty="0">
                <a:latin typeface="Agency FB" panose="020B0503020202020204" pitchFamily="34" charset="0"/>
              </a:rPr>
              <a:t>makinesi alınması,</a:t>
            </a:r>
          </a:p>
          <a:p>
            <a:pPr>
              <a:buFont typeface="Wingdings" panose="05000000000000000000" pitchFamily="2" charset="2"/>
              <a:buChar char="Ø"/>
            </a:pPr>
            <a:r>
              <a:rPr lang="tr-TR" b="1" dirty="0">
                <a:latin typeface="Agency FB" panose="020B0503020202020204" pitchFamily="34" charset="0"/>
              </a:rPr>
              <a:t>Tamburlu sistem yağmurlama sulama </a:t>
            </a:r>
            <a:r>
              <a:rPr lang="tr-TR" dirty="0">
                <a:latin typeface="Agency FB" panose="020B0503020202020204" pitchFamily="34" charset="0"/>
              </a:rPr>
              <a:t>makinesi alınması,</a:t>
            </a:r>
          </a:p>
          <a:p>
            <a:pPr algn="just">
              <a:buFont typeface="Wingdings" panose="05000000000000000000" pitchFamily="2" charset="2"/>
              <a:buChar char="Ø"/>
            </a:pPr>
            <a:r>
              <a:rPr lang="fi-FI" b="1" dirty="0">
                <a:latin typeface="Agency FB" panose="020B0503020202020204" pitchFamily="34" charset="0"/>
              </a:rPr>
              <a:t>Güneş enerjili sulama </a:t>
            </a:r>
            <a:r>
              <a:rPr lang="fi-FI" dirty="0">
                <a:latin typeface="Agency FB" panose="020B0503020202020204" pitchFamily="34" charset="0"/>
              </a:rPr>
              <a:t>sistemleri kurulması</a:t>
            </a:r>
            <a:r>
              <a:rPr lang="tr-TR" dirty="0">
                <a:latin typeface="Agency FB" panose="020B0503020202020204" pitchFamily="34" charset="0"/>
              </a:rPr>
              <a:t> </a:t>
            </a:r>
            <a:r>
              <a:rPr lang="tr-TR" dirty="0">
                <a:latin typeface="Agency FB" panose="020B0503020202020204" pitchFamily="34" charset="0"/>
                <a:ea typeface="Calibri" panose="020F0502020204030204" pitchFamily="34" charset="0"/>
                <a:cs typeface="Times New Roman" panose="02020603050405020304" pitchFamily="18" charset="0"/>
              </a:rPr>
              <a:t>başvurularını </a:t>
            </a:r>
            <a:r>
              <a:rPr lang="tr-TR" b="1" u="sng" dirty="0">
                <a:latin typeface="Agency FB" panose="020B0503020202020204" pitchFamily="34" charset="0"/>
                <a:ea typeface="Calibri" panose="020F0502020204030204" pitchFamily="34" charset="0"/>
                <a:cs typeface="Times New Roman" panose="02020603050405020304" pitchFamily="18" charset="0"/>
              </a:rPr>
              <a:t>kendilerine ait veya en az 5 yıllık kiralama</a:t>
            </a:r>
            <a:r>
              <a:rPr lang="tr-TR" dirty="0">
                <a:latin typeface="Agency FB" panose="020B0503020202020204" pitchFamily="34" charset="0"/>
                <a:ea typeface="Calibri" panose="020F0502020204030204" pitchFamily="34" charset="0"/>
                <a:cs typeface="Times New Roman" panose="02020603050405020304" pitchFamily="18" charset="0"/>
              </a:rPr>
              <a:t> yaparak başvuru yapabilirler. </a:t>
            </a:r>
            <a:r>
              <a:rPr lang="tr-TR" dirty="0">
                <a:latin typeface="Agency FB" panose="020B0503020202020204" pitchFamily="34" charset="0"/>
              </a:rPr>
              <a:t>Ancak tüzel kişilerin tüzük ve sözleşmelerinde belirtilen çalışma konularına uygun olması şarttır.</a:t>
            </a:r>
          </a:p>
          <a:p>
            <a:pPr marL="0" indent="0">
              <a:buNone/>
            </a:pPr>
            <a:r>
              <a:rPr lang="tr-TR" dirty="0">
                <a:solidFill>
                  <a:srgbClr val="C00000"/>
                </a:solidFill>
                <a:latin typeface="Agency FB" panose="020B0503020202020204" pitchFamily="34" charset="0"/>
              </a:rPr>
              <a:t>	</a:t>
            </a:r>
            <a:r>
              <a:rPr lang="tr-TR" u="sng" dirty="0">
                <a:solidFill>
                  <a:srgbClr val="C00000"/>
                </a:solidFill>
                <a:latin typeface="Agency FB" panose="020B0503020202020204" pitchFamily="34" charset="0"/>
              </a:rPr>
              <a:t>Sulama kooperatifleri ve tarımsal kalkınma kooperatifleri,</a:t>
            </a:r>
          </a:p>
          <a:p>
            <a:pPr marL="0" indent="0" algn="just">
              <a:buNone/>
            </a:pPr>
            <a:r>
              <a:rPr lang="tr-TR" dirty="0">
                <a:latin typeface="Agency FB" panose="020B0503020202020204" pitchFamily="34" charset="0"/>
              </a:rPr>
              <a:t>	Ana tüzüklerinde tarımsal üretim yapabileceklerinin yer alması şartıyla, </a:t>
            </a:r>
            <a:r>
              <a:rPr lang="tr-TR" b="1" u="sng" dirty="0">
                <a:latin typeface="Agency FB" panose="020B0503020202020204" pitchFamily="34" charset="0"/>
              </a:rPr>
              <a:t>kendilerine ait arazilerde veya kamu arazilerinden en az </a:t>
            </a:r>
            <a:r>
              <a:rPr lang="tr-TR" b="1" u="sng" dirty="0">
                <a:latin typeface="Agency FB" panose="020B0503020202020204" pitchFamily="34" charset="0"/>
                <a:cs typeface="Times New Roman" pitchFamily="18" charset="0"/>
              </a:rPr>
              <a:t>10</a:t>
            </a:r>
            <a:r>
              <a:rPr lang="tr-TR" b="1" u="sng" dirty="0">
                <a:latin typeface="Agency FB" panose="020B0503020202020204" pitchFamily="34" charset="0"/>
              </a:rPr>
              <a:t> yıl ve üzeri kiralama</a:t>
            </a:r>
            <a:r>
              <a:rPr lang="tr-TR" dirty="0">
                <a:latin typeface="Agency FB" panose="020B0503020202020204" pitchFamily="34" charset="0"/>
              </a:rPr>
              <a:t> yaparak tüzel kişilik olarak başvuru yapabilirler.</a:t>
            </a:r>
          </a:p>
          <a:p>
            <a:endParaRPr lang="tr-TR" dirty="0"/>
          </a:p>
        </p:txBody>
      </p:sp>
    </p:spTree>
    <p:extLst>
      <p:ext uri="{BB962C8B-B14F-4D97-AF65-F5344CB8AC3E}">
        <p14:creationId xmlns:p14="http://schemas.microsoft.com/office/powerpoint/2010/main" val="2172105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477037"/>
            <a:ext cx="8596668" cy="1320800"/>
          </a:xfrm>
        </p:spPr>
        <p:txBody>
          <a:bodyPr>
            <a:normAutofit/>
          </a:bodyPr>
          <a:lstStyle/>
          <a:p>
            <a:pPr algn="ctr"/>
            <a:r>
              <a:rPr lang="tr-TR" sz="6000" dirty="0">
                <a:latin typeface="Agency FB"/>
              </a:rPr>
              <a:t>TEŞEKKÜRLER</a:t>
            </a:r>
          </a:p>
        </p:txBody>
      </p:sp>
    </p:spTree>
    <p:extLst>
      <p:ext uri="{BB962C8B-B14F-4D97-AF65-F5344CB8AC3E}">
        <p14:creationId xmlns:p14="http://schemas.microsoft.com/office/powerpoint/2010/main" val="282735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cs typeface="Times New Roman" pitchFamily="18" charset="0"/>
              </a:rPr>
              <a:t>BAŞVURU YERİ, ŞEKLİ ve SÜRESİ</a:t>
            </a:r>
            <a:endParaRPr lang="tr-TR" dirty="0"/>
          </a:p>
        </p:txBody>
      </p:sp>
      <p:sp>
        <p:nvSpPr>
          <p:cNvPr id="3" name="İçerik Yer Tutucusu 2"/>
          <p:cNvSpPr>
            <a:spLocks noGrp="1"/>
          </p:cNvSpPr>
          <p:nvPr>
            <p:ph idx="1"/>
          </p:nvPr>
        </p:nvSpPr>
        <p:spPr/>
        <p:txBody>
          <a:bodyPr/>
          <a:lstStyle/>
          <a:p>
            <a:pPr algn="just"/>
            <a:r>
              <a:rPr lang="tr-TR" sz="2400" dirty="0">
                <a:latin typeface="Agency FB" panose="020B0503020202020204" pitchFamily="34" charset="0"/>
                <a:cs typeface="Times New Roman" pitchFamily="18" charset="0"/>
              </a:rPr>
              <a:t>Başvurular, yatırımın gerçekleşeceği </a:t>
            </a:r>
            <a:r>
              <a:rPr lang="tr-TR" sz="2400" b="1" u="sng" dirty="0">
                <a:latin typeface="Agency FB" panose="020B0503020202020204" pitchFamily="34" charset="0"/>
                <a:cs typeface="Times New Roman" pitchFamily="18" charset="0"/>
              </a:rPr>
              <a:t>il müdürlüklerine dosya halinde</a:t>
            </a:r>
            <a:r>
              <a:rPr lang="tr-TR" sz="2400" dirty="0">
                <a:latin typeface="Agency FB" panose="020B0503020202020204" pitchFamily="34" charset="0"/>
                <a:cs typeface="Times New Roman" pitchFamily="18" charset="0"/>
              </a:rPr>
              <a:t> tek nüsha olarak elden teslim edilir.</a:t>
            </a:r>
          </a:p>
          <a:p>
            <a:pPr algn="just"/>
            <a:r>
              <a:rPr lang="tr-TR" sz="2400" dirty="0">
                <a:latin typeface="Agency FB" panose="020B0503020202020204" pitchFamily="34" charset="0"/>
                <a:cs typeface="Times New Roman" pitchFamily="18" charset="0"/>
              </a:rPr>
              <a:t>Başvuru sahibine başvuru tarihini içeren teslim alma belgesi verilir.</a:t>
            </a:r>
          </a:p>
          <a:p>
            <a:pPr algn="just"/>
            <a:r>
              <a:rPr lang="tr-TR" sz="2400" dirty="0">
                <a:latin typeface="Agency FB" panose="020B0503020202020204" pitchFamily="34" charset="0"/>
                <a:cs typeface="Times New Roman" pitchFamily="18" charset="0"/>
              </a:rPr>
              <a:t>Başvuru Tarihi </a:t>
            </a:r>
            <a:r>
              <a:rPr lang="tr-TR" sz="2400" b="1" dirty="0">
                <a:solidFill>
                  <a:srgbClr val="FF0000"/>
                </a:solidFill>
                <a:latin typeface="Agency FB" panose="020B0503020202020204" pitchFamily="34" charset="0"/>
                <a:cs typeface="Times New Roman" pitchFamily="18" charset="0"/>
              </a:rPr>
              <a:t>01.01.2018</a:t>
            </a:r>
            <a:r>
              <a:rPr lang="tr-TR" sz="2400" dirty="0">
                <a:latin typeface="Agency FB" panose="020B0503020202020204" pitchFamily="34" charset="0"/>
                <a:cs typeface="Times New Roman" pitchFamily="18" charset="0"/>
              </a:rPr>
              <a:t> itibariyle başlamıştır. </a:t>
            </a:r>
          </a:p>
          <a:p>
            <a:pPr algn="just"/>
            <a:r>
              <a:rPr lang="tr-TR" sz="2400" dirty="0">
                <a:latin typeface="Agency FB" panose="020B0503020202020204" pitchFamily="34" charset="0"/>
                <a:cs typeface="Times New Roman" pitchFamily="18" charset="0"/>
              </a:rPr>
              <a:t>Başvuru süresi </a:t>
            </a:r>
            <a:r>
              <a:rPr lang="tr-TR" sz="2400" b="1" u="sng" dirty="0">
                <a:latin typeface="Agency FB" panose="020B0503020202020204" pitchFamily="34" charset="0"/>
                <a:cs typeface="Times New Roman" pitchFamily="18" charset="0"/>
              </a:rPr>
              <a:t>60 gün </a:t>
            </a:r>
            <a:r>
              <a:rPr lang="tr-TR" sz="2400" dirty="0">
                <a:latin typeface="Agency FB" panose="020B0503020202020204" pitchFamily="34" charset="0"/>
                <a:cs typeface="Times New Roman" pitchFamily="18" charset="0"/>
              </a:rPr>
              <a:t>olup</a:t>
            </a:r>
          </a:p>
          <a:p>
            <a:pPr marL="0" indent="0" algn="just">
              <a:buNone/>
            </a:pPr>
            <a:r>
              <a:rPr lang="tr-TR" sz="2400" dirty="0">
                <a:latin typeface="Agency FB" panose="020B0503020202020204" pitchFamily="34" charset="0"/>
                <a:cs typeface="Times New Roman" pitchFamily="18" charset="0"/>
              </a:rPr>
              <a:t>   </a:t>
            </a:r>
            <a:r>
              <a:rPr lang="tr-TR" sz="2400" b="1" dirty="0">
                <a:latin typeface="Agency FB" panose="020B0503020202020204" pitchFamily="34" charset="0"/>
                <a:cs typeface="Times New Roman" pitchFamily="18" charset="0"/>
              </a:rPr>
              <a:t>SON </a:t>
            </a:r>
            <a:r>
              <a:rPr lang="tr-TR" sz="2400" b="1" dirty="0" smtClean="0">
                <a:latin typeface="Agency FB" panose="020B0503020202020204" pitchFamily="34" charset="0"/>
                <a:cs typeface="Times New Roman" pitchFamily="18" charset="0"/>
              </a:rPr>
              <a:t>MÜRACAAT TARİHİ</a:t>
            </a:r>
            <a:r>
              <a:rPr lang="tr-TR" sz="2400" dirty="0" smtClean="0">
                <a:latin typeface="Agency FB" panose="020B0503020202020204" pitchFamily="34" charset="0"/>
                <a:cs typeface="Times New Roman" pitchFamily="18" charset="0"/>
              </a:rPr>
              <a:t>: </a:t>
            </a:r>
            <a:r>
              <a:rPr lang="tr-TR" sz="2400" b="1" dirty="0" smtClean="0">
                <a:solidFill>
                  <a:srgbClr val="C00000"/>
                </a:solidFill>
                <a:latin typeface="Agency FB" panose="020B0503020202020204" pitchFamily="34" charset="0"/>
                <a:cs typeface="Times New Roman" pitchFamily="18" charset="0"/>
              </a:rPr>
              <a:t>01.03.2018</a:t>
            </a:r>
            <a:endParaRPr lang="tr-TR" dirty="0"/>
          </a:p>
        </p:txBody>
      </p:sp>
    </p:spTree>
    <p:extLst>
      <p:ext uri="{BB962C8B-B14F-4D97-AF65-F5344CB8AC3E}">
        <p14:creationId xmlns:p14="http://schemas.microsoft.com/office/powerpoint/2010/main" val="285152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HİBE DESTEĞİ ORANI</a:t>
            </a:r>
            <a:endParaRPr lang="tr-TR" dirty="0"/>
          </a:p>
        </p:txBody>
      </p:sp>
      <p:sp>
        <p:nvSpPr>
          <p:cNvPr id="3" name="İçerik Yer Tutucusu 2"/>
          <p:cNvSpPr>
            <a:spLocks noGrp="1"/>
          </p:cNvSpPr>
          <p:nvPr>
            <p:ph idx="1"/>
          </p:nvPr>
        </p:nvSpPr>
        <p:spPr/>
        <p:txBody>
          <a:bodyPr/>
          <a:lstStyle/>
          <a:p>
            <a:pPr algn="just"/>
            <a:r>
              <a:rPr lang="tr-TR" sz="2400" dirty="0">
                <a:latin typeface="Agency FB" panose="020B0503020202020204" pitchFamily="34" charset="0"/>
              </a:rPr>
              <a:t>Tebliğ kapsamında kabul edilen proje başvurularında, hibeye esas mal alım tutarının KDV hariç </a:t>
            </a:r>
            <a:r>
              <a:rPr lang="tr-TR" sz="2400" b="1" dirty="0">
                <a:latin typeface="Agency FB" panose="020B0503020202020204" pitchFamily="34" charset="0"/>
                <a:cs typeface="Times New Roman" pitchFamily="18" charset="0"/>
              </a:rPr>
              <a:t>%50’sine </a:t>
            </a:r>
            <a:r>
              <a:rPr lang="tr-TR" sz="2400" dirty="0">
                <a:latin typeface="Agency FB" panose="020B0503020202020204" pitchFamily="34" charset="0"/>
              </a:rPr>
              <a:t>hibe yoluyla destek verilir.</a:t>
            </a:r>
          </a:p>
          <a:p>
            <a:pPr algn="just"/>
            <a:r>
              <a:rPr lang="tr-TR" sz="2400" dirty="0">
                <a:latin typeface="Agency FB" panose="020B0503020202020204" pitchFamily="34" charset="0"/>
              </a:rPr>
              <a:t> Referans fiyatlar içinde kalmak şartıyla, hibeye esas mal alım </a:t>
            </a:r>
            <a:r>
              <a:rPr lang="tr-TR" sz="2400" dirty="0" smtClean="0">
                <a:latin typeface="Agency FB" panose="020B0503020202020204" pitchFamily="34" charset="0"/>
              </a:rPr>
              <a:t>tutarı; </a:t>
            </a:r>
            <a:r>
              <a:rPr lang="tr-TR" sz="2400" dirty="0">
                <a:latin typeface="Agency FB" panose="020B0503020202020204" pitchFamily="34" charset="0"/>
              </a:rPr>
              <a:t>Gerçek ve tüzel kişiler için </a:t>
            </a:r>
            <a:r>
              <a:rPr lang="tr-TR" sz="2400" b="1" dirty="0">
                <a:latin typeface="Agency FB" panose="020B0503020202020204" pitchFamily="34" charset="0"/>
                <a:cs typeface="Times New Roman" pitchFamily="18" charset="0"/>
              </a:rPr>
              <a:t>1.000.000</a:t>
            </a:r>
            <a:r>
              <a:rPr lang="tr-TR" sz="2400" dirty="0">
                <a:latin typeface="Agency FB" panose="020B0503020202020204" pitchFamily="34" charset="0"/>
              </a:rPr>
              <a:t> TL(</a:t>
            </a:r>
            <a:r>
              <a:rPr lang="tr-TR" sz="2400" b="1" u="sng" dirty="0">
                <a:latin typeface="Agency FB" panose="020B0503020202020204" pitchFamily="34" charset="0"/>
              </a:rPr>
              <a:t>hibe 500.000 TL</a:t>
            </a:r>
            <a:r>
              <a:rPr lang="tr-TR" sz="2400" dirty="0">
                <a:latin typeface="Agency FB" panose="020B0503020202020204" pitchFamily="34" charset="0"/>
              </a:rPr>
              <a:t>)’</a:t>
            </a:r>
            <a:r>
              <a:rPr lang="tr-TR" sz="2400" dirty="0" err="1">
                <a:latin typeface="Agency FB" panose="020B0503020202020204" pitchFamily="34" charset="0"/>
              </a:rPr>
              <a:t>yi</a:t>
            </a:r>
            <a:r>
              <a:rPr lang="tr-TR" sz="2400" dirty="0">
                <a:latin typeface="Agency FB" panose="020B0503020202020204" pitchFamily="34" charset="0"/>
              </a:rPr>
              <a:t> geçemez.</a:t>
            </a:r>
          </a:p>
          <a:p>
            <a:r>
              <a:rPr lang="tr-TR" sz="2400" dirty="0">
                <a:latin typeface="Agency FB" panose="020B0503020202020204" pitchFamily="34" charset="0"/>
              </a:rPr>
              <a:t>Başvuru bütçeleri KDV hariç olarak hazırlanır.</a:t>
            </a:r>
          </a:p>
          <a:p>
            <a:endParaRPr lang="tr-TR" dirty="0"/>
          </a:p>
        </p:txBody>
      </p:sp>
    </p:spTree>
    <p:extLst>
      <p:ext uri="{BB962C8B-B14F-4D97-AF65-F5344CB8AC3E}">
        <p14:creationId xmlns:p14="http://schemas.microsoft.com/office/powerpoint/2010/main" val="106619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400" dirty="0">
                <a:latin typeface="Agency FB" panose="020B0503020202020204" pitchFamily="34" charset="0"/>
              </a:rPr>
              <a:t>Başvuru yapılan yıl dahil olmak üzere son 5 (beş) yıllık dönemde yürürlüğe giren T.C. Ziraat Bankası A.Ş. ve Tarım Kredi Kooperatiflerince Tarımsal Üretime Dair </a:t>
            </a:r>
            <a:r>
              <a:rPr lang="tr-TR" sz="2400" b="1" u="sng" dirty="0">
                <a:latin typeface="Agency FB" panose="020B0503020202020204" pitchFamily="34" charset="0"/>
              </a:rPr>
              <a:t>Düşük Faizli Yatırım ve İşletme Kredisi </a:t>
            </a:r>
            <a:r>
              <a:rPr lang="tr-TR" sz="2400" dirty="0">
                <a:latin typeface="Agency FB" panose="020B0503020202020204" pitchFamily="34" charset="0"/>
              </a:rPr>
              <a:t>Kullandırılmasına İlişkin Uygulama Esasları Tebliğleri kapsamında modern basınçlı sulama kredilendirme konularından yararlananlar kredilendirmeye konu olan </a:t>
            </a:r>
            <a:r>
              <a:rPr lang="tr-TR" sz="2400" b="1" u="sng" dirty="0">
                <a:latin typeface="Agency FB" panose="020B0503020202020204" pitchFamily="34" charset="0"/>
              </a:rPr>
              <a:t>aynı parsel için </a:t>
            </a:r>
            <a:r>
              <a:rPr lang="tr-TR" sz="2400" dirty="0">
                <a:latin typeface="Agency FB" panose="020B0503020202020204" pitchFamily="34" charset="0"/>
              </a:rPr>
              <a:t>hibe başvurusu yapamazlar.</a:t>
            </a:r>
            <a:endParaRPr lang="tr-TR" sz="2400" dirty="0"/>
          </a:p>
        </p:txBody>
      </p:sp>
    </p:spTree>
    <p:extLst>
      <p:ext uri="{BB962C8B-B14F-4D97-AF65-F5344CB8AC3E}">
        <p14:creationId xmlns:p14="http://schemas.microsoft.com/office/powerpoint/2010/main" val="3851994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6">
                    <a:lumMod val="75000"/>
                  </a:schemeClr>
                </a:solidFill>
              </a:rPr>
              <a:t>HİBE DESTEĞİ ORANI</a:t>
            </a:r>
            <a:r>
              <a:rPr lang="en-US" b="1" dirty="0">
                <a:solidFill>
                  <a:schemeClr val="accent6">
                    <a:lumMod val="75000"/>
                  </a:schemeClr>
                </a:solidFill>
                <a:latin typeface="AR DARLING" panose="02000000000000000000" pitchFamily="2" charset="0"/>
              </a:rPr>
              <a:t/>
            </a:r>
            <a:br>
              <a:rPr lang="en-US" b="1" dirty="0">
                <a:solidFill>
                  <a:schemeClr val="accent6">
                    <a:lumMod val="75000"/>
                  </a:schemeClr>
                </a:solidFill>
                <a:latin typeface="AR DARLING" panose="02000000000000000000" pitchFamily="2" charset="0"/>
              </a:rPr>
            </a:br>
            <a:endParaRPr lang="tr-TR" dirty="0"/>
          </a:p>
        </p:txBody>
      </p:sp>
      <p:sp>
        <p:nvSpPr>
          <p:cNvPr id="3" name="İçerik Yer Tutucusu 2"/>
          <p:cNvSpPr>
            <a:spLocks noGrp="1"/>
          </p:cNvSpPr>
          <p:nvPr>
            <p:ph idx="1"/>
          </p:nvPr>
        </p:nvSpPr>
        <p:spPr/>
        <p:txBody>
          <a:bodyPr/>
          <a:lstStyle/>
          <a:p>
            <a:endParaRPr lang="tr-TR" dirty="0"/>
          </a:p>
        </p:txBody>
      </p:sp>
      <p:grpSp>
        <p:nvGrpSpPr>
          <p:cNvPr id="4" name="Group 5"/>
          <p:cNvGrpSpPr>
            <a:grpSpLocks noChangeAspect="1"/>
          </p:cNvGrpSpPr>
          <p:nvPr/>
        </p:nvGrpSpPr>
        <p:grpSpPr bwMode="auto">
          <a:xfrm>
            <a:off x="1824530" y="1268142"/>
            <a:ext cx="4537075" cy="3313112"/>
            <a:chOff x="1920" y="1008"/>
            <a:chExt cx="1711" cy="1248"/>
          </a:xfrm>
        </p:grpSpPr>
        <p:sp>
          <p:nvSpPr>
            <p:cNvPr id="5" name="AutoShape 6"/>
            <p:cNvSpPr>
              <a:spLocks noChangeAspect="1" noChangeArrowheads="1" noTextEdit="1"/>
            </p:cNvSpPr>
            <p:nvPr/>
          </p:nvSpPr>
          <p:spPr bwMode="auto">
            <a:xfrm>
              <a:off x="1920" y="1008"/>
              <a:ext cx="1711"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6" name="Group 7"/>
            <p:cNvGrpSpPr>
              <a:grpSpLocks/>
            </p:cNvGrpSpPr>
            <p:nvPr/>
          </p:nvGrpSpPr>
          <p:grpSpPr bwMode="auto">
            <a:xfrm>
              <a:off x="1922" y="1007"/>
              <a:ext cx="1516" cy="1199"/>
              <a:chOff x="1922" y="1007"/>
              <a:chExt cx="1516" cy="1199"/>
            </a:xfrm>
          </p:grpSpPr>
          <p:sp>
            <p:nvSpPr>
              <p:cNvPr id="22" name="Freeform 8"/>
              <p:cNvSpPr>
                <a:spLocks/>
              </p:cNvSpPr>
              <p:nvPr/>
            </p:nvSpPr>
            <p:spPr bwMode="auto">
              <a:xfrm>
                <a:off x="2035" y="1198"/>
                <a:ext cx="1403" cy="919"/>
              </a:xfrm>
              <a:custGeom>
                <a:avLst/>
                <a:gdLst>
                  <a:gd name="T0" fmla="*/ 351 w 2804"/>
                  <a:gd name="T1" fmla="*/ 227 h 1838"/>
                  <a:gd name="T2" fmla="*/ 320 w 2804"/>
                  <a:gd name="T3" fmla="*/ 200 h 1838"/>
                  <a:gd name="T4" fmla="*/ 288 w 2804"/>
                  <a:gd name="T5" fmla="*/ 175 h 1838"/>
                  <a:gd name="T6" fmla="*/ 263 w 2804"/>
                  <a:gd name="T7" fmla="*/ 157 h 1838"/>
                  <a:gd name="T8" fmla="*/ 241 w 2804"/>
                  <a:gd name="T9" fmla="*/ 137 h 1838"/>
                  <a:gd name="T10" fmla="*/ 215 w 2804"/>
                  <a:gd name="T11" fmla="*/ 115 h 1838"/>
                  <a:gd name="T12" fmla="*/ 192 w 2804"/>
                  <a:gd name="T13" fmla="*/ 99 h 1838"/>
                  <a:gd name="T14" fmla="*/ 165 w 2804"/>
                  <a:gd name="T15" fmla="*/ 77 h 1838"/>
                  <a:gd name="T16" fmla="*/ 142 w 2804"/>
                  <a:gd name="T17" fmla="*/ 60 h 1838"/>
                  <a:gd name="T18" fmla="*/ 116 w 2804"/>
                  <a:gd name="T19" fmla="*/ 48 h 1838"/>
                  <a:gd name="T20" fmla="*/ 89 w 2804"/>
                  <a:gd name="T21" fmla="*/ 34 h 1838"/>
                  <a:gd name="T22" fmla="*/ 59 w 2804"/>
                  <a:gd name="T23" fmla="*/ 20 h 1838"/>
                  <a:gd name="T24" fmla="*/ 35 w 2804"/>
                  <a:gd name="T25" fmla="*/ 10 h 1838"/>
                  <a:gd name="T26" fmla="*/ 4 w 2804"/>
                  <a:gd name="T27" fmla="*/ 0 h 1838"/>
                  <a:gd name="T28" fmla="*/ 0 w 2804"/>
                  <a:gd name="T29" fmla="*/ 2 h 1838"/>
                  <a:gd name="T30" fmla="*/ 21 w 2804"/>
                  <a:gd name="T31" fmla="*/ 9 h 1838"/>
                  <a:gd name="T32" fmla="*/ 45 w 2804"/>
                  <a:gd name="T33" fmla="*/ 18 h 1838"/>
                  <a:gd name="T34" fmla="*/ 71 w 2804"/>
                  <a:gd name="T35" fmla="*/ 29 h 1838"/>
                  <a:gd name="T36" fmla="*/ 99 w 2804"/>
                  <a:gd name="T37" fmla="*/ 42 h 1838"/>
                  <a:gd name="T38" fmla="*/ 125 w 2804"/>
                  <a:gd name="T39" fmla="*/ 56 h 1838"/>
                  <a:gd name="T40" fmla="*/ 143 w 2804"/>
                  <a:gd name="T41" fmla="*/ 65 h 1838"/>
                  <a:gd name="T42" fmla="*/ 162 w 2804"/>
                  <a:gd name="T43" fmla="*/ 79 h 1838"/>
                  <a:gd name="T44" fmla="*/ 183 w 2804"/>
                  <a:gd name="T45" fmla="*/ 96 h 1838"/>
                  <a:gd name="T46" fmla="*/ 202 w 2804"/>
                  <a:gd name="T47" fmla="*/ 110 h 1838"/>
                  <a:gd name="T48" fmla="*/ 221 w 2804"/>
                  <a:gd name="T49" fmla="*/ 125 h 1838"/>
                  <a:gd name="T50" fmla="*/ 243 w 2804"/>
                  <a:gd name="T51" fmla="*/ 143 h 1838"/>
                  <a:gd name="T52" fmla="*/ 264 w 2804"/>
                  <a:gd name="T53" fmla="*/ 162 h 1838"/>
                  <a:gd name="T54" fmla="*/ 285 w 2804"/>
                  <a:gd name="T55" fmla="*/ 176 h 1838"/>
                  <a:gd name="T56" fmla="*/ 306 w 2804"/>
                  <a:gd name="T57" fmla="*/ 193 h 1838"/>
                  <a:gd name="T58" fmla="*/ 324 w 2804"/>
                  <a:gd name="T59" fmla="*/ 208 h 1838"/>
                  <a:gd name="T60" fmla="*/ 345 w 2804"/>
                  <a:gd name="T61" fmla="*/ 228 h 1838"/>
                  <a:gd name="T62" fmla="*/ 349 w 2804"/>
                  <a:gd name="T63" fmla="*/ 230 h 1838"/>
                  <a:gd name="T64" fmla="*/ 351 w 2804"/>
                  <a:gd name="T65" fmla="*/ 227 h 18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04"/>
                  <a:gd name="T100" fmla="*/ 0 h 1838"/>
                  <a:gd name="T101" fmla="*/ 2804 w 2804"/>
                  <a:gd name="T102" fmla="*/ 1838 h 18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04" h="1838">
                    <a:moveTo>
                      <a:pt x="2804" y="1811"/>
                    </a:moveTo>
                    <a:lnTo>
                      <a:pt x="2559" y="1596"/>
                    </a:lnTo>
                    <a:lnTo>
                      <a:pt x="2299" y="1398"/>
                    </a:lnTo>
                    <a:lnTo>
                      <a:pt x="2101" y="1249"/>
                    </a:lnTo>
                    <a:lnTo>
                      <a:pt x="1925" y="1093"/>
                    </a:lnTo>
                    <a:lnTo>
                      <a:pt x="1712" y="921"/>
                    </a:lnTo>
                    <a:lnTo>
                      <a:pt x="1531" y="792"/>
                    </a:lnTo>
                    <a:lnTo>
                      <a:pt x="1318" y="615"/>
                    </a:lnTo>
                    <a:lnTo>
                      <a:pt x="1129" y="481"/>
                    </a:lnTo>
                    <a:lnTo>
                      <a:pt x="926" y="379"/>
                    </a:lnTo>
                    <a:lnTo>
                      <a:pt x="712" y="269"/>
                    </a:lnTo>
                    <a:lnTo>
                      <a:pt x="466" y="158"/>
                    </a:lnTo>
                    <a:lnTo>
                      <a:pt x="278" y="78"/>
                    </a:lnTo>
                    <a:lnTo>
                      <a:pt x="32" y="0"/>
                    </a:lnTo>
                    <a:lnTo>
                      <a:pt x="0" y="9"/>
                    </a:lnTo>
                    <a:lnTo>
                      <a:pt x="167" y="69"/>
                    </a:lnTo>
                    <a:lnTo>
                      <a:pt x="356" y="138"/>
                    </a:lnTo>
                    <a:lnTo>
                      <a:pt x="565" y="230"/>
                    </a:lnTo>
                    <a:lnTo>
                      <a:pt x="792" y="334"/>
                    </a:lnTo>
                    <a:lnTo>
                      <a:pt x="995" y="445"/>
                    </a:lnTo>
                    <a:lnTo>
                      <a:pt x="1139" y="519"/>
                    </a:lnTo>
                    <a:lnTo>
                      <a:pt x="1291" y="630"/>
                    </a:lnTo>
                    <a:lnTo>
                      <a:pt x="1458" y="764"/>
                    </a:lnTo>
                    <a:lnTo>
                      <a:pt x="1611" y="879"/>
                    </a:lnTo>
                    <a:lnTo>
                      <a:pt x="1767" y="1001"/>
                    </a:lnTo>
                    <a:lnTo>
                      <a:pt x="1943" y="1139"/>
                    </a:lnTo>
                    <a:lnTo>
                      <a:pt x="2105" y="1291"/>
                    </a:lnTo>
                    <a:lnTo>
                      <a:pt x="2272" y="1408"/>
                    </a:lnTo>
                    <a:lnTo>
                      <a:pt x="2443" y="1542"/>
                    </a:lnTo>
                    <a:lnTo>
                      <a:pt x="2586" y="1658"/>
                    </a:lnTo>
                    <a:lnTo>
                      <a:pt x="2753" y="1820"/>
                    </a:lnTo>
                    <a:lnTo>
                      <a:pt x="2786" y="1838"/>
                    </a:lnTo>
                    <a:lnTo>
                      <a:pt x="2804" y="1811"/>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9"/>
              <p:cNvSpPr>
                <a:spLocks/>
              </p:cNvSpPr>
              <p:nvPr/>
            </p:nvSpPr>
            <p:spPr bwMode="auto">
              <a:xfrm>
                <a:off x="1922" y="1231"/>
                <a:ext cx="1351" cy="975"/>
              </a:xfrm>
              <a:custGeom>
                <a:avLst/>
                <a:gdLst>
                  <a:gd name="T0" fmla="*/ 338 w 2702"/>
                  <a:gd name="T1" fmla="*/ 239 h 1951"/>
                  <a:gd name="T2" fmla="*/ 309 w 2702"/>
                  <a:gd name="T3" fmla="*/ 213 h 1951"/>
                  <a:gd name="T4" fmla="*/ 280 w 2702"/>
                  <a:gd name="T5" fmla="*/ 187 h 1951"/>
                  <a:gd name="T6" fmla="*/ 257 w 2702"/>
                  <a:gd name="T7" fmla="*/ 167 h 1951"/>
                  <a:gd name="T8" fmla="*/ 223 w 2702"/>
                  <a:gd name="T9" fmla="*/ 138 h 1951"/>
                  <a:gd name="T10" fmla="*/ 188 w 2702"/>
                  <a:gd name="T11" fmla="*/ 109 h 1951"/>
                  <a:gd name="T12" fmla="*/ 166 w 2702"/>
                  <a:gd name="T13" fmla="*/ 89 h 1951"/>
                  <a:gd name="T14" fmla="*/ 152 w 2702"/>
                  <a:gd name="T15" fmla="*/ 77 h 1951"/>
                  <a:gd name="T16" fmla="*/ 133 w 2702"/>
                  <a:gd name="T17" fmla="*/ 67 h 1951"/>
                  <a:gd name="T18" fmla="*/ 99 w 2702"/>
                  <a:gd name="T19" fmla="*/ 49 h 1951"/>
                  <a:gd name="T20" fmla="*/ 67 w 2702"/>
                  <a:gd name="T21" fmla="*/ 30 h 1951"/>
                  <a:gd name="T22" fmla="*/ 40 w 2702"/>
                  <a:gd name="T23" fmla="*/ 16 h 1951"/>
                  <a:gd name="T24" fmla="*/ 16 w 2702"/>
                  <a:gd name="T25" fmla="*/ 5 h 1951"/>
                  <a:gd name="T26" fmla="*/ 3 w 2702"/>
                  <a:gd name="T27" fmla="*/ 0 h 1951"/>
                  <a:gd name="T28" fmla="*/ 0 w 2702"/>
                  <a:gd name="T29" fmla="*/ 0 h 1951"/>
                  <a:gd name="T30" fmla="*/ 0 w 2702"/>
                  <a:gd name="T31" fmla="*/ 2 h 1951"/>
                  <a:gd name="T32" fmla="*/ 21 w 2702"/>
                  <a:gd name="T33" fmla="*/ 11 h 1951"/>
                  <a:gd name="T34" fmla="*/ 53 w 2702"/>
                  <a:gd name="T35" fmla="*/ 27 h 1951"/>
                  <a:gd name="T36" fmla="*/ 87 w 2702"/>
                  <a:gd name="T37" fmla="*/ 44 h 1951"/>
                  <a:gd name="T38" fmla="*/ 117 w 2702"/>
                  <a:gd name="T39" fmla="*/ 61 h 1951"/>
                  <a:gd name="T40" fmla="*/ 142 w 2702"/>
                  <a:gd name="T41" fmla="*/ 76 h 1951"/>
                  <a:gd name="T42" fmla="*/ 156 w 2702"/>
                  <a:gd name="T43" fmla="*/ 84 h 1951"/>
                  <a:gd name="T44" fmla="*/ 181 w 2702"/>
                  <a:gd name="T45" fmla="*/ 107 h 1951"/>
                  <a:gd name="T46" fmla="*/ 208 w 2702"/>
                  <a:gd name="T47" fmla="*/ 129 h 1951"/>
                  <a:gd name="T48" fmla="*/ 223 w 2702"/>
                  <a:gd name="T49" fmla="*/ 142 h 1951"/>
                  <a:gd name="T50" fmla="*/ 242 w 2702"/>
                  <a:gd name="T51" fmla="*/ 159 h 1951"/>
                  <a:gd name="T52" fmla="*/ 265 w 2702"/>
                  <a:gd name="T53" fmla="*/ 178 h 1951"/>
                  <a:gd name="T54" fmla="*/ 293 w 2702"/>
                  <a:gd name="T55" fmla="*/ 204 h 1951"/>
                  <a:gd name="T56" fmla="*/ 313 w 2702"/>
                  <a:gd name="T57" fmla="*/ 221 h 1951"/>
                  <a:gd name="T58" fmla="*/ 335 w 2702"/>
                  <a:gd name="T59" fmla="*/ 243 h 1951"/>
                  <a:gd name="T60" fmla="*/ 338 w 2702"/>
                  <a:gd name="T61" fmla="*/ 239 h 19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02"/>
                  <a:gd name="T94" fmla="*/ 0 h 1951"/>
                  <a:gd name="T95" fmla="*/ 2702 w 2702"/>
                  <a:gd name="T96" fmla="*/ 1951 h 19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02" h="1951">
                    <a:moveTo>
                      <a:pt x="2702" y="1918"/>
                    </a:moveTo>
                    <a:lnTo>
                      <a:pt x="2472" y="1711"/>
                    </a:lnTo>
                    <a:lnTo>
                      <a:pt x="2239" y="1502"/>
                    </a:lnTo>
                    <a:lnTo>
                      <a:pt x="2050" y="1337"/>
                    </a:lnTo>
                    <a:lnTo>
                      <a:pt x="1781" y="1105"/>
                    </a:lnTo>
                    <a:lnTo>
                      <a:pt x="1500" y="874"/>
                    </a:lnTo>
                    <a:lnTo>
                      <a:pt x="1327" y="712"/>
                    </a:lnTo>
                    <a:lnTo>
                      <a:pt x="1213" y="620"/>
                    </a:lnTo>
                    <a:lnTo>
                      <a:pt x="1059" y="541"/>
                    </a:lnTo>
                    <a:lnTo>
                      <a:pt x="795" y="392"/>
                    </a:lnTo>
                    <a:lnTo>
                      <a:pt x="532" y="240"/>
                    </a:lnTo>
                    <a:lnTo>
                      <a:pt x="319" y="129"/>
                    </a:lnTo>
                    <a:lnTo>
                      <a:pt x="125" y="45"/>
                    </a:lnTo>
                    <a:lnTo>
                      <a:pt x="27" y="0"/>
                    </a:lnTo>
                    <a:lnTo>
                      <a:pt x="0" y="6"/>
                    </a:lnTo>
                    <a:lnTo>
                      <a:pt x="0" y="18"/>
                    </a:lnTo>
                    <a:lnTo>
                      <a:pt x="167" y="93"/>
                    </a:lnTo>
                    <a:lnTo>
                      <a:pt x="421" y="218"/>
                    </a:lnTo>
                    <a:lnTo>
                      <a:pt x="693" y="356"/>
                    </a:lnTo>
                    <a:lnTo>
                      <a:pt x="935" y="494"/>
                    </a:lnTo>
                    <a:lnTo>
                      <a:pt x="1133" y="610"/>
                    </a:lnTo>
                    <a:lnTo>
                      <a:pt x="1244" y="679"/>
                    </a:lnTo>
                    <a:lnTo>
                      <a:pt x="1444" y="856"/>
                    </a:lnTo>
                    <a:lnTo>
                      <a:pt x="1662" y="1036"/>
                    </a:lnTo>
                    <a:lnTo>
                      <a:pt x="1787" y="1137"/>
                    </a:lnTo>
                    <a:lnTo>
                      <a:pt x="1934" y="1275"/>
                    </a:lnTo>
                    <a:lnTo>
                      <a:pt x="2119" y="1428"/>
                    </a:lnTo>
                    <a:lnTo>
                      <a:pt x="2337" y="1637"/>
                    </a:lnTo>
                    <a:lnTo>
                      <a:pt x="2503" y="1775"/>
                    </a:lnTo>
                    <a:lnTo>
                      <a:pt x="2679" y="1951"/>
                    </a:lnTo>
                    <a:lnTo>
                      <a:pt x="2702" y="1918"/>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10"/>
              <p:cNvSpPr>
                <a:spLocks/>
              </p:cNvSpPr>
              <p:nvPr/>
            </p:nvSpPr>
            <p:spPr bwMode="auto">
              <a:xfrm>
                <a:off x="2516" y="1016"/>
                <a:ext cx="307" cy="784"/>
              </a:xfrm>
              <a:custGeom>
                <a:avLst/>
                <a:gdLst>
                  <a:gd name="T0" fmla="*/ 63 w 613"/>
                  <a:gd name="T1" fmla="*/ 187 h 1568"/>
                  <a:gd name="T2" fmla="*/ 44 w 613"/>
                  <a:gd name="T3" fmla="*/ 169 h 1568"/>
                  <a:gd name="T4" fmla="*/ 29 w 613"/>
                  <a:gd name="T5" fmla="*/ 152 h 1568"/>
                  <a:gd name="T6" fmla="*/ 17 w 613"/>
                  <a:gd name="T7" fmla="*/ 137 h 1568"/>
                  <a:gd name="T8" fmla="*/ 9 w 613"/>
                  <a:gd name="T9" fmla="*/ 122 h 1568"/>
                  <a:gd name="T10" fmla="*/ 3 w 613"/>
                  <a:gd name="T11" fmla="*/ 107 h 1568"/>
                  <a:gd name="T12" fmla="*/ 1 w 613"/>
                  <a:gd name="T13" fmla="*/ 94 h 1568"/>
                  <a:gd name="T14" fmla="*/ 0 w 613"/>
                  <a:gd name="T15" fmla="*/ 68 h 1568"/>
                  <a:gd name="T16" fmla="*/ 3 w 613"/>
                  <a:gd name="T17" fmla="*/ 49 h 1568"/>
                  <a:gd name="T18" fmla="*/ 8 w 613"/>
                  <a:gd name="T19" fmla="*/ 31 h 1568"/>
                  <a:gd name="T20" fmla="*/ 18 w 613"/>
                  <a:gd name="T21" fmla="*/ 17 h 1568"/>
                  <a:gd name="T22" fmla="*/ 32 w 613"/>
                  <a:gd name="T23" fmla="*/ 5 h 1568"/>
                  <a:gd name="T24" fmla="*/ 39 w 613"/>
                  <a:gd name="T25" fmla="*/ 0 h 1568"/>
                  <a:gd name="T26" fmla="*/ 42 w 613"/>
                  <a:gd name="T27" fmla="*/ 0 h 1568"/>
                  <a:gd name="T28" fmla="*/ 35 w 613"/>
                  <a:gd name="T29" fmla="*/ 6 h 1568"/>
                  <a:gd name="T30" fmla="*/ 23 w 613"/>
                  <a:gd name="T31" fmla="*/ 15 h 1568"/>
                  <a:gd name="T32" fmla="*/ 16 w 613"/>
                  <a:gd name="T33" fmla="*/ 24 h 1568"/>
                  <a:gd name="T34" fmla="*/ 10 w 613"/>
                  <a:gd name="T35" fmla="*/ 34 h 1568"/>
                  <a:gd name="T36" fmla="*/ 7 w 613"/>
                  <a:gd name="T37" fmla="*/ 46 h 1568"/>
                  <a:gd name="T38" fmla="*/ 4 w 613"/>
                  <a:gd name="T39" fmla="*/ 62 h 1568"/>
                  <a:gd name="T40" fmla="*/ 4 w 613"/>
                  <a:gd name="T41" fmla="*/ 75 h 1568"/>
                  <a:gd name="T42" fmla="*/ 3 w 613"/>
                  <a:gd name="T43" fmla="*/ 90 h 1568"/>
                  <a:gd name="T44" fmla="*/ 5 w 613"/>
                  <a:gd name="T45" fmla="*/ 101 h 1568"/>
                  <a:gd name="T46" fmla="*/ 8 w 613"/>
                  <a:gd name="T47" fmla="*/ 113 h 1568"/>
                  <a:gd name="T48" fmla="*/ 13 w 613"/>
                  <a:gd name="T49" fmla="*/ 125 h 1568"/>
                  <a:gd name="T50" fmla="*/ 24 w 613"/>
                  <a:gd name="T51" fmla="*/ 141 h 1568"/>
                  <a:gd name="T52" fmla="*/ 37 w 613"/>
                  <a:gd name="T53" fmla="*/ 158 h 1568"/>
                  <a:gd name="T54" fmla="*/ 51 w 613"/>
                  <a:gd name="T55" fmla="*/ 170 h 1568"/>
                  <a:gd name="T56" fmla="*/ 65 w 613"/>
                  <a:gd name="T57" fmla="*/ 183 h 1568"/>
                  <a:gd name="T58" fmla="*/ 77 w 613"/>
                  <a:gd name="T59" fmla="*/ 196 h 1568"/>
                  <a:gd name="T60" fmla="*/ 63 w 613"/>
                  <a:gd name="T61" fmla="*/ 187 h 15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3"/>
                  <a:gd name="T94" fmla="*/ 0 h 1568"/>
                  <a:gd name="T95" fmla="*/ 613 w 613"/>
                  <a:gd name="T96" fmla="*/ 1568 h 15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3" h="1568">
                    <a:moveTo>
                      <a:pt x="504" y="1490"/>
                    </a:moveTo>
                    <a:lnTo>
                      <a:pt x="348" y="1345"/>
                    </a:lnTo>
                    <a:lnTo>
                      <a:pt x="227" y="1216"/>
                    </a:lnTo>
                    <a:lnTo>
                      <a:pt x="132" y="1090"/>
                    </a:lnTo>
                    <a:lnTo>
                      <a:pt x="65" y="974"/>
                    </a:lnTo>
                    <a:lnTo>
                      <a:pt x="23" y="858"/>
                    </a:lnTo>
                    <a:lnTo>
                      <a:pt x="5" y="747"/>
                    </a:lnTo>
                    <a:lnTo>
                      <a:pt x="0" y="544"/>
                    </a:lnTo>
                    <a:lnTo>
                      <a:pt x="18" y="395"/>
                    </a:lnTo>
                    <a:lnTo>
                      <a:pt x="61" y="251"/>
                    </a:lnTo>
                    <a:lnTo>
                      <a:pt x="141" y="135"/>
                    </a:lnTo>
                    <a:lnTo>
                      <a:pt x="250" y="37"/>
                    </a:lnTo>
                    <a:lnTo>
                      <a:pt x="312" y="0"/>
                    </a:lnTo>
                    <a:lnTo>
                      <a:pt x="336" y="0"/>
                    </a:lnTo>
                    <a:lnTo>
                      <a:pt x="274" y="51"/>
                    </a:lnTo>
                    <a:lnTo>
                      <a:pt x="183" y="120"/>
                    </a:lnTo>
                    <a:lnTo>
                      <a:pt x="127" y="191"/>
                    </a:lnTo>
                    <a:lnTo>
                      <a:pt x="76" y="269"/>
                    </a:lnTo>
                    <a:lnTo>
                      <a:pt x="52" y="367"/>
                    </a:lnTo>
                    <a:lnTo>
                      <a:pt x="29" y="496"/>
                    </a:lnTo>
                    <a:lnTo>
                      <a:pt x="29" y="594"/>
                    </a:lnTo>
                    <a:lnTo>
                      <a:pt x="23" y="714"/>
                    </a:lnTo>
                    <a:lnTo>
                      <a:pt x="38" y="807"/>
                    </a:lnTo>
                    <a:lnTo>
                      <a:pt x="61" y="905"/>
                    </a:lnTo>
                    <a:lnTo>
                      <a:pt x="103" y="998"/>
                    </a:lnTo>
                    <a:lnTo>
                      <a:pt x="188" y="1127"/>
                    </a:lnTo>
                    <a:lnTo>
                      <a:pt x="292" y="1257"/>
                    </a:lnTo>
                    <a:lnTo>
                      <a:pt x="401" y="1359"/>
                    </a:lnTo>
                    <a:lnTo>
                      <a:pt x="514" y="1461"/>
                    </a:lnTo>
                    <a:lnTo>
                      <a:pt x="613" y="1568"/>
                    </a:lnTo>
                    <a:lnTo>
                      <a:pt x="504" y="149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 name="Freeform 11"/>
              <p:cNvSpPr>
                <a:spLocks/>
              </p:cNvSpPr>
              <p:nvPr/>
            </p:nvSpPr>
            <p:spPr bwMode="auto">
              <a:xfrm>
                <a:off x="2615" y="1007"/>
                <a:ext cx="268" cy="653"/>
              </a:xfrm>
              <a:custGeom>
                <a:avLst/>
                <a:gdLst>
                  <a:gd name="T0" fmla="*/ 59 w 535"/>
                  <a:gd name="T1" fmla="*/ 160 h 1306"/>
                  <a:gd name="T2" fmla="*/ 39 w 535"/>
                  <a:gd name="T3" fmla="*/ 143 h 1306"/>
                  <a:gd name="T4" fmla="*/ 26 w 535"/>
                  <a:gd name="T5" fmla="*/ 131 h 1306"/>
                  <a:gd name="T6" fmla="*/ 15 w 535"/>
                  <a:gd name="T7" fmla="*/ 116 h 1306"/>
                  <a:gd name="T8" fmla="*/ 6 w 535"/>
                  <a:gd name="T9" fmla="*/ 100 h 1306"/>
                  <a:gd name="T10" fmla="*/ 2 w 535"/>
                  <a:gd name="T11" fmla="*/ 81 h 1306"/>
                  <a:gd name="T12" fmla="*/ 0 w 535"/>
                  <a:gd name="T13" fmla="*/ 63 h 1306"/>
                  <a:gd name="T14" fmla="*/ 2 w 535"/>
                  <a:gd name="T15" fmla="*/ 46 h 1306"/>
                  <a:gd name="T16" fmla="*/ 5 w 535"/>
                  <a:gd name="T17" fmla="*/ 33 h 1306"/>
                  <a:gd name="T18" fmla="*/ 12 w 535"/>
                  <a:gd name="T19" fmla="*/ 20 h 1306"/>
                  <a:gd name="T20" fmla="*/ 22 w 535"/>
                  <a:gd name="T21" fmla="*/ 10 h 1306"/>
                  <a:gd name="T22" fmla="*/ 31 w 535"/>
                  <a:gd name="T23" fmla="*/ 1 h 1306"/>
                  <a:gd name="T24" fmla="*/ 36 w 535"/>
                  <a:gd name="T25" fmla="*/ 0 h 1306"/>
                  <a:gd name="T26" fmla="*/ 28 w 535"/>
                  <a:gd name="T27" fmla="*/ 7 h 1306"/>
                  <a:gd name="T28" fmla="*/ 19 w 535"/>
                  <a:gd name="T29" fmla="*/ 17 h 1306"/>
                  <a:gd name="T30" fmla="*/ 11 w 535"/>
                  <a:gd name="T31" fmla="*/ 24 h 1306"/>
                  <a:gd name="T32" fmla="*/ 7 w 535"/>
                  <a:gd name="T33" fmla="*/ 34 h 1306"/>
                  <a:gd name="T34" fmla="*/ 4 w 535"/>
                  <a:gd name="T35" fmla="*/ 43 h 1306"/>
                  <a:gd name="T36" fmla="*/ 4 w 535"/>
                  <a:gd name="T37" fmla="*/ 53 h 1306"/>
                  <a:gd name="T38" fmla="*/ 2 w 535"/>
                  <a:gd name="T39" fmla="*/ 63 h 1306"/>
                  <a:gd name="T40" fmla="*/ 3 w 535"/>
                  <a:gd name="T41" fmla="*/ 74 h 1306"/>
                  <a:gd name="T42" fmla="*/ 5 w 535"/>
                  <a:gd name="T43" fmla="*/ 86 h 1306"/>
                  <a:gd name="T44" fmla="*/ 9 w 535"/>
                  <a:gd name="T45" fmla="*/ 100 h 1306"/>
                  <a:gd name="T46" fmla="*/ 15 w 535"/>
                  <a:gd name="T47" fmla="*/ 110 h 1306"/>
                  <a:gd name="T48" fmla="*/ 22 w 535"/>
                  <a:gd name="T49" fmla="*/ 122 h 1306"/>
                  <a:gd name="T50" fmla="*/ 31 w 535"/>
                  <a:gd name="T51" fmla="*/ 132 h 1306"/>
                  <a:gd name="T52" fmla="*/ 42 w 535"/>
                  <a:gd name="T53" fmla="*/ 144 h 1306"/>
                  <a:gd name="T54" fmla="*/ 67 w 535"/>
                  <a:gd name="T55" fmla="*/ 164 h 1306"/>
                  <a:gd name="T56" fmla="*/ 59 w 535"/>
                  <a:gd name="T57" fmla="*/ 160 h 13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5"/>
                  <a:gd name="T88" fmla="*/ 0 h 1306"/>
                  <a:gd name="T89" fmla="*/ 535 w 535"/>
                  <a:gd name="T90" fmla="*/ 1306 h 13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5" h="1306">
                    <a:moveTo>
                      <a:pt x="468" y="1274"/>
                    </a:moveTo>
                    <a:lnTo>
                      <a:pt x="308" y="1143"/>
                    </a:lnTo>
                    <a:lnTo>
                      <a:pt x="203" y="1047"/>
                    </a:lnTo>
                    <a:lnTo>
                      <a:pt x="118" y="930"/>
                    </a:lnTo>
                    <a:lnTo>
                      <a:pt x="41" y="796"/>
                    </a:lnTo>
                    <a:lnTo>
                      <a:pt x="9" y="641"/>
                    </a:lnTo>
                    <a:lnTo>
                      <a:pt x="0" y="507"/>
                    </a:lnTo>
                    <a:lnTo>
                      <a:pt x="14" y="364"/>
                    </a:lnTo>
                    <a:lnTo>
                      <a:pt x="38" y="260"/>
                    </a:lnTo>
                    <a:lnTo>
                      <a:pt x="90" y="158"/>
                    </a:lnTo>
                    <a:lnTo>
                      <a:pt x="170" y="78"/>
                    </a:lnTo>
                    <a:lnTo>
                      <a:pt x="241" y="6"/>
                    </a:lnTo>
                    <a:lnTo>
                      <a:pt x="285" y="0"/>
                    </a:lnTo>
                    <a:lnTo>
                      <a:pt x="217" y="56"/>
                    </a:lnTo>
                    <a:lnTo>
                      <a:pt x="147" y="131"/>
                    </a:lnTo>
                    <a:lnTo>
                      <a:pt x="85" y="195"/>
                    </a:lnTo>
                    <a:lnTo>
                      <a:pt x="56" y="265"/>
                    </a:lnTo>
                    <a:lnTo>
                      <a:pt x="32" y="340"/>
                    </a:lnTo>
                    <a:lnTo>
                      <a:pt x="29" y="423"/>
                    </a:lnTo>
                    <a:lnTo>
                      <a:pt x="14" y="502"/>
                    </a:lnTo>
                    <a:lnTo>
                      <a:pt x="18" y="585"/>
                    </a:lnTo>
                    <a:lnTo>
                      <a:pt x="38" y="689"/>
                    </a:lnTo>
                    <a:lnTo>
                      <a:pt x="70" y="799"/>
                    </a:lnTo>
                    <a:lnTo>
                      <a:pt x="118" y="879"/>
                    </a:lnTo>
                    <a:lnTo>
                      <a:pt x="176" y="976"/>
                    </a:lnTo>
                    <a:lnTo>
                      <a:pt x="247" y="1050"/>
                    </a:lnTo>
                    <a:lnTo>
                      <a:pt x="336" y="1148"/>
                    </a:lnTo>
                    <a:lnTo>
                      <a:pt x="535" y="1306"/>
                    </a:lnTo>
                    <a:lnTo>
                      <a:pt x="468" y="127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 name="Freeform 12"/>
              <p:cNvSpPr>
                <a:spLocks/>
              </p:cNvSpPr>
              <p:nvPr/>
            </p:nvSpPr>
            <p:spPr bwMode="auto">
              <a:xfrm>
                <a:off x="3154" y="2053"/>
                <a:ext cx="284" cy="94"/>
              </a:xfrm>
              <a:custGeom>
                <a:avLst/>
                <a:gdLst>
                  <a:gd name="T0" fmla="*/ 0 w 567"/>
                  <a:gd name="T1" fmla="*/ 18 h 189"/>
                  <a:gd name="T2" fmla="*/ 65 w 567"/>
                  <a:gd name="T3" fmla="*/ 0 h 189"/>
                  <a:gd name="T4" fmla="*/ 71 w 567"/>
                  <a:gd name="T5" fmla="*/ 4 h 189"/>
                  <a:gd name="T6" fmla="*/ 3 w 567"/>
                  <a:gd name="T7" fmla="*/ 23 h 189"/>
                  <a:gd name="T8" fmla="*/ 0 w 567"/>
                  <a:gd name="T9" fmla="*/ 18 h 189"/>
                  <a:gd name="T10" fmla="*/ 0 60000 65536"/>
                  <a:gd name="T11" fmla="*/ 0 60000 65536"/>
                  <a:gd name="T12" fmla="*/ 0 60000 65536"/>
                  <a:gd name="T13" fmla="*/ 0 60000 65536"/>
                  <a:gd name="T14" fmla="*/ 0 60000 65536"/>
                  <a:gd name="T15" fmla="*/ 0 w 567"/>
                  <a:gd name="T16" fmla="*/ 0 h 189"/>
                  <a:gd name="T17" fmla="*/ 567 w 567"/>
                  <a:gd name="T18" fmla="*/ 189 h 189"/>
                </a:gdLst>
                <a:ahLst/>
                <a:cxnLst>
                  <a:cxn ang="T10">
                    <a:pos x="T0" y="T1"/>
                  </a:cxn>
                  <a:cxn ang="T11">
                    <a:pos x="T2" y="T3"/>
                  </a:cxn>
                  <a:cxn ang="T12">
                    <a:pos x="T4" y="T5"/>
                  </a:cxn>
                  <a:cxn ang="T13">
                    <a:pos x="T6" y="T7"/>
                  </a:cxn>
                  <a:cxn ang="T14">
                    <a:pos x="T8" y="T9"/>
                  </a:cxn>
                </a:cxnLst>
                <a:rect l="T15" t="T16" r="T17" b="T18"/>
                <a:pathLst>
                  <a:path w="567" h="189">
                    <a:moveTo>
                      <a:pt x="0" y="149"/>
                    </a:moveTo>
                    <a:lnTo>
                      <a:pt x="514" y="0"/>
                    </a:lnTo>
                    <a:lnTo>
                      <a:pt x="567" y="35"/>
                    </a:lnTo>
                    <a:lnTo>
                      <a:pt x="19" y="189"/>
                    </a:lnTo>
                    <a:lnTo>
                      <a:pt x="0" y="149"/>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 name="Freeform 13"/>
              <p:cNvSpPr>
                <a:spLocks/>
              </p:cNvSpPr>
              <p:nvPr/>
            </p:nvSpPr>
            <p:spPr bwMode="auto">
              <a:xfrm>
                <a:off x="3052" y="1967"/>
                <a:ext cx="284" cy="95"/>
              </a:xfrm>
              <a:custGeom>
                <a:avLst/>
                <a:gdLst>
                  <a:gd name="T0" fmla="*/ 0 w 567"/>
                  <a:gd name="T1" fmla="*/ 19 h 189"/>
                  <a:gd name="T2" fmla="*/ 65 w 567"/>
                  <a:gd name="T3" fmla="*/ 0 h 189"/>
                  <a:gd name="T4" fmla="*/ 71 w 567"/>
                  <a:gd name="T5" fmla="*/ 5 h 189"/>
                  <a:gd name="T6" fmla="*/ 3 w 567"/>
                  <a:gd name="T7" fmla="*/ 24 h 189"/>
                  <a:gd name="T8" fmla="*/ 0 w 567"/>
                  <a:gd name="T9" fmla="*/ 19 h 189"/>
                  <a:gd name="T10" fmla="*/ 0 60000 65536"/>
                  <a:gd name="T11" fmla="*/ 0 60000 65536"/>
                  <a:gd name="T12" fmla="*/ 0 60000 65536"/>
                  <a:gd name="T13" fmla="*/ 0 60000 65536"/>
                  <a:gd name="T14" fmla="*/ 0 60000 65536"/>
                  <a:gd name="T15" fmla="*/ 0 w 567"/>
                  <a:gd name="T16" fmla="*/ 0 h 189"/>
                  <a:gd name="T17" fmla="*/ 567 w 567"/>
                  <a:gd name="T18" fmla="*/ 189 h 189"/>
                </a:gdLst>
                <a:ahLst/>
                <a:cxnLst>
                  <a:cxn ang="T10">
                    <a:pos x="T0" y="T1"/>
                  </a:cxn>
                  <a:cxn ang="T11">
                    <a:pos x="T2" y="T3"/>
                  </a:cxn>
                  <a:cxn ang="T12">
                    <a:pos x="T4" y="T5"/>
                  </a:cxn>
                  <a:cxn ang="T13">
                    <a:pos x="T6" y="T7"/>
                  </a:cxn>
                  <a:cxn ang="T14">
                    <a:pos x="T8" y="T9"/>
                  </a:cxn>
                </a:cxnLst>
                <a:rect l="T15" t="T16" r="T17" b="T18"/>
                <a:pathLst>
                  <a:path w="567" h="189">
                    <a:moveTo>
                      <a:pt x="0" y="149"/>
                    </a:moveTo>
                    <a:lnTo>
                      <a:pt x="514" y="0"/>
                    </a:lnTo>
                    <a:lnTo>
                      <a:pt x="567" y="35"/>
                    </a:lnTo>
                    <a:lnTo>
                      <a:pt x="18" y="189"/>
                    </a:lnTo>
                    <a:lnTo>
                      <a:pt x="0" y="149"/>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 name="Freeform 14"/>
              <p:cNvSpPr>
                <a:spLocks/>
              </p:cNvSpPr>
              <p:nvPr/>
            </p:nvSpPr>
            <p:spPr bwMode="auto">
              <a:xfrm>
                <a:off x="2964" y="1894"/>
                <a:ext cx="285" cy="94"/>
              </a:xfrm>
              <a:custGeom>
                <a:avLst/>
                <a:gdLst>
                  <a:gd name="T0" fmla="*/ 0 w 568"/>
                  <a:gd name="T1" fmla="*/ 18 h 189"/>
                  <a:gd name="T2" fmla="*/ 65 w 568"/>
                  <a:gd name="T3" fmla="*/ 0 h 189"/>
                  <a:gd name="T4" fmla="*/ 72 w 568"/>
                  <a:gd name="T5" fmla="*/ 4 h 189"/>
                  <a:gd name="T6" fmla="*/ 3 w 568"/>
                  <a:gd name="T7" fmla="*/ 23 h 189"/>
                  <a:gd name="T8" fmla="*/ 0 w 568"/>
                  <a:gd name="T9" fmla="*/ 18 h 189"/>
                  <a:gd name="T10" fmla="*/ 0 60000 65536"/>
                  <a:gd name="T11" fmla="*/ 0 60000 65536"/>
                  <a:gd name="T12" fmla="*/ 0 60000 65536"/>
                  <a:gd name="T13" fmla="*/ 0 60000 65536"/>
                  <a:gd name="T14" fmla="*/ 0 60000 65536"/>
                  <a:gd name="T15" fmla="*/ 0 w 568"/>
                  <a:gd name="T16" fmla="*/ 0 h 189"/>
                  <a:gd name="T17" fmla="*/ 568 w 568"/>
                  <a:gd name="T18" fmla="*/ 189 h 189"/>
                </a:gdLst>
                <a:ahLst/>
                <a:cxnLst>
                  <a:cxn ang="T10">
                    <a:pos x="T0" y="T1"/>
                  </a:cxn>
                  <a:cxn ang="T11">
                    <a:pos x="T2" y="T3"/>
                  </a:cxn>
                  <a:cxn ang="T12">
                    <a:pos x="T4" y="T5"/>
                  </a:cxn>
                  <a:cxn ang="T13">
                    <a:pos x="T6" y="T7"/>
                  </a:cxn>
                  <a:cxn ang="T14">
                    <a:pos x="T8" y="T9"/>
                  </a:cxn>
                </a:cxnLst>
                <a:rect l="T15" t="T16" r="T17" b="T18"/>
                <a:pathLst>
                  <a:path w="568" h="189">
                    <a:moveTo>
                      <a:pt x="0" y="149"/>
                    </a:moveTo>
                    <a:lnTo>
                      <a:pt x="516" y="0"/>
                    </a:lnTo>
                    <a:lnTo>
                      <a:pt x="568" y="35"/>
                    </a:lnTo>
                    <a:lnTo>
                      <a:pt x="18" y="189"/>
                    </a:lnTo>
                    <a:lnTo>
                      <a:pt x="0" y="149"/>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 name="Freeform 15"/>
              <p:cNvSpPr>
                <a:spLocks/>
              </p:cNvSpPr>
              <p:nvPr/>
            </p:nvSpPr>
            <p:spPr bwMode="auto">
              <a:xfrm>
                <a:off x="2887" y="1827"/>
                <a:ext cx="264" cy="81"/>
              </a:xfrm>
              <a:custGeom>
                <a:avLst/>
                <a:gdLst>
                  <a:gd name="T0" fmla="*/ 0 w 529"/>
                  <a:gd name="T1" fmla="*/ 16 h 161"/>
                  <a:gd name="T2" fmla="*/ 60 w 529"/>
                  <a:gd name="T3" fmla="*/ 0 h 161"/>
                  <a:gd name="T4" fmla="*/ 66 w 529"/>
                  <a:gd name="T5" fmla="*/ 4 h 161"/>
                  <a:gd name="T6" fmla="*/ 2 w 529"/>
                  <a:gd name="T7" fmla="*/ 21 h 161"/>
                  <a:gd name="T8" fmla="*/ 0 w 529"/>
                  <a:gd name="T9" fmla="*/ 16 h 161"/>
                  <a:gd name="T10" fmla="*/ 0 60000 65536"/>
                  <a:gd name="T11" fmla="*/ 0 60000 65536"/>
                  <a:gd name="T12" fmla="*/ 0 60000 65536"/>
                  <a:gd name="T13" fmla="*/ 0 60000 65536"/>
                  <a:gd name="T14" fmla="*/ 0 60000 65536"/>
                  <a:gd name="T15" fmla="*/ 0 w 529"/>
                  <a:gd name="T16" fmla="*/ 0 h 161"/>
                  <a:gd name="T17" fmla="*/ 529 w 529"/>
                  <a:gd name="T18" fmla="*/ 161 h 161"/>
                </a:gdLst>
                <a:ahLst/>
                <a:cxnLst>
                  <a:cxn ang="T10">
                    <a:pos x="T0" y="T1"/>
                  </a:cxn>
                  <a:cxn ang="T11">
                    <a:pos x="T2" y="T3"/>
                  </a:cxn>
                  <a:cxn ang="T12">
                    <a:pos x="T4" y="T5"/>
                  </a:cxn>
                  <a:cxn ang="T13">
                    <a:pos x="T6" y="T7"/>
                  </a:cxn>
                  <a:cxn ang="T14">
                    <a:pos x="T8" y="T9"/>
                  </a:cxn>
                </a:cxnLst>
                <a:rect l="T15" t="T16" r="T17" b="T18"/>
                <a:pathLst>
                  <a:path w="529" h="161">
                    <a:moveTo>
                      <a:pt x="0" y="127"/>
                    </a:moveTo>
                    <a:lnTo>
                      <a:pt x="480" y="0"/>
                    </a:lnTo>
                    <a:lnTo>
                      <a:pt x="529" y="29"/>
                    </a:lnTo>
                    <a:lnTo>
                      <a:pt x="19" y="161"/>
                    </a:lnTo>
                    <a:lnTo>
                      <a:pt x="0" y="127"/>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 name="Freeform 16"/>
              <p:cNvSpPr>
                <a:spLocks/>
              </p:cNvSpPr>
              <p:nvPr/>
            </p:nvSpPr>
            <p:spPr bwMode="auto">
              <a:xfrm>
                <a:off x="2804" y="1765"/>
                <a:ext cx="265" cy="80"/>
              </a:xfrm>
              <a:custGeom>
                <a:avLst/>
                <a:gdLst>
                  <a:gd name="T0" fmla="*/ 0 w 531"/>
                  <a:gd name="T1" fmla="*/ 15 h 162"/>
                  <a:gd name="T2" fmla="*/ 60 w 531"/>
                  <a:gd name="T3" fmla="*/ 0 h 162"/>
                  <a:gd name="T4" fmla="*/ 66 w 531"/>
                  <a:gd name="T5" fmla="*/ 3 h 162"/>
                  <a:gd name="T6" fmla="*/ 2 w 531"/>
                  <a:gd name="T7" fmla="*/ 20 h 162"/>
                  <a:gd name="T8" fmla="*/ 0 w 531"/>
                  <a:gd name="T9" fmla="*/ 15 h 162"/>
                  <a:gd name="T10" fmla="*/ 0 60000 65536"/>
                  <a:gd name="T11" fmla="*/ 0 60000 65536"/>
                  <a:gd name="T12" fmla="*/ 0 60000 65536"/>
                  <a:gd name="T13" fmla="*/ 0 60000 65536"/>
                  <a:gd name="T14" fmla="*/ 0 60000 65536"/>
                  <a:gd name="T15" fmla="*/ 0 w 531"/>
                  <a:gd name="T16" fmla="*/ 0 h 162"/>
                  <a:gd name="T17" fmla="*/ 531 w 531"/>
                  <a:gd name="T18" fmla="*/ 162 h 162"/>
                </a:gdLst>
                <a:ahLst/>
                <a:cxnLst>
                  <a:cxn ang="T10">
                    <a:pos x="T0" y="T1"/>
                  </a:cxn>
                  <a:cxn ang="T11">
                    <a:pos x="T2" y="T3"/>
                  </a:cxn>
                  <a:cxn ang="T12">
                    <a:pos x="T4" y="T5"/>
                  </a:cxn>
                  <a:cxn ang="T13">
                    <a:pos x="T6" y="T7"/>
                  </a:cxn>
                  <a:cxn ang="T14">
                    <a:pos x="T8" y="T9"/>
                  </a:cxn>
                </a:cxnLst>
                <a:rect l="T15" t="T16" r="T17" b="T18"/>
                <a:pathLst>
                  <a:path w="531" h="162">
                    <a:moveTo>
                      <a:pt x="0" y="127"/>
                    </a:moveTo>
                    <a:lnTo>
                      <a:pt x="482" y="0"/>
                    </a:lnTo>
                    <a:lnTo>
                      <a:pt x="531" y="29"/>
                    </a:lnTo>
                    <a:lnTo>
                      <a:pt x="18" y="162"/>
                    </a:lnTo>
                    <a:lnTo>
                      <a:pt x="0" y="127"/>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 name="Freeform 17"/>
              <p:cNvSpPr>
                <a:spLocks/>
              </p:cNvSpPr>
              <p:nvPr/>
            </p:nvSpPr>
            <p:spPr bwMode="auto">
              <a:xfrm>
                <a:off x="2753" y="1717"/>
                <a:ext cx="265" cy="80"/>
              </a:xfrm>
              <a:custGeom>
                <a:avLst/>
                <a:gdLst>
                  <a:gd name="T0" fmla="*/ 0 w 530"/>
                  <a:gd name="T1" fmla="*/ 16 h 160"/>
                  <a:gd name="T2" fmla="*/ 60 w 530"/>
                  <a:gd name="T3" fmla="*/ 0 h 160"/>
                  <a:gd name="T4" fmla="*/ 67 w 530"/>
                  <a:gd name="T5" fmla="*/ 4 h 160"/>
                  <a:gd name="T6" fmla="*/ 2 w 530"/>
                  <a:gd name="T7" fmla="*/ 20 h 160"/>
                  <a:gd name="T8" fmla="*/ 0 w 530"/>
                  <a:gd name="T9" fmla="*/ 16 h 160"/>
                  <a:gd name="T10" fmla="*/ 0 60000 65536"/>
                  <a:gd name="T11" fmla="*/ 0 60000 65536"/>
                  <a:gd name="T12" fmla="*/ 0 60000 65536"/>
                  <a:gd name="T13" fmla="*/ 0 60000 65536"/>
                  <a:gd name="T14" fmla="*/ 0 60000 65536"/>
                  <a:gd name="T15" fmla="*/ 0 w 530"/>
                  <a:gd name="T16" fmla="*/ 0 h 160"/>
                  <a:gd name="T17" fmla="*/ 530 w 530"/>
                  <a:gd name="T18" fmla="*/ 160 h 160"/>
                </a:gdLst>
                <a:ahLst/>
                <a:cxnLst>
                  <a:cxn ang="T10">
                    <a:pos x="T0" y="T1"/>
                  </a:cxn>
                  <a:cxn ang="T11">
                    <a:pos x="T2" y="T3"/>
                  </a:cxn>
                  <a:cxn ang="T12">
                    <a:pos x="T4" y="T5"/>
                  </a:cxn>
                  <a:cxn ang="T13">
                    <a:pos x="T6" y="T7"/>
                  </a:cxn>
                  <a:cxn ang="T14">
                    <a:pos x="T8" y="T9"/>
                  </a:cxn>
                </a:cxnLst>
                <a:rect l="T15" t="T16" r="T17" b="T18"/>
                <a:pathLst>
                  <a:path w="530" h="160">
                    <a:moveTo>
                      <a:pt x="0" y="125"/>
                    </a:moveTo>
                    <a:lnTo>
                      <a:pt x="481" y="0"/>
                    </a:lnTo>
                    <a:lnTo>
                      <a:pt x="530" y="29"/>
                    </a:lnTo>
                    <a:lnTo>
                      <a:pt x="18" y="160"/>
                    </a:lnTo>
                    <a:lnTo>
                      <a:pt x="0" y="125"/>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 name="Freeform 18"/>
              <p:cNvSpPr>
                <a:spLocks/>
              </p:cNvSpPr>
              <p:nvPr/>
            </p:nvSpPr>
            <p:spPr bwMode="auto">
              <a:xfrm>
                <a:off x="2705" y="1674"/>
                <a:ext cx="242" cy="71"/>
              </a:xfrm>
              <a:custGeom>
                <a:avLst/>
                <a:gdLst>
                  <a:gd name="T0" fmla="*/ 0 w 485"/>
                  <a:gd name="T1" fmla="*/ 14 h 141"/>
                  <a:gd name="T2" fmla="*/ 55 w 485"/>
                  <a:gd name="T3" fmla="*/ 0 h 141"/>
                  <a:gd name="T4" fmla="*/ 60 w 485"/>
                  <a:gd name="T5" fmla="*/ 4 h 141"/>
                  <a:gd name="T6" fmla="*/ 2 w 485"/>
                  <a:gd name="T7" fmla="*/ 18 h 141"/>
                  <a:gd name="T8" fmla="*/ 0 w 485"/>
                  <a:gd name="T9" fmla="*/ 14 h 141"/>
                  <a:gd name="T10" fmla="*/ 0 60000 65536"/>
                  <a:gd name="T11" fmla="*/ 0 60000 65536"/>
                  <a:gd name="T12" fmla="*/ 0 60000 65536"/>
                  <a:gd name="T13" fmla="*/ 0 60000 65536"/>
                  <a:gd name="T14" fmla="*/ 0 60000 65536"/>
                  <a:gd name="T15" fmla="*/ 0 w 485"/>
                  <a:gd name="T16" fmla="*/ 0 h 141"/>
                  <a:gd name="T17" fmla="*/ 485 w 485"/>
                  <a:gd name="T18" fmla="*/ 141 h 141"/>
                </a:gdLst>
                <a:ahLst/>
                <a:cxnLst>
                  <a:cxn ang="T10">
                    <a:pos x="T0" y="T1"/>
                  </a:cxn>
                  <a:cxn ang="T11">
                    <a:pos x="T2" y="T3"/>
                  </a:cxn>
                  <a:cxn ang="T12">
                    <a:pos x="T4" y="T5"/>
                  </a:cxn>
                  <a:cxn ang="T13">
                    <a:pos x="T6" y="T7"/>
                  </a:cxn>
                  <a:cxn ang="T14">
                    <a:pos x="T8" y="T9"/>
                  </a:cxn>
                </a:cxnLst>
                <a:rect l="T15" t="T16" r="T17" b="T18"/>
                <a:pathLst>
                  <a:path w="485" h="141">
                    <a:moveTo>
                      <a:pt x="0" y="112"/>
                    </a:moveTo>
                    <a:lnTo>
                      <a:pt x="442" y="0"/>
                    </a:lnTo>
                    <a:lnTo>
                      <a:pt x="485" y="25"/>
                    </a:lnTo>
                    <a:lnTo>
                      <a:pt x="17" y="141"/>
                    </a:lnTo>
                    <a:lnTo>
                      <a:pt x="0" y="11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 name="Freeform 19"/>
              <p:cNvSpPr>
                <a:spLocks/>
              </p:cNvSpPr>
              <p:nvPr/>
            </p:nvSpPr>
            <p:spPr bwMode="auto">
              <a:xfrm>
                <a:off x="2658" y="1630"/>
                <a:ext cx="243" cy="71"/>
              </a:xfrm>
              <a:custGeom>
                <a:avLst/>
                <a:gdLst>
                  <a:gd name="T0" fmla="*/ 0 w 485"/>
                  <a:gd name="T1" fmla="*/ 14 h 142"/>
                  <a:gd name="T2" fmla="*/ 56 w 485"/>
                  <a:gd name="T3" fmla="*/ 0 h 142"/>
                  <a:gd name="T4" fmla="*/ 61 w 485"/>
                  <a:gd name="T5" fmla="*/ 3 h 142"/>
                  <a:gd name="T6" fmla="*/ 2 w 485"/>
                  <a:gd name="T7" fmla="*/ 18 h 142"/>
                  <a:gd name="T8" fmla="*/ 0 w 485"/>
                  <a:gd name="T9" fmla="*/ 14 h 142"/>
                  <a:gd name="T10" fmla="*/ 0 60000 65536"/>
                  <a:gd name="T11" fmla="*/ 0 60000 65536"/>
                  <a:gd name="T12" fmla="*/ 0 60000 65536"/>
                  <a:gd name="T13" fmla="*/ 0 60000 65536"/>
                  <a:gd name="T14" fmla="*/ 0 60000 65536"/>
                  <a:gd name="T15" fmla="*/ 0 w 485"/>
                  <a:gd name="T16" fmla="*/ 0 h 142"/>
                  <a:gd name="T17" fmla="*/ 485 w 485"/>
                  <a:gd name="T18" fmla="*/ 142 h 142"/>
                </a:gdLst>
                <a:ahLst/>
                <a:cxnLst>
                  <a:cxn ang="T10">
                    <a:pos x="T0" y="T1"/>
                  </a:cxn>
                  <a:cxn ang="T11">
                    <a:pos x="T2" y="T3"/>
                  </a:cxn>
                  <a:cxn ang="T12">
                    <a:pos x="T4" y="T5"/>
                  </a:cxn>
                  <a:cxn ang="T13">
                    <a:pos x="T6" y="T7"/>
                  </a:cxn>
                  <a:cxn ang="T14">
                    <a:pos x="T8" y="T9"/>
                  </a:cxn>
                </a:cxnLst>
                <a:rect l="T15" t="T16" r="T17" b="T18"/>
                <a:pathLst>
                  <a:path w="485" h="142">
                    <a:moveTo>
                      <a:pt x="0" y="113"/>
                    </a:moveTo>
                    <a:lnTo>
                      <a:pt x="441" y="0"/>
                    </a:lnTo>
                    <a:lnTo>
                      <a:pt x="485" y="26"/>
                    </a:lnTo>
                    <a:lnTo>
                      <a:pt x="16" y="142"/>
                    </a:lnTo>
                    <a:lnTo>
                      <a:pt x="0" y="11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 name="Freeform 20"/>
              <p:cNvSpPr>
                <a:spLocks/>
              </p:cNvSpPr>
              <p:nvPr/>
            </p:nvSpPr>
            <p:spPr bwMode="auto">
              <a:xfrm>
                <a:off x="2613" y="1587"/>
                <a:ext cx="223" cy="70"/>
              </a:xfrm>
              <a:custGeom>
                <a:avLst/>
                <a:gdLst>
                  <a:gd name="T0" fmla="*/ 0 w 447"/>
                  <a:gd name="T1" fmla="*/ 14 h 142"/>
                  <a:gd name="T2" fmla="*/ 50 w 447"/>
                  <a:gd name="T3" fmla="*/ 0 h 142"/>
                  <a:gd name="T4" fmla="*/ 55 w 447"/>
                  <a:gd name="T5" fmla="*/ 3 h 142"/>
                  <a:gd name="T6" fmla="*/ 1 w 447"/>
                  <a:gd name="T7" fmla="*/ 17 h 142"/>
                  <a:gd name="T8" fmla="*/ 0 w 447"/>
                  <a:gd name="T9" fmla="*/ 14 h 142"/>
                  <a:gd name="T10" fmla="*/ 0 60000 65536"/>
                  <a:gd name="T11" fmla="*/ 0 60000 65536"/>
                  <a:gd name="T12" fmla="*/ 0 60000 65536"/>
                  <a:gd name="T13" fmla="*/ 0 60000 65536"/>
                  <a:gd name="T14" fmla="*/ 0 60000 65536"/>
                  <a:gd name="T15" fmla="*/ 0 w 447"/>
                  <a:gd name="T16" fmla="*/ 0 h 142"/>
                  <a:gd name="T17" fmla="*/ 447 w 447"/>
                  <a:gd name="T18" fmla="*/ 142 h 142"/>
                </a:gdLst>
                <a:ahLst/>
                <a:cxnLst>
                  <a:cxn ang="T10">
                    <a:pos x="T0" y="T1"/>
                  </a:cxn>
                  <a:cxn ang="T11">
                    <a:pos x="T2" y="T3"/>
                  </a:cxn>
                  <a:cxn ang="T12">
                    <a:pos x="T4" y="T5"/>
                  </a:cxn>
                  <a:cxn ang="T13">
                    <a:pos x="T6" y="T7"/>
                  </a:cxn>
                  <a:cxn ang="T14">
                    <a:pos x="T8" y="T9"/>
                  </a:cxn>
                </a:cxnLst>
                <a:rect l="T15" t="T16" r="T17" b="T18"/>
                <a:pathLst>
                  <a:path w="447" h="142">
                    <a:moveTo>
                      <a:pt x="0" y="113"/>
                    </a:moveTo>
                    <a:lnTo>
                      <a:pt x="405" y="0"/>
                    </a:lnTo>
                    <a:lnTo>
                      <a:pt x="447" y="26"/>
                    </a:lnTo>
                    <a:lnTo>
                      <a:pt x="14" y="142"/>
                    </a:lnTo>
                    <a:lnTo>
                      <a:pt x="0" y="11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 name="Freeform 21"/>
              <p:cNvSpPr>
                <a:spLocks/>
              </p:cNvSpPr>
              <p:nvPr/>
            </p:nvSpPr>
            <p:spPr bwMode="auto">
              <a:xfrm>
                <a:off x="2573" y="1557"/>
                <a:ext cx="222" cy="66"/>
              </a:xfrm>
              <a:custGeom>
                <a:avLst/>
                <a:gdLst>
                  <a:gd name="T0" fmla="*/ 0 w 443"/>
                  <a:gd name="T1" fmla="*/ 13 h 133"/>
                  <a:gd name="T2" fmla="*/ 51 w 443"/>
                  <a:gd name="T3" fmla="*/ 0 h 133"/>
                  <a:gd name="T4" fmla="*/ 56 w 443"/>
                  <a:gd name="T5" fmla="*/ 3 h 133"/>
                  <a:gd name="T6" fmla="*/ 2 w 443"/>
                  <a:gd name="T7" fmla="*/ 16 h 133"/>
                  <a:gd name="T8" fmla="*/ 0 w 443"/>
                  <a:gd name="T9" fmla="*/ 13 h 133"/>
                  <a:gd name="T10" fmla="*/ 0 60000 65536"/>
                  <a:gd name="T11" fmla="*/ 0 60000 65536"/>
                  <a:gd name="T12" fmla="*/ 0 60000 65536"/>
                  <a:gd name="T13" fmla="*/ 0 60000 65536"/>
                  <a:gd name="T14" fmla="*/ 0 60000 65536"/>
                  <a:gd name="T15" fmla="*/ 0 w 443"/>
                  <a:gd name="T16" fmla="*/ 0 h 133"/>
                  <a:gd name="T17" fmla="*/ 443 w 443"/>
                  <a:gd name="T18" fmla="*/ 133 h 133"/>
                </a:gdLst>
                <a:ahLst/>
                <a:cxnLst>
                  <a:cxn ang="T10">
                    <a:pos x="T0" y="T1"/>
                  </a:cxn>
                  <a:cxn ang="T11">
                    <a:pos x="T2" y="T3"/>
                  </a:cxn>
                  <a:cxn ang="T12">
                    <a:pos x="T4" y="T5"/>
                  </a:cxn>
                  <a:cxn ang="T13">
                    <a:pos x="T6" y="T7"/>
                  </a:cxn>
                  <a:cxn ang="T14">
                    <a:pos x="T8" y="T9"/>
                  </a:cxn>
                </a:cxnLst>
                <a:rect l="T15" t="T16" r="T17" b="T18"/>
                <a:pathLst>
                  <a:path w="443" h="133">
                    <a:moveTo>
                      <a:pt x="0" y="106"/>
                    </a:moveTo>
                    <a:lnTo>
                      <a:pt x="403" y="0"/>
                    </a:lnTo>
                    <a:lnTo>
                      <a:pt x="443" y="24"/>
                    </a:lnTo>
                    <a:lnTo>
                      <a:pt x="14" y="133"/>
                    </a:lnTo>
                    <a:lnTo>
                      <a:pt x="0" y="10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 name="Freeform 22"/>
              <p:cNvSpPr>
                <a:spLocks/>
              </p:cNvSpPr>
              <p:nvPr/>
            </p:nvSpPr>
            <p:spPr bwMode="auto">
              <a:xfrm>
                <a:off x="2532" y="1526"/>
                <a:ext cx="221" cy="68"/>
              </a:xfrm>
              <a:custGeom>
                <a:avLst/>
                <a:gdLst>
                  <a:gd name="T0" fmla="*/ 0 w 442"/>
                  <a:gd name="T1" fmla="*/ 13 h 137"/>
                  <a:gd name="T2" fmla="*/ 51 w 442"/>
                  <a:gd name="T3" fmla="*/ 0 h 137"/>
                  <a:gd name="T4" fmla="*/ 56 w 442"/>
                  <a:gd name="T5" fmla="*/ 3 h 137"/>
                  <a:gd name="T6" fmla="*/ 2 w 442"/>
                  <a:gd name="T7" fmla="*/ 17 h 137"/>
                  <a:gd name="T8" fmla="*/ 0 w 442"/>
                  <a:gd name="T9" fmla="*/ 13 h 137"/>
                  <a:gd name="T10" fmla="*/ 0 60000 65536"/>
                  <a:gd name="T11" fmla="*/ 0 60000 65536"/>
                  <a:gd name="T12" fmla="*/ 0 60000 65536"/>
                  <a:gd name="T13" fmla="*/ 0 60000 65536"/>
                  <a:gd name="T14" fmla="*/ 0 60000 65536"/>
                  <a:gd name="T15" fmla="*/ 0 w 442"/>
                  <a:gd name="T16" fmla="*/ 0 h 137"/>
                  <a:gd name="T17" fmla="*/ 442 w 442"/>
                  <a:gd name="T18" fmla="*/ 137 h 137"/>
                </a:gdLst>
                <a:ahLst/>
                <a:cxnLst>
                  <a:cxn ang="T10">
                    <a:pos x="T0" y="T1"/>
                  </a:cxn>
                  <a:cxn ang="T11">
                    <a:pos x="T2" y="T3"/>
                  </a:cxn>
                  <a:cxn ang="T12">
                    <a:pos x="T4" y="T5"/>
                  </a:cxn>
                  <a:cxn ang="T13">
                    <a:pos x="T6" y="T7"/>
                  </a:cxn>
                  <a:cxn ang="T14">
                    <a:pos x="T8" y="T9"/>
                  </a:cxn>
                </a:cxnLst>
                <a:rect l="T15" t="T16" r="T17" b="T18"/>
                <a:pathLst>
                  <a:path w="442" h="137">
                    <a:moveTo>
                      <a:pt x="0" y="108"/>
                    </a:moveTo>
                    <a:lnTo>
                      <a:pt x="402" y="0"/>
                    </a:lnTo>
                    <a:lnTo>
                      <a:pt x="442" y="26"/>
                    </a:lnTo>
                    <a:lnTo>
                      <a:pt x="15" y="137"/>
                    </a:lnTo>
                    <a:lnTo>
                      <a:pt x="0" y="108"/>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 name="Freeform 23"/>
              <p:cNvSpPr>
                <a:spLocks/>
              </p:cNvSpPr>
              <p:nvPr/>
            </p:nvSpPr>
            <p:spPr bwMode="auto">
              <a:xfrm>
                <a:off x="1929" y="1210"/>
                <a:ext cx="237" cy="51"/>
              </a:xfrm>
              <a:custGeom>
                <a:avLst/>
                <a:gdLst>
                  <a:gd name="T0" fmla="*/ 5 w 474"/>
                  <a:gd name="T1" fmla="*/ 13 h 102"/>
                  <a:gd name="T2" fmla="*/ 60 w 474"/>
                  <a:gd name="T3" fmla="*/ 3 h 102"/>
                  <a:gd name="T4" fmla="*/ 52 w 474"/>
                  <a:gd name="T5" fmla="*/ 0 h 102"/>
                  <a:gd name="T6" fmla="*/ 0 w 474"/>
                  <a:gd name="T7" fmla="*/ 12 h 102"/>
                  <a:gd name="T8" fmla="*/ 5 w 474"/>
                  <a:gd name="T9" fmla="*/ 13 h 102"/>
                  <a:gd name="T10" fmla="*/ 0 60000 65536"/>
                  <a:gd name="T11" fmla="*/ 0 60000 65536"/>
                  <a:gd name="T12" fmla="*/ 0 60000 65536"/>
                  <a:gd name="T13" fmla="*/ 0 60000 65536"/>
                  <a:gd name="T14" fmla="*/ 0 60000 65536"/>
                  <a:gd name="T15" fmla="*/ 0 w 474"/>
                  <a:gd name="T16" fmla="*/ 0 h 102"/>
                  <a:gd name="T17" fmla="*/ 474 w 474"/>
                  <a:gd name="T18" fmla="*/ 102 h 102"/>
                </a:gdLst>
                <a:ahLst/>
                <a:cxnLst>
                  <a:cxn ang="T10">
                    <a:pos x="T0" y="T1"/>
                  </a:cxn>
                  <a:cxn ang="T11">
                    <a:pos x="T2" y="T3"/>
                  </a:cxn>
                  <a:cxn ang="T12">
                    <a:pos x="T4" y="T5"/>
                  </a:cxn>
                  <a:cxn ang="T13">
                    <a:pos x="T6" y="T7"/>
                  </a:cxn>
                  <a:cxn ang="T14">
                    <a:pos x="T8" y="T9"/>
                  </a:cxn>
                </a:cxnLst>
                <a:rect l="T15" t="T16" r="T17" b="T18"/>
                <a:pathLst>
                  <a:path w="474" h="102">
                    <a:moveTo>
                      <a:pt x="33" y="102"/>
                    </a:moveTo>
                    <a:lnTo>
                      <a:pt x="474" y="22"/>
                    </a:lnTo>
                    <a:lnTo>
                      <a:pt x="412" y="0"/>
                    </a:lnTo>
                    <a:lnTo>
                      <a:pt x="0" y="91"/>
                    </a:lnTo>
                    <a:lnTo>
                      <a:pt x="33"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 name="Freeform 24"/>
              <p:cNvSpPr>
                <a:spLocks/>
              </p:cNvSpPr>
              <p:nvPr/>
            </p:nvSpPr>
            <p:spPr bwMode="auto">
              <a:xfrm>
                <a:off x="1958" y="1227"/>
                <a:ext cx="238" cy="51"/>
              </a:xfrm>
              <a:custGeom>
                <a:avLst/>
                <a:gdLst>
                  <a:gd name="T0" fmla="*/ 5 w 476"/>
                  <a:gd name="T1" fmla="*/ 13 h 102"/>
                  <a:gd name="T2" fmla="*/ 60 w 476"/>
                  <a:gd name="T3" fmla="*/ 3 h 102"/>
                  <a:gd name="T4" fmla="*/ 52 w 476"/>
                  <a:gd name="T5" fmla="*/ 0 h 102"/>
                  <a:gd name="T6" fmla="*/ 0 w 476"/>
                  <a:gd name="T7" fmla="*/ 12 h 102"/>
                  <a:gd name="T8" fmla="*/ 5 w 476"/>
                  <a:gd name="T9" fmla="*/ 13 h 102"/>
                  <a:gd name="T10" fmla="*/ 0 60000 65536"/>
                  <a:gd name="T11" fmla="*/ 0 60000 65536"/>
                  <a:gd name="T12" fmla="*/ 0 60000 65536"/>
                  <a:gd name="T13" fmla="*/ 0 60000 65536"/>
                  <a:gd name="T14" fmla="*/ 0 60000 65536"/>
                  <a:gd name="T15" fmla="*/ 0 w 476"/>
                  <a:gd name="T16" fmla="*/ 0 h 102"/>
                  <a:gd name="T17" fmla="*/ 476 w 476"/>
                  <a:gd name="T18" fmla="*/ 102 h 102"/>
                </a:gdLst>
                <a:ahLst/>
                <a:cxnLst>
                  <a:cxn ang="T10">
                    <a:pos x="T0" y="T1"/>
                  </a:cxn>
                  <a:cxn ang="T11">
                    <a:pos x="T2" y="T3"/>
                  </a:cxn>
                  <a:cxn ang="T12">
                    <a:pos x="T4" y="T5"/>
                  </a:cxn>
                  <a:cxn ang="T13">
                    <a:pos x="T6" y="T7"/>
                  </a:cxn>
                  <a:cxn ang="T14">
                    <a:pos x="T8" y="T9"/>
                  </a:cxn>
                </a:cxnLst>
                <a:rect l="T15" t="T16" r="T17" b="T18"/>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 name="Freeform 25"/>
              <p:cNvSpPr>
                <a:spLocks/>
              </p:cNvSpPr>
              <p:nvPr/>
            </p:nvSpPr>
            <p:spPr bwMode="auto">
              <a:xfrm>
                <a:off x="1998" y="1246"/>
                <a:ext cx="237" cy="51"/>
              </a:xfrm>
              <a:custGeom>
                <a:avLst/>
                <a:gdLst>
                  <a:gd name="T0" fmla="*/ 5 w 474"/>
                  <a:gd name="T1" fmla="*/ 13 h 102"/>
                  <a:gd name="T2" fmla="*/ 60 w 474"/>
                  <a:gd name="T3" fmla="*/ 3 h 102"/>
                  <a:gd name="T4" fmla="*/ 52 w 474"/>
                  <a:gd name="T5" fmla="*/ 0 h 102"/>
                  <a:gd name="T6" fmla="*/ 0 w 474"/>
                  <a:gd name="T7" fmla="*/ 12 h 102"/>
                  <a:gd name="T8" fmla="*/ 5 w 474"/>
                  <a:gd name="T9" fmla="*/ 13 h 102"/>
                  <a:gd name="T10" fmla="*/ 0 60000 65536"/>
                  <a:gd name="T11" fmla="*/ 0 60000 65536"/>
                  <a:gd name="T12" fmla="*/ 0 60000 65536"/>
                  <a:gd name="T13" fmla="*/ 0 60000 65536"/>
                  <a:gd name="T14" fmla="*/ 0 60000 65536"/>
                  <a:gd name="T15" fmla="*/ 0 w 474"/>
                  <a:gd name="T16" fmla="*/ 0 h 102"/>
                  <a:gd name="T17" fmla="*/ 474 w 474"/>
                  <a:gd name="T18" fmla="*/ 102 h 102"/>
                </a:gdLst>
                <a:ahLst/>
                <a:cxnLst>
                  <a:cxn ang="T10">
                    <a:pos x="T0" y="T1"/>
                  </a:cxn>
                  <a:cxn ang="T11">
                    <a:pos x="T2" y="T3"/>
                  </a:cxn>
                  <a:cxn ang="T12">
                    <a:pos x="T4" y="T5"/>
                  </a:cxn>
                  <a:cxn ang="T13">
                    <a:pos x="T6" y="T7"/>
                  </a:cxn>
                  <a:cxn ang="T14">
                    <a:pos x="T8" y="T9"/>
                  </a:cxn>
                </a:cxnLst>
                <a:rect l="T15" t="T16" r="T17" b="T18"/>
                <a:pathLst>
                  <a:path w="474" h="102">
                    <a:moveTo>
                      <a:pt x="33" y="102"/>
                    </a:moveTo>
                    <a:lnTo>
                      <a:pt x="474" y="22"/>
                    </a:lnTo>
                    <a:lnTo>
                      <a:pt x="413" y="0"/>
                    </a:lnTo>
                    <a:lnTo>
                      <a:pt x="0" y="91"/>
                    </a:lnTo>
                    <a:lnTo>
                      <a:pt x="33"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 name="Freeform 26"/>
              <p:cNvSpPr>
                <a:spLocks/>
              </p:cNvSpPr>
              <p:nvPr/>
            </p:nvSpPr>
            <p:spPr bwMode="auto">
              <a:xfrm>
                <a:off x="2046" y="1262"/>
                <a:ext cx="237" cy="51"/>
              </a:xfrm>
              <a:custGeom>
                <a:avLst/>
                <a:gdLst>
                  <a:gd name="T0" fmla="*/ 4 w 475"/>
                  <a:gd name="T1" fmla="*/ 13 h 101"/>
                  <a:gd name="T2" fmla="*/ 59 w 475"/>
                  <a:gd name="T3" fmla="*/ 3 h 101"/>
                  <a:gd name="T4" fmla="*/ 51 w 475"/>
                  <a:gd name="T5" fmla="*/ 0 h 101"/>
                  <a:gd name="T6" fmla="*/ 0 w 475"/>
                  <a:gd name="T7" fmla="*/ 12 h 101"/>
                  <a:gd name="T8" fmla="*/ 4 w 475"/>
                  <a:gd name="T9" fmla="*/ 13 h 101"/>
                  <a:gd name="T10" fmla="*/ 0 60000 65536"/>
                  <a:gd name="T11" fmla="*/ 0 60000 65536"/>
                  <a:gd name="T12" fmla="*/ 0 60000 65536"/>
                  <a:gd name="T13" fmla="*/ 0 60000 65536"/>
                  <a:gd name="T14" fmla="*/ 0 60000 65536"/>
                  <a:gd name="T15" fmla="*/ 0 w 475"/>
                  <a:gd name="T16" fmla="*/ 0 h 101"/>
                  <a:gd name="T17" fmla="*/ 475 w 475"/>
                  <a:gd name="T18" fmla="*/ 101 h 101"/>
                </a:gdLst>
                <a:ahLst/>
                <a:cxnLst>
                  <a:cxn ang="T10">
                    <a:pos x="T0" y="T1"/>
                  </a:cxn>
                  <a:cxn ang="T11">
                    <a:pos x="T2" y="T3"/>
                  </a:cxn>
                  <a:cxn ang="T12">
                    <a:pos x="T4" y="T5"/>
                  </a:cxn>
                  <a:cxn ang="T13">
                    <a:pos x="T6" y="T7"/>
                  </a:cxn>
                  <a:cxn ang="T14">
                    <a:pos x="T8" y="T9"/>
                  </a:cxn>
                </a:cxnLst>
                <a:rect l="T15" t="T16" r="T17" b="T18"/>
                <a:pathLst>
                  <a:path w="475" h="101">
                    <a:moveTo>
                      <a:pt x="33" y="101"/>
                    </a:moveTo>
                    <a:lnTo>
                      <a:pt x="475" y="21"/>
                    </a:lnTo>
                    <a:lnTo>
                      <a:pt x="413" y="0"/>
                    </a:lnTo>
                    <a:lnTo>
                      <a:pt x="0" y="90"/>
                    </a:lnTo>
                    <a:lnTo>
                      <a:pt x="33" y="101"/>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 name="Freeform 27"/>
              <p:cNvSpPr>
                <a:spLocks/>
              </p:cNvSpPr>
              <p:nvPr/>
            </p:nvSpPr>
            <p:spPr bwMode="auto">
              <a:xfrm>
                <a:off x="2073" y="1283"/>
                <a:ext cx="238" cy="51"/>
              </a:xfrm>
              <a:custGeom>
                <a:avLst/>
                <a:gdLst>
                  <a:gd name="T0" fmla="*/ 5 w 476"/>
                  <a:gd name="T1" fmla="*/ 13 h 102"/>
                  <a:gd name="T2" fmla="*/ 60 w 476"/>
                  <a:gd name="T3" fmla="*/ 3 h 102"/>
                  <a:gd name="T4" fmla="*/ 52 w 476"/>
                  <a:gd name="T5" fmla="*/ 0 h 102"/>
                  <a:gd name="T6" fmla="*/ 0 w 476"/>
                  <a:gd name="T7" fmla="*/ 12 h 102"/>
                  <a:gd name="T8" fmla="*/ 5 w 476"/>
                  <a:gd name="T9" fmla="*/ 13 h 102"/>
                  <a:gd name="T10" fmla="*/ 0 60000 65536"/>
                  <a:gd name="T11" fmla="*/ 0 60000 65536"/>
                  <a:gd name="T12" fmla="*/ 0 60000 65536"/>
                  <a:gd name="T13" fmla="*/ 0 60000 65536"/>
                  <a:gd name="T14" fmla="*/ 0 60000 65536"/>
                  <a:gd name="T15" fmla="*/ 0 w 476"/>
                  <a:gd name="T16" fmla="*/ 0 h 102"/>
                  <a:gd name="T17" fmla="*/ 476 w 476"/>
                  <a:gd name="T18" fmla="*/ 102 h 102"/>
                </a:gdLst>
                <a:ahLst/>
                <a:cxnLst>
                  <a:cxn ang="T10">
                    <a:pos x="T0" y="T1"/>
                  </a:cxn>
                  <a:cxn ang="T11">
                    <a:pos x="T2" y="T3"/>
                  </a:cxn>
                  <a:cxn ang="T12">
                    <a:pos x="T4" y="T5"/>
                  </a:cxn>
                  <a:cxn ang="T13">
                    <a:pos x="T6" y="T7"/>
                  </a:cxn>
                  <a:cxn ang="T14">
                    <a:pos x="T8" y="T9"/>
                  </a:cxn>
                </a:cxnLst>
                <a:rect l="T15" t="T16" r="T17" b="T18"/>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 name="Freeform 28"/>
              <p:cNvSpPr>
                <a:spLocks/>
              </p:cNvSpPr>
              <p:nvPr/>
            </p:nvSpPr>
            <p:spPr bwMode="auto">
              <a:xfrm>
                <a:off x="2120" y="1301"/>
                <a:ext cx="237" cy="51"/>
              </a:xfrm>
              <a:custGeom>
                <a:avLst/>
                <a:gdLst>
                  <a:gd name="T0" fmla="*/ 4 w 474"/>
                  <a:gd name="T1" fmla="*/ 13 h 101"/>
                  <a:gd name="T2" fmla="*/ 60 w 474"/>
                  <a:gd name="T3" fmla="*/ 3 h 101"/>
                  <a:gd name="T4" fmla="*/ 52 w 474"/>
                  <a:gd name="T5" fmla="*/ 0 h 101"/>
                  <a:gd name="T6" fmla="*/ 0 w 474"/>
                  <a:gd name="T7" fmla="*/ 12 h 101"/>
                  <a:gd name="T8" fmla="*/ 4 w 474"/>
                  <a:gd name="T9" fmla="*/ 13 h 101"/>
                  <a:gd name="T10" fmla="*/ 0 60000 65536"/>
                  <a:gd name="T11" fmla="*/ 0 60000 65536"/>
                  <a:gd name="T12" fmla="*/ 0 60000 65536"/>
                  <a:gd name="T13" fmla="*/ 0 60000 65536"/>
                  <a:gd name="T14" fmla="*/ 0 60000 65536"/>
                  <a:gd name="T15" fmla="*/ 0 w 474"/>
                  <a:gd name="T16" fmla="*/ 0 h 101"/>
                  <a:gd name="T17" fmla="*/ 474 w 474"/>
                  <a:gd name="T18" fmla="*/ 101 h 101"/>
                </a:gdLst>
                <a:ahLst/>
                <a:cxnLst>
                  <a:cxn ang="T10">
                    <a:pos x="T0" y="T1"/>
                  </a:cxn>
                  <a:cxn ang="T11">
                    <a:pos x="T2" y="T3"/>
                  </a:cxn>
                  <a:cxn ang="T12">
                    <a:pos x="T4" y="T5"/>
                  </a:cxn>
                  <a:cxn ang="T13">
                    <a:pos x="T6" y="T7"/>
                  </a:cxn>
                  <a:cxn ang="T14">
                    <a:pos x="T8" y="T9"/>
                  </a:cxn>
                </a:cxnLst>
                <a:rect l="T15" t="T16" r="T17" b="T18"/>
                <a:pathLst>
                  <a:path w="474" h="101">
                    <a:moveTo>
                      <a:pt x="32" y="101"/>
                    </a:moveTo>
                    <a:lnTo>
                      <a:pt x="474" y="22"/>
                    </a:lnTo>
                    <a:lnTo>
                      <a:pt x="412" y="0"/>
                    </a:lnTo>
                    <a:lnTo>
                      <a:pt x="0" y="91"/>
                    </a:lnTo>
                    <a:lnTo>
                      <a:pt x="32" y="101"/>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 name="Freeform 29"/>
              <p:cNvSpPr>
                <a:spLocks/>
              </p:cNvSpPr>
              <p:nvPr/>
            </p:nvSpPr>
            <p:spPr bwMode="auto">
              <a:xfrm>
                <a:off x="2161" y="1320"/>
                <a:ext cx="238" cy="50"/>
              </a:xfrm>
              <a:custGeom>
                <a:avLst/>
                <a:gdLst>
                  <a:gd name="T0" fmla="*/ 5 w 476"/>
                  <a:gd name="T1" fmla="*/ 12 h 102"/>
                  <a:gd name="T2" fmla="*/ 60 w 476"/>
                  <a:gd name="T3" fmla="*/ 2 h 102"/>
                  <a:gd name="T4" fmla="*/ 52 w 476"/>
                  <a:gd name="T5" fmla="*/ 0 h 102"/>
                  <a:gd name="T6" fmla="*/ 0 w 476"/>
                  <a:gd name="T7" fmla="*/ 11 h 102"/>
                  <a:gd name="T8" fmla="*/ 5 w 476"/>
                  <a:gd name="T9" fmla="*/ 12 h 102"/>
                  <a:gd name="T10" fmla="*/ 0 60000 65536"/>
                  <a:gd name="T11" fmla="*/ 0 60000 65536"/>
                  <a:gd name="T12" fmla="*/ 0 60000 65536"/>
                  <a:gd name="T13" fmla="*/ 0 60000 65536"/>
                  <a:gd name="T14" fmla="*/ 0 60000 65536"/>
                  <a:gd name="T15" fmla="*/ 0 w 476"/>
                  <a:gd name="T16" fmla="*/ 0 h 102"/>
                  <a:gd name="T17" fmla="*/ 476 w 476"/>
                  <a:gd name="T18" fmla="*/ 102 h 102"/>
                </a:gdLst>
                <a:ahLst/>
                <a:cxnLst>
                  <a:cxn ang="T10">
                    <a:pos x="T0" y="T1"/>
                  </a:cxn>
                  <a:cxn ang="T11">
                    <a:pos x="T2" y="T3"/>
                  </a:cxn>
                  <a:cxn ang="T12">
                    <a:pos x="T4" y="T5"/>
                  </a:cxn>
                  <a:cxn ang="T13">
                    <a:pos x="T6" y="T7"/>
                  </a:cxn>
                  <a:cxn ang="T14">
                    <a:pos x="T8" y="T9"/>
                  </a:cxn>
                </a:cxnLst>
                <a:rect l="T15" t="T16" r="T17" b="T18"/>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 name="Freeform 30"/>
              <p:cNvSpPr>
                <a:spLocks/>
              </p:cNvSpPr>
              <p:nvPr/>
            </p:nvSpPr>
            <p:spPr bwMode="auto">
              <a:xfrm>
                <a:off x="2202" y="1340"/>
                <a:ext cx="238" cy="51"/>
              </a:xfrm>
              <a:custGeom>
                <a:avLst/>
                <a:gdLst>
                  <a:gd name="T0" fmla="*/ 5 w 476"/>
                  <a:gd name="T1" fmla="*/ 13 h 102"/>
                  <a:gd name="T2" fmla="*/ 60 w 476"/>
                  <a:gd name="T3" fmla="*/ 3 h 102"/>
                  <a:gd name="T4" fmla="*/ 52 w 476"/>
                  <a:gd name="T5" fmla="*/ 0 h 102"/>
                  <a:gd name="T6" fmla="*/ 0 w 476"/>
                  <a:gd name="T7" fmla="*/ 12 h 102"/>
                  <a:gd name="T8" fmla="*/ 5 w 476"/>
                  <a:gd name="T9" fmla="*/ 13 h 102"/>
                  <a:gd name="T10" fmla="*/ 0 60000 65536"/>
                  <a:gd name="T11" fmla="*/ 0 60000 65536"/>
                  <a:gd name="T12" fmla="*/ 0 60000 65536"/>
                  <a:gd name="T13" fmla="*/ 0 60000 65536"/>
                  <a:gd name="T14" fmla="*/ 0 60000 65536"/>
                  <a:gd name="T15" fmla="*/ 0 w 476"/>
                  <a:gd name="T16" fmla="*/ 0 h 102"/>
                  <a:gd name="T17" fmla="*/ 476 w 476"/>
                  <a:gd name="T18" fmla="*/ 102 h 102"/>
                </a:gdLst>
                <a:ahLst/>
                <a:cxnLst>
                  <a:cxn ang="T10">
                    <a:pos x="T0" y="T1"/>
                  </a:cxn>
                  <a:cxn ang="T11">
                    <a:pos x="T2" y="T3"/>
                  </a:cxn>
                  <a:cxn ang="T12">
                    <a:pos x="T4" y="T5"/>
                  </a:cxn>
                  <a:cxn ang="T13">
                    <a:pos x="T6" y="T7"/>
                  </a:cxn>
                  <a:cxn ang="T14">
                    <a:pos x="T8" y="T9"/>
                  </a:cxn>
                </a:cxnLst>
                <a:rect l="T15" t="T16" r="T17" b="T18"/>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 name="Freeform 31"/>
              <p:cNvSpPr>
                <a:spLocks/>
              </p:cNvSpPr>
              <p:nvPr/>
            </p:nvSpPr>
            <p:spPr bwMode="auto">
              <a:xfrm>
                <a:off x="2246" y="1359"/>
                <a:ext cx="238" cy="50"/>
              </a:xfrm>
              <a:custGeom>
                <a:avLst/>
                <a:gdLst>
                  <a:gd name="T0" fmla="*/ 5 w 476"/>
                  <a:gd name="T1" fmla="*/ 12 h 102"/>
                  <a:gd name="T2" fmla="*/ 60 w 476"/>
                  <a:gd name="T3" fmla="*/ 2 h 102"/>
                  <a:gd name="T4" fmla="*/ 52 w 476"/>
                  <a:gd name="T5" fmla="*/ 0 h 102"/>
                  <a:gd name="T6" fmla="*/ 0 w 476"/>
                  <a:gd name="T7" fmla="*/ 11 h 102"/>
                  <a:gd name="T8" fmla="*/ 5 w 476"/>
                  <a:gd name="T9" fmla="*/ 12 h 102"/>
                  <a:gd name="T10" fmla="*/ 0 60000 65536"/>
                  <a:gd name="T11" fmla="*/ 0 60000 65536"/>
                  <a:gd name="T12" fmla="*/ 0 60000 65536"/>
                  <a:gd name="T13" fmla="*/ 0 60000 65536"/>
                  <a:gd name="T14" fmla="*/ 0 60000 65536"/>
                  <a:gd name="T15" fmla="*/ 0 w 476"/>
                  <a:gd name="T16" fmla="*/ 0 h 102"/>
                  <a:gd name="T17" fmla="*/ 476 w 476"/>
                  <a:gd name="T18" fmla="*/ 102 h 102"/>
                </a:gdLst>
                <a:ahLst/>
                <a:cxnLst>
                  <a:cxn ang="T10">
                    <a:pos x="T0" y="T1"/>
                  </a:cxn>
                  <a:cxn ang="T11">
                    <a:pos x="T2" y="T3"/>
                  </a:cxn>
                  <a:cxn ang="T12">
                    <a:pos x="T4" y="T5"/>
                  </a:cxn>
                  <a:cxn ang="T13">
                    <a:pos x="T6" y="T7"/>
                  </a:cxn>
                  <a:cxn ang="T14">
                    <a:pos x="T8" y="T9"/>
                  </a:cxn>
                </a:cxnLst>
                <a:rect l="T15" t="T16" r="T17" b="T18"/>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 name="Freeform 32"/>
              <p:cNvSpPr>
                <a:spLocks/>
              </p:cNvSpPr>
              <p:nvPr/>
            </p:nvSpPr>
            <p:spPr bwMode="auto">
              <a:xfrm>
                <a:off x="2285" y="1379"/>
                <a:ext cx="238" cy="50"/>
              </a:xfrm>
              <a:custGeom>
                <a:avLst/>
                <a:gdLst>
                  <a:gd name="T0" fmla="*/ 5 w 476"/>
                  <a:gd name="T1" fmla="*/ 12 h 102"/>
                  <a:gd name="T2" fmla="*/ 60 w 476"/>
                  <a:gd name="T3" fmla="*/ 2 h 102"/>
                  <a:gd name="T4" fmla="*/ 52 w 476"/>
                  <a:gd name="T5" fmla="*/ 0 h 102"/>
                  <a:gd name="T6" fmla="*/ 0 w 476"/>
                  <a:gd name="T7" fmla="*/ 11 h 102"/>
                  <a:gd name="T8" fmla="*/ 5 w 476"/>
                  <a:gd name="T9" fmla="*/ 12 h 102"/>
                  <a:gd name="T10" fmla="*/ 0 60000 65536"/>
                  <a:gd name="T11" fmla="*/ 0 60000 65536"/>
                  <a:gd name="T12" fmla="*/ 0 60000 65536"/>
                  <a:gd name="T13" fmla="*/ 0 60000 65536"/>
                  <a:gd name="T14" fmla="*/ 0 60000 65536"/>
                  <a:gd name="T15" fmla="*/ 0 w 476"/>
                  <a:gd name="T16" fmla="*/ 0 h 102"/>
                  <a:gd name="T17" fmla="*/ 476 w 476"/>
                  <a:gd name="T18" fmla="*/ 102 h 102"/>
                </a:gdLst>
                <a:ahLst/>
                <a:cxnLst>
                  <a:cxn ang="T10">
                    <a:pos x="T0" y="T1"/>
                  </a:cxn>
                  <a:cxn ang="T11">
                    <a:pos x="T2" y="T3"/>
                  </a:cxn>
                  <a:cxn ang="T12">
                    <a:pos x="T4" y="T5"/>
                  </a:cxn>
                  <a:cxn ang="T13">
                    <a:pos x="T6" y="T7"/>
                  </a:cxn>
                  <a:cxn ang="T14">
                    <a:pos x="T8" y="T9"/>
                  </a:cxn>
                </a:cxnLst>
                <a:rect l="T15" t="T16" r="T17" b="T18"/>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 name="Freeform 33"/>
              <p:cNvSpPr>
                <a:spLocks/>
              </p:cNvSpPr>
              <p:nvPr/>
            </p:nvSpPr>
            <p:spPr bwMode="auto">
              <a:xfrm>
                <a:off x="2311" y="1399"/>
                <a:ext cx="237" cy="51"/>
              </a:xfrm>
              <a:custGeom>
                <a:avLst/>
                <a:gdLst>
                  <a:gd name="T0" fmla="*/ 5 w 474"/>
                  <a:gd name="T1" fmla="*/ 13 h 102"/>
                  <a:gd name="T2" fmla="*/ 60 w 474"/>
                  <a:gd name="T3" fmla="*/ 3 h 102"/>
                  <a:gd name="T4" fmla="*/ 52 w 474"/>
                  <a:gd name="T5" fmla="*/ 0 h 102"/>
                  <a:gd name="T6" fmla="*/ 0 w 474"/>
                  <a:gd name="T7" fmla="*/ 12 h 102"/>
                  <a:gd name="T8" fmla="*/ 5 w 474"/>
                  <a:gd name="T9" fmla="*/ 13 h 102"/>
                  <a:gd name="T10" fmla="*/ 0 60000 65536"/>
                  <a:gd name="T11" fmla="*/ 0 60000 65536"/>
                  <a:gd name="T12" fmla="*/ 0 60000 65536"/>
                  <a:gd name="T13" fmla="*/ 0 60000 65536"/>
                  <a:gd name="T14" fmla="*/ 0 60000 65536"/>
                  <a:gd name="T15" fmla="*/ 0 w 474"/>
                  <a:gd name="T16" fmla="*/ 0 h 102"/>
                  <a:gd name="T17" fmla="*/ 474 w 474"/>
                  <a:gd name="T18" fmla="*/ 102 h 102"/>
                </a:gdLst>
                <a:ahLst/>
                <a:cxnLst>
                  <a:cxn ang="T10">
                    <a:pos x="T0" y="T1"/>
                  </a:cxn>
                  <a:cxn ang="T11">
                    <a:pos x="T2" y="T3"/>
                  </a:cxn>
                  <a:cxn ang="T12">
                    <a:pos x="T4" y="T5"/>
                  </a:cxn>
                  <a:cxn ang="T13">
                    <a:pos x="T6" y="T7"/>
                  </a:cxn>
                  <a:cxn ang="T14">
                    <a:pos x="T8" y="T9"/>
                  </a:cxn>
                </a:cxnLst>
                <a:rect l="T15" t="T16" r="T17" b="T18"/>
                <a:pathLst>
                  <a:path w="474" h="102">
                    <a:moveTo>
                      <a:pt x="33" y="102"/>
                    </a:moveTo>
                    <a:lnTo>
                      <a:pt x="474" y="22"/>
                    </a:lnTo>
                    <a:lnTo>
                      <a:pt x="412" y="0"/>
                    </a:lnTo>
                    <a:lnTo>
                      <a:pt x="0" y="91"/>
                    </a:lnTo>
                    <a:lnTo>
                      <a:pt x="33"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 name="Freeform 34"/>
              <p:cNvSpPr>
                <a:spLocks/>
              </p:cNvSpPr>
              <p:nvPr/>
            </p:nvSpPr>
            <p:spPr bwMode="auto">
              <a:xfrm>
                <a:off x="2352" y="1416"/>
                <a:ext cx="238" cy="51"/>
              </a:xfrm>
              <a:custGeom>
                <a:avLst/>
                <a:gdLst>
                  <a:gd name="T0" fmla="*/ 4 w 475"/>
                  <a:gd name="T1" fmla="*/ 13 h 101"/>
                  <a:gd name="T2" fmla="*/ 60 w 475"/>
                  <a:gd name="T3" fmla="*/ 3 h 101"/>
                  <a:gd name="T4" fmla="*/ 52 w 475"/>
                  <a:gd name="T5" fmla="*/ 0 h 101"/>
                  <a:gd name="T6" fmla="*/ 0 w 475"/>
                  <a:gd name="T7" fmla="*/ 12 h 101"/>
                  <a:gd name="T8" fmla="*/ 4 w 475"/>
                  <a:gd name="T9" fmla="*/ 13 h 101"/>
                  <a:gd name="T10" fmla="*/ 0 60000 65536"/>
                  <a:gd name="T11" fmla="*/ 0 60000 65536"/>
                  <a:gd name="T12" fmla="*/ 0 60000 65536"/>
                  <a:gd name="T13" fmla="*/ 0 60000 65536"/>
                  <a:gd name="T14" fmla="*/ 0 60000 65536"/>
                  <a:gd name="T15" fmla="*/ 0 w 475"/>
                  <a:gd name="T16" fmla="*/ 0 h 101"/>
                  <a:gd name="T17" fmla="*/ 475 w 475"/>
                  <a:gd name="T18" fmla="*/ 101 h 101"/>
                </a:gdLst>
                <a:ahLst/>
                <a:cxnLst>
                  <a:cxn ang="T10">
                    <a:pos x="T0" y="T1"/>
                  </a:cxn>
                  <a:cxn ang="T11">
                    <a:pos x="T2" y="T3"/>
                  </a:cxn>
                  <a:cxn ang="T12">
                    <a:pos x="T4" y="T5"/>
                  </a:cxn>
                  <a:cxn ang="T13">
                    <a:pos x="T6" y="T7"/>
                  </a:cxn>
                  <a:cxn ang="T14">
                    <a:pos x="T8" y="T9"/>
                  </a:cxn>
                </a:cxnLst>
                <a:rect l="T15" t="T16" r="T17" b="T18"/>
                <a:pathLst>
                  <a:path w="475" h="101">
                    <a:moveTo>
                      <a:pt x="32" y="101"/>
                    </a:moveTo>
                    <a:lnTo>
                      <a:pt x="475" y="21"/>
                    </a:lnTo>
                    <a:lnTo>
                      <a:pt x="414" y="0"/>
                    </a:lnTo>
                    <a:lnTo>
                      <a:pt x="0" y="90"/>
                    </a:lnTo>
                    <a:lnTo>
                      <a:pt x="32" y="101"/>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 name="Freeform 35"/>
              <p:cNvSpPr>
                <a:spLocks/>
              </p:cNvSpPr>
              <p:nvPr/>
            </p:nvSpPr>
            <p:spPr bwMode="auto">
              <a:xfrm>
                <a:off x="2387" y="1439"/>
                <a:ext cx="237" cy="50"/>
              </a:xfrm>
              <a:custGeom>
                <a:avLst/>
                <a:gdLst>
                  <a:gd name="T0" fmla="*/ 4 w 474"/>
                  <a:gd name="T1" fmla="*/ 12 h 102"/>
                  <a:gd name="T2" fmla="*/ 60 w 474"/>
                  <a:gd name="T3" fmla="*/ 2 h 102"/>
                  <a:gd name="T4" fmla="*/ 52 w 474"/>
                  <a:gd name="T5" fmla="*/ 0 h 102"/>
                  <a:gd name="T6" fmla="*/ 0 w 474"/>
                  <a:gd name="T7" fmla="*/ 11 h 102"/>
                  <a:gd name="T8" fmla="*/ 4 w 474"/>
                  <a:gd name="T9" fmla="*/ 12 h 102"/>
                  <a:gd name="T10" fmla="*/ 0 60000 65536"/>
                  <a:gd name="T11" fmla="*/ 0 60000 65536"/>
                  <a:gd name="T12" fmla="*/ 0 60000 65536"/>
                  <a:gd name="T13" fmla="*/ 0 60000 65536"/>
                  <a:gd name="T14" fmla="*/ 0 60000 65536"/>
                  <a:gd name="T15" fmla="*/ 0 w 474"/>
                  <a:gd name="T16" fmla="*/ 0 h 102"/>
                  <a:gd name="T17" fmla="*/ 474 w 474"/>
                  <a:gd name="T18" fmla="*/ 102 h 102"/>
                </a:gdLst>
                <a:ahLst/>
                <a:cxnLst>
                  <a:cxn ang="T10">
                    <a:pos x="T0" y="T1"/>
                  </a:cxn>
                  <a:cxn ang="T11">
                    <a:pos x="T2" y="T3"/>
                  </a:cxn>
                  <a:cxn ang="T12">
                    <a:pos x="T4" y="T5"/>
                  </a:cxn>
                  <a:cxn ang="T13">
                    <a:pos x="T6" y="T7"/>
                  </a:cxn>
                  <a:cxn ang="T14">
                    <a:pos x="T8" y="T9"/>
                  </a:cxn>
                </a:cxnLst>
                <a:rect l="T15" t="T16" r="T17" b="T18"/>
                <a:pathLst>
                  <a:path w="474" h="102">
                    <a:moveTo>
                      <a:pt x="32" y="102"/>
                    </a:moveTo>
                    <a:lnTo>
                      <a:pt x="474" y="22"/>
                    </a:lnTo>
                    <a:lnTo>
                      <a:pt x="412" y="0"/>
                    </a:lnTo>
                    <a:lnTo>
                      <a:pt x="0" y="91"/>
                    </a:lnTo>
                    <a:lnTo>
                      <a:pt x="32"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 name="Freeform 36"/>
              <p:cNvSpPr>
                <a:spLocks/>
              </p:cNvSpPr>
              <p:nvPr/>
            </p:nvSpPr>
            <p:spPr bwMode="auto">
              <a:xfrm>
                <a:off x="2421" y="1467"/>
                <a:ext cx="238" cy="51"/>
              </a:xfrm>
              <a:custGeom>
                <a:avLst/>
                <a:gdLst>
                  <a:gd name="T0" fmla="*/ 4 w 476"/>
                  <a:gd name="T1" fmla="*/ 13 h 102"/>
                  <a:gd name="T2" fmla="*/ 60 w 476"/>
                  <a:gd name="T3" fmla="*/ 3 h 102"/>
                  <a:gd name="T4" fmla="*/ 52 w 476"/>
                  <a:gd name="T5" fmla="*/ 0 h 102"/>
                  <a:gd name="T6" fmla="*/ 0 w 476"/>
                  <a:gd name="T7" fmla="*/ 12 h 102"/>
                  <a:gd name="T8" fmla="*/ 4 w 476"/>
                  <a:gd name="T9" fmla="*/ 13 h 102"/>
                  <a:gd name="T10" fmla="*/ 0 60000 65536"/>
                  <a:gd name="T11" fmla="*/ 0 60000 65536"/>
                  <a:gd name="T12" fmla="*/ 0 60000 65536"/>
                  <a:gd name="T13" fmla="*/ 0 60000 65536"/>
                  <a:gd name="T14" fmla="*/ 0 60000 65536"/>
                  <a:gd name="T15" fmla="*/ 0 w 476"/>
                  <a:gd name="T16" fmla="*/ 0 h 102"/>
                  <a:gd name="T17" fmla="*/ 476 w 476"/>
                  <a:gd name="T18" fmla="*/ 102 h 102"/>
                </a:gdLst>
                <a:ahLst/>
                <a:cxnLst>
                  <a:cxn ang="T10">
                    <a:pos x="T0" y="T1"/>
                  </a:cxn>
                  <a:cxn ang="T11">
                    <a:pos x="T2" y="T3"/>
                  </a:cxn>
                  <a:cxn ang="T12">
                    <a:pos x="T4" y="T5"/>
                  </a:cxn>
                  <a:cxn ang="T13">
                    <a:pos x="T6" y="T7"/>
                  </a:cxn>
                  <a:cxn ang="T14">
                    <a:pos x="T8" y="T9"/>
                  </a:cxn>
                </a:cxnLst>
                <a:rect l="T15" t="T16" r="T17" b="T18"/>
                <a:pathLst>
                  <a:path w="476" h="102">
                    <a:moveTo>
                      <a:pt x="32" y="102"/>
                    </a:moveTo>
                    <a:lnTo>
                      <a:pt x="476" y="22"/>
                    </a:lnTo>
                    <a:lnTo>
                      <a:pt x="414" y="0"/>
                    </a:lnTo>
                    <a:lnTo>
                      <a:pt x="0" y="91"/>
                    </a:lnTo>
                    <a:lnTo>
                      <a:pt x="32"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 name="Freeform 37"/>
              <p:cNvSpPr>
                <a:spLocks/>
              </p:cNvSpPr>
              <p:nvPr/>
            </p:nvSpPr>
            <p:spPr bwMode="auto">
              <a:xfrm>
                <a:off x="2468" y="1494"/>
                <a:ext cx="237" cy="51"/>
              </a:xfrm>
              <a:custGeom>
                <a:avLst/>
                <a:gdLst>
                  <a:gd name="T0" fmla="*/ 5 w 474"/>
                  <a:gd name="T1" fmla="*/ 13 h 102"/>
                  <a:gd name="T2" fmla="*/ 60 w 474"/>
                  <a:gd name="T3" fmla="*/ 3 h 102"/>
                  <a:gd name="T4" fmla="*/ 52 w 474"/>
                  <a:gd name="T5" fmla="*/ 0 h 102"/>
                  <a:gd name="T6" fmla="*/ 0 w 474"/>
                  <a:gd name="T7" fmla="*/ 12 h 102"/>
                  <a:gd name="T8" fmla="*/ 5 w 474"/>
                  <a:gd name="T9" fmla="*/ 13 h 102"/>
                  <a:gd name="T10" fmla="*/ 0 60000 65536"/>
                  <a:gd name="T11" fmla="*/ 0 60000 65536"/>
                  <a:gd name="T12" fmla="*/ 0 60000 65536"/>
                  <a:gd name="T13" fmla="*/ 0 60000 65536"/>
                  <a:gd name="T14" fmla="*/ 0 60000 65536"/>
                  <a:gd name="T15" fmla="*/ 0 w 474"/>
                  <a:gd name="T16" fmla="*/ 0 h 102"/>
                  <a:gd name="T17" fmla="*/ 474 w 474"/>
                  <a:gd name="T18" fmla="*/ 102 h 102"/>
                </a:gdLst>
                <a:ahLst/>
                <a:cxnLst>
                  <a:cxn ang="T10">
                    <a:pos x="T0" y="T1"/>
                  </a:cxn>
                  <a:cxn ang="T11">
                    <a:pos x="T2" y="T3"/>
                  </a:cxn>
                  <a:cxn ang="T12">
                    <a:pos x="T4" y="T5"/>
                  </a:cxn>
                  <a:cxn ang="T13">
                    <a:pos x="T6" y="T7"/>
                  </a:cxn>
                  <a:cxn ang="T14">
                    <a:pos x="T8" y="T9"/>
                  </a:cxn>
                </a:cxnLst>
                <a:rect l="T15" t="T16" r="T17" b="T18"/>
                <a:pathLst>
                  <a:path w="474" h="102">
                    <a:moveTo>
                      <a:pt x="33" y="102"/>
                    </a:moveTo>
                    <a:lnTo>
                      <a:pt x="474" y="22"/>
                    </a:lnTo>
                    <a:lnTo>
                      <a:pt x="413" y="0"/>
                    </a:lnTo>
                    <a:lnTo>
                      <a:pt x="0" y="91"/>
                    </a:lnTo>
                    <a:lnTo>
                      <a:pt x="33" y="10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 name="Freeform 38"/>
              <p:cNvSpPr>
                <a:spLocks/>
              </p:cNvSpPr>
              <p:nvPr/>
            </p:nvSpPr>
            <p:spPr bwMode="auto">
              <a:xfrm>
                <a:off x="2634" y="1021"/>
                <a:ext cx="117" cy="22"/>
              </a:xfrm>
              <a:custGeom>
                <a:avLst/>
                <a:gdLst>
                  <a:gd name="T0" fmla="*/ 5 w 234"/>
                  <a:gd name="T1" fmla="*/ 0 h 44"/>
                  <a:gd name="T2" fmla="*/ 30 w 234"/>
                  <a:gd name="T3" fmla="*/ 2 h 44"/>
                  <a:gd name="T4" fmla="*/ 25 w 234"/>
                  <a:gd name="T5" fmla="*/ 6 h 44"/>
                  <a:gd name="T6" fmla="*/ 0 w 234"/>
                  <a:gd name="T7" fmla="*/ 3 h 44"/>
                  <a:gd name="T8" fmla="*/ 5 w 234"/>
                  <a:gd name="T9" fmla="*/ 0 h 44"/>
                  <a:gd name="T10" fmla="*/ 0 60000 65536"/>
                  <a:gd name="T11" fmla="*/ 0 60000 65536"/>
                  <a:gd name="T12" fmla="*/ 0 60000 65536"/>
                  <a:gd name="T13" fmla="*/ 0 60000 65536"/>
                  <a:gd name="T14" fmla="*/ 0 60000 65536"/>
                  <a:gd name="T15" fmla="*/ 0 w 234"/>
                  <a:gd name="T16" fmla="*/ 0 h 44"/>
                  <a:gd name="T17" fmla="*/ 234 w 234"/>
                  <a:gd name="T18" fmla="*/ 44 h 44"/>
                </a:gdLst>
                <a:ahLst/>
                <a:cxnLst>
                  <a:cxn ang="T10">
                    <a:pos x="T0" y="T1"/>
                  </a:cxn>
                  <a:cxn ang="T11">
                    <a:pos x="T2" y="T3"/>
                  </a:cxn>
                  <a:cxn ang="T12">
                    <a:pos x="T4" y="T5"/>
                  </a:cxn>
                  <a:cxn ang="T13">
                    <a:pos x="T6" y="T7"/>
                  </a:cxn>
                  <a:cxn ang="T14">
                    <a:pos x="T8" y="T9"/>
                  </a:cxn>
                </a:cxnLst>
                <a:rect l="T15" t="T16" r="T17" b="T18"/>
                <a:pathLst>
                  <a:path w="234" h="44">
                    <a:moveTo>
                      <a:pt x="40" y="0"/>
                    </a:moveTo>
                    <a:lnTo>
                      <a:pt x="234" y="15"/>
                    </a:lnTo>
                    <a:lnTo>
                      <a:pt x="199" y="44"/>
                    </a:lnTo>
                    <a:lnTo>
                      <a:pt x="0" y="22"/>
                    </a:lnTo>
                    <a:lnTo>
                      <a:pt x="40"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 name="Freeform 39"/>
              <p:cNvSpPr>
                <a:spLocks/>
              </p:cNvSpPr>
              <p:nvPr/>
            </p:nvSpPr>
            <p:spPr bwMode="auto">
              <a:xfrm>
                <a:off x="2613" y="1037"/>
                <a:ext cx="117" cy="21"/>
              </a:xfrm>
              <a:custGeom>
                <a:avLst/>
                <a:gdLst>
                  <a:gd name="T0" fmla="*/ 5 w 234"/>
                  <a:gd name="T1" fmla="*/ 0 h 42"/>
                  <a:gd name="T2" fmla="*/ 30 w 234"/>
                  <a:gd name="T3" fmla="*/ 2 h 42"/>
                  <a:gd name="T4" fmla="*/ 25 w 234"/>
                  <a:gd name="T5" fmla="*/ 6 h 42"/>
                  <a:gd name="T6" fmla="*/ 0 w 234"/>
                  <a:gd name="T7" fmla="*/ 3 h 42"/>
                  <a:gd name="T8" fmla="*/ 5 w 234"/>
                  <a:gd name="T9" fmla="*/ 0 h 42"/>
                  <a:gd name="T10" fmla="*/ 0 60000 65536"/>
                  <a:gd name="T11" fmla="*/ 0 60000 65536"/>
                  <a:gd name="T12" fmla="*/ 0 60000 65536"/>
                  <a:gd name="T13" fmla="*/ 0 60000 65536"/>
                  <a:gd name="T14" fmla="*/ 0 60000 65536"/>
                  <a:gd name="T15" fmla="*/ 0 w 234"/>
                  <a:gd name="T16" fmla="*/ 0 h 42"/>
                  <a:gd name="T17" fmla="*/ 234 w 234"/>
                  <a:gd name="T18" fmla="*/ 42 h 42"/>
                </a:gdLst>
                <a:ahLst/>
                <a:cxnLst>
                  <a:cxn ang="T10">
                    <a:pos x="T0" y="T1"/>
                  </a:cxn>
                  <a:cxn ang="T11">
                    <a:pos x="T2" y="T3"/>
                  </a:cxn>
                  <a:cxn ang="T12">
                    <a:pos x="T4" y="T5"/>
                  </a:cxn>
                  <a:cxn ang="T13">
                    <a:pos x="T6" y="T7"/>
                  </a:cxn>
                  <a:cxn ang="T14">
                    <a:pos x="T8" y="T9"/>
                  </a:cxn>
                </a:cxnLst>
                <a:rect l="T15" t="T16" r="T17" b="T18"/>
                <a:pathLst>
                  <a:path w="234" h="42">
                    <a:moveTo>
                      <a:pt x="40" y="0"/>
                    </a:moveTo>
                    <a:lnTo>
                      <a:pt x="234" y="15"/>
                    </a:lnTo>
                    <a:lnTo>
                      <a:pt x="200" y="42"/>
                    </a:lnTo>
                    <a:lnTo>
                      <a:pt x="0" y="22"/>
                    </a:lnTo>
                    <a:lnTo>
                      <a:pt x="40"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 name="Freeform 40"/>
              <p:cNvSpPr>
                <a:spLocks/>
              </p:cNvSpPr>
              <p:nvPr/>
            </p:nvSpPr>
            <p:spPr bwMode="auto">
              <a:xfrm>
                <a:off x="2580" y="1055"/>
                <a:ext cx="118" cy="21"/>
              </a:xfrm>
              <a:custGeom>
                <a:avLst/>
                <a:gdLst>
                  <a:gd name="T0" fmla="*/ 5 w 237"/>
                  <a:gd name="T1" fmla="*/ 0 h 42"/>
                  <a:gd name="T2" fmla="*/ 29 w 237"/>
                  <a:gd name="T3" fmla="*/ 2 h 42"/>
                  <a:gd name="T4" fmla="*/ 25 w 237"/>
                  <a:gd name="T5" fmla="*/ 6 h 42"/>
                  <a:gd name="T6" fmla="*/ 0 w 237"/>
                  <a:gd name="T7" fmla="*/ 3 h 42"/>
                  <a:gd name="T8" fmla="*/ 5 w 237"/>
                  <a:gd name="T9" fmla="*/ 0 h 42"/>
                  <a:gd name="T10" fmla="*/ 0 60000 65536"/>
                  <a:gd name="T11" fmla="*/ 0 60000 65536"/>
                  <a:gd name="T12" fmla="*/ 0 60000 65536"/>
                  <a:gd name="T13" fmla="*/ 0 60000 65536"/>
                  <a:gd name="T14" fmla="*/ 0 60000 65536"/>
                  <a:gd name="T15" fmla="*/ 0 w 237"/>
                  <a:gd name="T16" fmla="*/ 0 h 42"/>
                  <a:gd name="T17" fmla="*/ 237 w 237"/>
                  <a:gd name="T18" fmla="*/ 42 h 42"/>
                </a:gdLst>
                <a:ahLst/>
                <a:cxnLst>
                  <a:cxn ang="T10">
                    <a:pos x="T0" y="T1"/>
                  </a:cxn>
                  <a:cxn ang="T11">
                    <a:pos x="T2" y="T3"/>
                  </a:cxn>
                  <a:cxn ang="T12">
                    <a:pos x="T4" y="T5"/>
                  </a:cxn>
                  <a:cxn ang="T13">
                    <a:pos x="T6" y="T7"/>
                  </a:cxn>
                  <a:cxn ang="T14">
                    <a:pos x="T8" y="T9"/>
                  </a:cxn>
                </a:cxnLst>
                <a:rect l="T15" t="T16" r="T17" b="T18"/>
                <a:pathLst>
                  <a:path w="237" h="42">
                    <a:moveTo>
                      <a:pt x="40" y="0"/>
                    </a:moveTo>
                    <a:lnTo>
                      <a:pt x="237" y="15"/>
                    </a:lnTo>
                    <a:lnTo>
                      <a:pt x="202" y="42"/>
                    </a:lnTo>
                    <a:lnTo>
                      <a:pt x="0" y="22"/>
                    </a:lnTo>
                    <a:lnTo>
                      <a:pt x="40"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 name="Freeform 41"/>
              <p:cNvSpPr>
                <a:spLocks/>
              </p:cNvSpPr>
              <p:nvPr/>
            </p:nvSpPr>
            <p:spPr bwMode="auto">
              <a:xfrm>
                <a:off x="2567" y="1076"/>
                <a:ext cx="118" cy="21"/>
              </a:xfrm>
              <a:custGeom>
                <a:avLst/>
                <a:gdLst>
                  <a:gd name="T0" fmla="*/ 5 w 236"/>
                  <a:gd name="T1" fmla="*/ 0 h 42"/>
                  <a:gd name="T2" fmla="*/ 30 w 236"/>
                  <a:gd name="T3" fmla="*/ 2 h 42"/>
                  <a:gd name="T4" fmla="*/ 26 w 236"/>
                  <a:gd name="T5" fmla="*/ 6 h 42"/>
                  <a:gd name="T6" fmla="*/ 0 w 236"/>
                  <a:gd name="T7" fmla="*/ 3 h 42"/>
                  <a:gd name="T8" fmla="*/ 5 w 236"/>
                  <a:gd name="T9" fmla="*/ 0 h 42"/>
                  <a:gd name="T10" fmla="*/ 0 60000 65536"/>
                  <a:gd name="T11" fmla="*/ 0 60000 65536"/>
                  <a:gd name="T12" fmla="*/ 0 60000 65536"/>
                  <a:gd name="T13" fmla="*/ 0 60000 65536"/>
                  <a:gd name="T14" fmla="*/ 0 60000 65536"/>
                  <a:gd name="T15" fmla="*/ 0 w 236"/>
                  <a:gd name="T16" fmla="*/ 0 h 42"/>
                  <a:gd name="T17" fmla="*/ 236 w 236"/>
                  <a:gd name="T18" fmla="*/ 42 h 42"/>
                </a:gdLst>
                <a:ahLst/>
                <a:cxnLst>
                  <a:cxn ang="T10">
                    <a:pos x="T0" y="T1"/>
                  </a:cxn>
                  <a:cxn ang="T11">
                    <a:pos x="T2" y="T3"/>
                  </a:cxn>
                  <a:cxn ang="T12">
                    <a:pos x="T4" y="T5"/>
                  </a:cxn>
                  <a:cxn ang="T13">
                    <a:pos x="T6" y="T7"/>
                  </a:cxn>
                  <a:cxn ang="T14">
                    <a:pos x="T8" y="T9"/>
                  </a:cxn>
                </a:cxnLst>
                <a:rect l="T15" t="T16" r="T17" b="T18"/>
                <a:pathLst>
                  <a:path w="236" h="42">
                    <a:moveTo>
                      <a:pt x="40" y="0"/>
                    </a:moveTo>
                    <a:lnTo>
                      <a:pt x="236" y="15"/>
                    </a:lnTo>
                    <a:lnTo>
                      <a:pt x="202" y="42"/>
                    </a:lnTo>
                    <a:lnTo>
                      <a:pt x="0" y="22"/>
                    </a:lnTo>
                    <a:lnTo>
                      <a:pt x="40"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 name="Freeform 42"/>
              <p:cNvSpPr>
                <a:spLocks/>
              </p:cNvSpPr>
              <p:nvPr/>
            </p:nvSpPr>
            <p:spPr bwMode="auto">
              <a:xfrm>
                <a:off x="2558" y="1102"/>
                <a:ext cx="117" cy="20"/>
              </a:xfrm>
              <a:custGeom>
                <a:avLst/>
                <a:gdLst>
                  <a:gd name="T0" fmla="*/ 5 w 234"/>
                  <a:gd name="T1" fmla="*/ 0 h 42"/>
                  <a:gd name="T2" fmla="*/ 30 w 234"/>
                  <a:gd name="T3" fmla="*/ 1 h 42"/>
                  <a:gd name="T4" fmla="*/ 25 w 234"/>
                  <a:gd name="T5" fmla="*/ 5 h 42"/>
                  <a:gd name="T6" fmla="*/ 0 w 234"/>
                  <a:gd name="T7" fmla="*/ 2 h 42"/>
                  <a:gd name="T8" fmla="*/ 5 w 234"/>
                  <a:gd name="T9" fmla="*/ 0 h 42"/>
                  <a:gd name="T10" fmla="*/ 0 60000 65536"/>
                  <a:gd name="T11" fmla="*/ 0 60000 65536"/>
                  <a:gd name="T12" fmla="*/ 0 60000 65536"/>
                  <a:gd name="T13" fmla="*/ 0 60000 65536"/>
                  <a:gd name="T14" fmla="*/ 0 60000 65536"/>
                  <a:gd name="T15" fmla="*/ 0 w 234"/>
                  <a:gd name="T16" fmla="*/ 0 h 42"/>
                  <a:gd name="T17" fmla="*/ 234 w 234"/>
                  <a:gd name="T18" fmla="*/ 42 h 42"/>
                </a:gdLst>
                <a:ahLst/>
                <a:cxnLst>
                  <a:cxn ang="T10">
                    <a:pos x="T0" y="T1"/>
                  </a:cxn>
                  <a:cxn ang="T11">
                    <a:pos x="T2" y="T3"/>
                  </a:cxn>
                  <a:cxn ang="T12">
                    <a:pos x="T4" y="T5"/>
                  </a:cxn>
                  <a:cxn ang="T13">
                    <a:pos x="T6" y="T7"/>
                  </a:cxn>
                  <a:cxn ang="T14">
                    <a:pos x="T8" y="T9"/>
                  </a:cxn>
                </a:cxnLst>
                <a:rect l="T15" t="T16" r="T17" b="T18"/>
                <a:pathLst>
                  <a:path w="234" h="42">
                    <a:moveTo>
                      <a:pt x="40" y="0"/>
                    </a:moveTo>
                    <a:lnTo>
                      <a:pt x="234" y="15"/>
                    </a:lnTo>
                    <a:lnTo>
                      <a:pt x="200" y="42"/>
                    </a:lnTo>
                    <a:lnTo>
                      <a:pt x="0" y="22"/>
                    </a:lnTo>
                    <a:lnTo>
                      <a:pt x="40"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 name="Freeform 43"/>
              <p:cNvSpPr>
                <a:spLocks/>
              </p:cNvSpPr>
              <p:nvPr/>
            </p:nvSpPr>
            <p:spPr bwMode="auto">
              <a:xfrm>
                <a:off x="2538" y="1126"/>
                <a:ext cx="119" cy="21"/>
              </a:xfrm>
              <a:custGeom>
                <a:avLst/>
                <a:gdLst>
                  <a:gd name="T0" fmla="*/ 5 w 236"/>
                  <a:gd name="T1" fmla="*/ 0 h 42"/>
                  <a:gd name="T2" fmla="*/ 30 w 236"/>
                  <a:gd name="T3" fmla="*/ 2 h 42"/>
                  <a:gd name="T4" fmla="*/ 26 w 236"/>
                  <a:gd name="T5" fmla="*/ 6 h 42"/>
                  <a:gd name="T6" fmla="*/ 0 w 236"/>
                  <a:gd name="T7" fmla="*/ 3 h 42"/>
                  <a:gd name="T8" fmla="*/ 5 w 236"/>
                  <a:gd name="T9" fmla="*/ 0 h 42"/>
                  <a:gd name="T10" fmla="*/ 0 60000 65536"/>
                  <a:gd name="T11" fmla="*/ 0 60000 65536"/>
                  <a:gd name="T12" fmla="*/ 0 60000 65536"/>
                  <a:gd name="T13" fmla="*/ 0 60000 65536"/>
                  <a:gd name="T14" fmla="*/ 0 60000 65536"/>
                  <a:gd name="T15" fmla="*/ 0 w 236"/>
                  <a:gd name="T16" fmla="*/ 0 h 42"/>
                  <a:gd name="T17" fmla="*/ 236 w 236"/>
                  <a:gd name="T18" fmla="*/ 42 h 42"/>
                </a:gdLst>
                <a:ahLst/>
                <a:cxnLst>
                  <a:cxn ang="T10">
                    <a:pos x="T0" y="T1"/>
                  </a:cxn>
                  <a:cxn ang="T11">
                    <a:pos x="T2" y="T3"/>
                  </a:cxn>
                  <a:cxn ang="T12">
                    <a:pos x="T4" y="T5"/>
                  </a:cxn>
                  <a:cxn ang="T13">
                    <a:pos x="T6" y="T7"/>
                  </a:cxn>
                  <a:cxn ang="T14">
                    <a:pos x="T8" y="T9"/>
                  </a:cxn>
                </a:cxnLst>
                <a:rect l="T15" t="T16" r="T17" b="T18"/>
                <a:pathLst>
                  <a:path w="236" h="42">
                    <a:moveTo>
                      <a:pt x="40" y="0"/>
                    </a:moveTo>
                    <a:lnTo>
                      <a:pt x="236" y="15"/>
                    </a:lnTo>
                    <a:lnTo>
                      <a:pt x="202" y="42"/>
                    </a:lnTo>
                    <a:lnTo>
                      <a:pt x="0" y="22"/>
                    </a:lnTo>
                    <a:lnTo>
                      <a:pt x="40"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 name="Freeform 44"/>
              <p:cNvSpPr>
                <a:spLocks/>
              </p:cNvSpPr>
              <p:nvPr/>
            </p:nvSpPr>
            <p:spPr bwMode="auto">
              <a:xfrm>
                <a:off x="2529" y="1154"/>
                <a:ext cx="118" cy="21"/>
              </a:xfrm>
              <a:custGeom>
                <a:avLst/>
                <a:gdLst>
                  <a:gd name="T0" fmla="*/ 5 w 236"/>
                  <a:gd name="T1" fmla="*/ 0 h 42"/>
                  <a:gd name="T2" fmla="*/ 30 w 236"/>
                  <a:gd name="T3" fmla="*/ 2 h 42"/>
                  <a:gd name="T4" fmla="*/ 26 w 236"/>
                  <a:gd name="T5" fmla="*/ 6 h 42"/>
                  <a:gd name="T6" fmla="*/ 0 w 236"/>
                  <a:gd name="T7" fmla="*/ 3 h 42"/>
                  <a:gd name="T8" fmla="*/ 5 w 236"/>
                  <a:gd name="T9" fmla="*/ 0 h 42"/>
                  <a:gd name="T10" fmla="*/ 0 60000 65536"/>
                  <a:gd name="T11" fmla="*/ 0 60000 65536"/>
                  <a:gd name="T12" fmla="*/ 0 60000 65536"/>
                  <a:gd name="T13" fmla="*/ 0 60000 65536"/>
                  <a:gd name="T14" fmla="*/ 0 60000 65536"/>
                  <a:gd name="T15" fmla="*/ 0 w 236"/>
                  <a:gd name="T16" fmla="*/ 0 h 42"/>
                  <a:gd name="T17" fmla="*/ 236 w 236"/>
                  <a:gd name="T18" fmla="*/ 42 h 42"/>
                </a:gdLst>
                <a:ahLst/>
                <a:cxnLst>
                  <a:cxn ang="T10">
                    <a:pos x="T0" y="T1"/>
                  </a:cxn>
                  <a:cxn ang="T11">
                    <a:pos x="T2" y="T3"/>
                  </a:cxn>
                  <a:cxn ang="T12">
                    <a:pos x="T4" y="T5"/>
                  </a:cxn>
                  <a:cxn ang="T13">
                    <a:pos x="T6" y="T7"/>
                  </a:cxn>
                  <a:cxn ang="T14">
                    <a:pos x="T8" y="T9"/>
                  </a:cxn>
                </a:cxnLst>
                <a:rect l="T15" t="T16" r="T17" b="T18"/>
                <a:pathLst>
                  <a:path w="236" h="42">
                    <a:moveTo>
                      <a:pt x="40" y="0"/>
                    </a:moveTo>
                    <a:lnTo>
                      <a:pt x="236" y="15"/>
                    </a:lnTo>
                    <a:lnTo>
                      <a:pt x="201" y="42"/>
                    </a:lnTo>
                    <a:lnTo>
                      <a:pt x="0" y="22"/>
                    </a:lnTo>
                    <a:lnTo>
                      <a:pt x="40"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 name="Freeform 45"/>
              <p:cNvSpPr>
                <a:spLocks/>
              </p:cNvSpPr>
              <p:nvPr/>
            </p:nvSpPr>
            <p:spPr bwMode="auto">
              <a:xfrm>
                <a:off x="2522" y="1177"/>
                <a:ext cx="119" cy="21"/>
              </a:xfrm>
              <a:custGeom>
                <a:avLst/>
                <a:gdLst>
                  <a:gd name="T0" fmla="*/ 5 w 238"/>
                  <a:gd name="T1" fmla="*/ 0 h 42"/>
                  <a:gd name="T2" fmla="*/ 30 w 238"/>
                  <a:gd name="T3" fmla="*/ 2 h 42"/>
                  <a:gd name="T4" fmla="*/ 26 w 238"/>
                  <a:gd name="T5" fmla="*/ 6 h 42"/>
                  <a:gd name="T6" fmla="*/ 0 w 238"/>
                  <a:gd name="T7" fmla="*/ 3 h 42"/>
                  <a:gd name="T8" fmla="*/ 5 w 238"/>
                  <a:gd name="T9" fmla="*/ 0 h 42"/>
                  <a:gd name="T10" fmla="*/ 0 60000 65536"/>
                  <a:gd name="T11" fmla="*/ 0 60000 65536"/>
                  <a:gd name="T12" fmla="*/ 0 60000 65536"/>
                  <a:gd name="T13" fmla="*/ 0 60000 65536"/>
                  <a:gd name="T14" fmla="*/ 0 60000 65536"/>
                  <a:gd name="T15" fmla="*/ 0 w 238"/>
                  <a:gd name="T16" fmla="*/ 0 h 42"/>
                  <a:gd name="T17" fmla="*/ 238 w 238"/>
                  <a:gd name="T18" fmla="*/ 42 h 42"/>
                </a:gdLst>
                <a:ahLst/>
                <a:cxnLst>
                  <a:cxn ang="T10">
                    <a:pos x="T0" y="T1"/>
                  </a:cxn>
                  <a:cxn ang="T11">
                    <a:pos x="T2" y="T3"/>
                  </a:cxn>
                  <a:cxn ang="T12">
                    <a:pos x="T4" y="T5"/>
                  </a:cxn>
                  <a:cxn ang="T13">
                    <a:pos x="T6" y="T7"/>
                  </a:cxn>
                  <a:cxn ang="T14">
                    <a:pos x="T8" y="T9"/>
                  </a:cxn>
                </a:cxnLst>
                <a:rect l="T15" t="T16" r="T17" b="T18"/>
                <a:pathLst>
                  <a:path w="238" h="42">
                    <a:moveTo>
                      <a:pt x="40" y="0"/>
                    </a:moveTo>
                    <a:lnTo>
                      <a:pt x="238" y="14"/>
                    </a:lnTo>
                    <a:lnTo>
                      <a:pt x="204" y="42"/>
                    </a:lnTo>
                    <a:lnTo>
                      <a:pt x="0" y="22"/>
                    </a:lnTo>
                    <a:lnTo>
                      <a:pt x="40"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 name="Freeform 46"/>
              <p:cNvSpPr>
                <a:spLocks/>
              </p:cNvSpPr>
              <p:nvPr/>
            </p:nvSpPr>
            <p:spPr bwMode="auto">
              <a:xfrm>
                <a:off x="2522" y="1204"/>
                <a:ext cx="119" cy="22"/>
              </a:xfrm>
              <a:custGeom>
                <a:avLst/>
                <a:gdLst>
                  <a:gd name="T0" fmla="*/ 5 w 238"/>
                  <a:gd name="T1" fmla="*/ 0 h 44"/>
                  <a:gd name="T2" fmla="*/ 30 w 238"/>
                  <a:gd name="T3" fmla="*/ 2 h 44"/>
                  <a:gd name="T4" fmla="*/ 26 w 238"/>
                  <a:gd name="T5" fmla="*/ 6 h 44"/>
                  <a:gd name="T6" fmla="*/ 0 w 238"/>
                  <a:gd name="T7" fmla="*/ 3 h 44"/>
                  <a:gd name="T8" fmla="*/ 5 w 238"/>
                  <a:gd name="T9" fmla="*/ 0 h 44"/>
                  <a:gd name="T10" fmla="*/ 0 60000 65536"/>
                  <a:gd name="T11" fmla="*/ 0 60000 65536"/>
                  <a:gd name="T12" fmla="*/ 0 60000 65536"/>
                  <a:gd name="T13" fmla="*/ 0 60000 65536"/>
                  <a:gd name="T14" fmla="*/ 0 60000 65536"/>
                  <a:gd name="T15" fmla="*/ 0 w 238"/>
                  <a:gd name="T16" fmla="*/ 0 h 44"/>
                  <a:gd name="T17" fmla="*/ 238 w 238"/>
                  <a:gd name="T18" fmla="*/ 44 h 44"/>
                </a:gdLst>
                <a:ahLst/>
                <a:cxnLst>
                  <a:cxn ang="T10">
                    <a:pos x="T0" y="T1"/>
                  </a:cxn>
                  <a:cxn ang="T11">
                    <a:pos x="T2" y="T3"/>
                  </a:cxn>
                  <a:cxn ang="T12">
                    <a:pos x="T4" y="T5"/>
                  </a:cxn>
                  <a:cxn ang="T13">
                    <a:pos x="T6" y="T7"/>
                  </a:cxn>
                  <a:cxn ang="T14">
                    <a:pos x="T8" y="T9"/>
                  </a:cxn>
                </a:cxnLst>
                <a:rect l="T15" t="T16" r="T17" b="T18"/>
                <a:pathLst>
                  <a:path w="238" h="44">
                    <a:moveTo>
                      <a:pt x="40" y="0"/>
                    </a:moveTo>
                    <a:lnTo>
                      <a:pt x="238" y="15"/>
                    </a:lnTo>
                    <a:lnTo>
                      <a:pt x="204" y="44"/>
                    </a:lnTo>
                    <a:lnTo>
                      <a:pt x="0" y="22"/>
                    </a:lnTo>
                    <a:lnTo>
                      <a:pt x="40"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 name="Freeform 47"/>
              <p:cNvSpPr>
                <a:spLocks/>
              </p:cNvSpPr>
              <p:nvPr/>
            </p:nvSpPr>
            <p:spPr bwMode="auto">
              <a:xfrm>
                <a:off x="2518" y="1234"/>
                <a:ext cx="118" cy="21"/>
              </a:xfrm>
              <a:custGeom>
                <a:avLst/>
                <a:gdLst>
                  <a:gd name="T0" fmla="*/ 5 w 234"/>
                  <a:gd name="T1" fmla="*/ 0 h 42"/>
                  <a:gd name="T2" fmla="*/ 30 w 234"/>
                  <a:gd name="T3" fmla="*/ 2 h 42"/>
                  <a:gd name="T4" fmla="*/ 26 w 234"/>
                  <a:gd name="T5" fmla="*/ 6 h 42"/>
                  <a:gd name="T6" fmla="*/ 0 w 234"/>
                  <a:gd name="T7" fmla="*/ 3 h 42"/>
                  <a:gd name="T8" fmla="*/ 5 w 234"/>
                  <a:gd name="T9" fmla="*/ 0 h 42"/>
                  <a:gd name="T10" fmla="*/ 0 60000 65536"/>
                  <a:gd name="T11" fmla="*/ 0 60000 65536"/>
                  <a:gd name="T12" fmla="*/ 0 60000 65536"/>
                  <a:gd name="T13" fmla="*/ 0 60000 65536"/>
                  <a:gd name="T14" fmla="*/ 0 60000 65536"/>
                  <a:gd name="T15" fmla="*/ 0 w 234"/>
                  <a:gd name="T16" fmla="*/ 0 h 42"/>
                  <a:gd name="T17" fmla="*/ 234 w 234"/>
                  <a:gd name="T18" fmla="*/ 42 h 42"/>
                </a:gdLst>
                <a:ahLst/>
                <a:cxnLst>
                  <a:cxn ang="T10">
                    <a:pos x="T0" y="T1"/>
                  </a:cxn>
                  <a:cxn ang="T11">
                    <a:pos x="T2" y="T3"/>
                  </a:cxn>
                  <a:cxn ang="T12">
                    <a:pos x="T4" y="T5"/>
                  </a:cxn>
                  <a:cxn ang="T13">
                    <a:pos x="T6" y="T7"/>
                  </a:cxn>
                  <a:cxn ang="T14">
                    <a:pos x="T8" y="T9"/>
                  </a:cxn>
                </a:cxnLst>
                <a:rect l="T15" t="T16" r="T17" b="T18"/>
                <a:pathLst>
                  <a:path w="234" h="42">
                    <a:moveTo>
                      <a:pt x="40" y="0"/>
                    </a:moveTo>
                    <a:lnTo>
                      <a:pt x="234" y="15"/>
                    </a:lnTo>
                    <a:lnTo>
                      <a:pt x="200" y="42"/>
                    </a:lnTo>
                    <a:lnTo>
                      <a:pt x="0" y="22"/>
                    </a:lnTo>
                    <a:lnTo>
                      <a:pt x="40"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 name="Freeform 48"/>
              <p:cNvSpPr>
                <a:spLocks/>
              </p:cNvSpPr>
              <p:nvPr/>
            </p:nvSpPr>
            <p:spPr bwMode="auto">
              <a:xfrm>
                <a:off x="2516" y="1267"/>
                <a:ext cx="118" cy="21"/>
              </a:xfrm>
              <a:custGeom>
                <a:avLst/>
                <a:gdLst>
                  <a:gd name="T0" fmla="*/ 5 w 236"/>
                  <a:gd name="T1" fmla="*/ 0 h 42"/>
                  <a:gd name="T2" fmla="*/ 30 w 236"/>
                  <a:gd name="T3" fmla="*/ 2 h 42"/>
                  <a:gd name="T4" fmla="*/ 26 w 236"/>
                  <a:gd name="T5" fmla="*/ 6 h 42"/>
                  <a:gd name="T6" fmla="*/ 0 w 236"/>
                  <a:gd name="T7" fmla="*/ 3 h 42"/>
                  <a:gd name="T8" fmla="*/ 5 w 236"/>
                  <a:gd name="T9" fmla="*/ 0 h 42"/>
                  <a:gd name="T10" fmla="*/ 0 60000 65536"/>
                  <a:gd name="T11" fmla="*/ 0 60000 65536"/>
                  <a:gd name="T12" fmla="*/ 0 60000 65536"/>
                  <a:gd name="T13" fmla="*/ 0 60000 65536"/>
                  <a:gd name="T14" fmla="*/ 0 60000 65536"/>
                  <a:gd name="T15" fmla="*/ 0 w 236"/>
                  <a:gd name="T16" fmla="*/ 0 h 42"/>
                  <a:gd name="T17" fmla="*/ 236 w 236"/>
                  <a:gd name="T18" fmla="*/ 42 h 42"/>
                </a:gdLst>
                <a:ahLst/>
                <a:cxnLst>
                  <a:cxn ang="T10">
                    <a:pos x="T0" y="T1"/>
                  </a:cxn>
                  <a:cxn ang="T11">
                    <a:pos x="T2" y="T3"/>
                  </a:cxn>
                  <a:cxn ang="T12">
                    <a:pos x="T4" y="T5"/>
                  </a:cxn>
                  <a:cxn ang="T13">
                    <a:pos x="T6" y="T7"/>
                  </a:cxn>
                  <a:cxn ang="T14">
                    <a:pos x="T8" y="T9"/>
                  </a:cxn>
                </a:cxnLst>
                <a:rect l="T15" t="T16" r="T17" b="T18"/>
                <a:pathLst>
                  <a:path w="236" h="42">
                    <a:moveTo>
                      <a:pt x="39" y="0"/>
                    </a:moveTo>
                    <a:lnTo>
                      <a:pt x="236" y="14"/>
                    </a:lnTo>
                    <a:lnTo>
                      <a:pt x="201" y="42"/>
                    </a:lnTo>
                    <a:lnTo>
                      <a:pt x="0" y="22"/>
                    </a:lnTo>
                    <a:lnTo>
                      <a:pt x="39"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 name="Freeform 49"/>
              <p:cNvSpPr>
                <a:spLocks/>
              </p:cNvSpPr>
              <p:nvPr/>
            </p:nvSpPr>
            <p:spPr bwMode="auto">
              <a:xfrm>
                <a:off x="2518" y="1299"/>
                <a:ext cx="118" cy="21"/>
              </a:xfrm>
              <a:custGeom>
                <a:avLst/>
                <a:gdLst>
                  <a:gd name="T0" fmla="*/ 5 w 234"/>
                  <a:gd name="T1" fmla="*/ 0 h 42"/>
                  <a:gd name="T2" fmla="*/ 30 w 234"/>
                  <a:gd name="T3" fmla="*/ 2 h 42"/>
                  <a:gd name="T4" fmla="*/ 26 w 234"/>
                  <a:gd name="T5" fmla="*/ 6 h 42"/>
                  <a:gd name="T6" fmla="*/ 0 w 234"/>
                  <a:gd name="T7" fmla="*/ 3 h 42"/>
                  <a:gd name="T8" fmla="*/ 5 w 234"/>
                  <a:gd name="T9" fmla="*/ 0 h 42"/>
                  <a:gd name="T10" fmla="*/ 0 60000 65536"/>
                  <a:gd name="T11" fmla="*/ 0 60000 65536"/>
                  <a:gd name="T12" fmla="*/ 0 60000 65536"/>
                  <a:gd name="T13" fmla="*/ 0 60000 65536"/>
                  <a:gd name="T14" fmla="*/ 0 60000 65536"/>
                  <a:gd name="T15" fmla="*/ 0 w 234"/>
                  <a:gd name="T16" fmla="*/ 0 h 42"/>
                  <a:gd name="T17" fmla="*/ 234 w 234"/>
                  <a:gd name="T18" fmla="*/ 42 h 42"/>
                </a:gdLst>
                <a:ahLst/>
                <a:cxnLst>
                  <a:cxn ang="T10">
                    <a:pos x="T0" y="T1"/>
                  </a:cxn>
                  <a:cxn ang="T11">
                    <a:pos x="T2" y="T3"/>
                  </a:cxn>
                  <a:cxn ang="T12">
                    <a:pos x="T4" y="T5"/>
                  </a:cxn>
                  <a:cxn ang="T13">
                    <a:pos x="T6" y="T7"/>
                  </a:cxn>
                  <a:cxn ang="T14">
                    <a:pos x="T8" y="T9"/>
                  </a:cxn>
                </a:cxnLst>
                <a:rect l="T15" t="T16" r="T17" b="T18"/>
                <a:pathLst>
                  <a:path w="234" h="42">
                    <a:moveTo>
                      <a:pt x="40" y="0"/>
                    </a:moveTo>
                    <a:lnTo>
                      <a:pt x="234" y="15"/>
                    </a:lnTo>
                    <a:lnTo>
                      <a:pt x="200" y="42"/>
                    </a:lnTo>
                    <a:lnTo>
                      <a:pt x="0" y="22"/>
                    </a:lnTo>
                    <a:lnTo>
                      <a:pt x="40"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 name="Freeform 50"/>
              <p:cNvSpPr>
                <a:spLocks/>
              </p:cNvSpPr>
              <p:nvPr/>
            </p:nvSpPr>
            <p:spPr bwMode="auto">
              <a:xfrm>
                <a:off x="2511" y="1333"/>
                <a:ext cx="141" cy="19"/>
              </a:xfrm>
              <a:custGeom>
                <a:avLst/>
                <a:gdLst>
                  <a:gd name="T0" fmla="*/ 31 w 282"/>
                  <a:gd name="T1" fmla="*/ 0 h 38"/>
                  <a:gd name="T2" fmla="*/ 1 w 282"/>
                  <a:gd name="T3" fmla="*/ 0 h 38"/>
                  <a:gd name="T4" fmla="*/ 0 w 282"/>
                  <a:gd name="T5" fmla="*/ 5 h 38"/>
                  <a:gd name="T6" fmla="*/ 36 w 282"/>
                  <a:gd name="T7" fmla="*/ 3 h 38"/>
                  <a:gd name="T8" fmla="*/ 31 w 282"/>
                  <a:gd name="T9" fmla="*/ 0 h 38"/>
                  <a:gd name="T10" fmla="*/ 0 60000 65536"/>
                  <a:gd name="T11" fmla="*/ 0 60000 65536"/>
                  <a:gd name="T12" fmla="*/ 0 60000 65536"/>
                  <a:gd name="T13" fmla="*/ 0 60000 65536"/>
                  <a:gd name="T14" fmla="*/ 0 60000 65536"/>
                  <a:gd name="T15" fmla="*/ 0 w 282"/>
                  <a:gd name="T16" fmla="*/ 0 h 38"/>
                  <a:gd name="T17" fmla="*/ 282 w 282"/>
                  <a:gd name="T18" fmla="*/ 38 h 38"/>
                </a:gdLst>
                <a:ahLst/>
                <a:cxnLst>
                  <a:cxn ang="T10">
                    <a:pos x="T0" y="T1"/>
                  </a:cxn>
                  <a:cxn ang="T11">
                    <a:pos x="T2" y="T3"/>
                  </a:cxn>
                  <a:cxn ang="T12">
                    <a:pos x="T4" y="T5"/>
                  </a:cxn>
                  <a:cxn ang="T13">
                    <a:pos x="T6" y="T7"/>
                  </a:cxn>
                  <a:cxn ang="T14">
                    <a:pos x="T8" y="T9"/>
                  </a:cxn>
                </a:cxnLst>
                <a:rect l="T15" t="T16" r="T17" b="T18"/>
                <a:pathLst>
                  <a:path w="282" h="38">
                    <a:moveTo>
                      <a:pt x="244" y="0"/>
                    </a:moveTo>
                    <a:lnTo>
                      <a:pt x="10" y="0"/>
                    </a:lnTo>
                    <a:lnTo>
                      <a:pt x="0" y="38"/>
                    </a:lnTo>
                    <a:lnTo>
                      <a:pt x="282" y="24"/>
                    </a:lnTo>
                    <a:lnTo>
                      <a:pt x="244"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 name="Freeform 51"/>
              <p:cNvSpPr>
                <a:spLocks/>
              </p:cNvSpPr>
              <p:nvPr/>
            </p:nvSpPr>
            <p:spPr bwMode="auto">
              <a:xfrm>
                <a:off x="2511" y="1363"/>
                <a:ext cx="141" cy="19"/>
              </a:xfrm>
              <a:custGeom>
                <a:avLst/>
                <a:gdLst>
                  <a:gd name="T0" fmla="*/ 31 w 282"/>
                  <a:gd name="T1" fmla="*/ 0 h 38"/>
                  <a:gd name="T2" fmla="*/ 1 w 282"/>
                  <a:gd name="T3" fmla="*/ 0 h 38"/>
                  <a:gd name="T4" fmla="*/ 0 w 282"/>
                  <a:gd name="T5" fmla="*/ 5 h 38"/>
                  <a:gd name="T6" fmla="*/ 36 w 282"/>
                  <a:gd name="T7" fmla="*/ 3 h 38"/>
                  <a:gd name="T8" fmla="*/ 31 w 282"/>
                  <a:gd name="T9" fmla="*/ 0 h 38"/>
                  <a:gd name="T10" fmla="*/ 0 60000 65536"/>
                  <a:gd name="T11" fmla="*/ 0 60000 65536"/>
                  <a:gd name="T12" fmla="*/ 0 60000 65536"/>
                  <a:gd name="T13" fmla="*/ 0 60000 65536"/>
                  <a:gd name="T14" fmla="*/ 0 60000 65536"/>
                  <a:gd name="T15" fmla="*/ 0 w 282"/>
                  <a:gd name="T16" fmla="*/ 0 h 38"/>
                  <a:gd name="T17" fmla="*/ 282 w 282"/>
                  <a:gd name="T18" fmla="*/ 38 h 38"/>
                </a:gdLst>
                <a:ahLst/>
                <a:cxnLst>
                  <a:cxn ang="T10">
                    <a:pos x="T0" y="T1"/>
                  </a:cxn>
                  <a:cxn ang="T11">
                    <a:pos x="T2" y="T3"/>
                  </a:cxn>
                  <a:cxn ang="T12">
                    <a:pos x="T4" y="T5"/>
                  </a:cxn>
                  <a:cxn ang="T13">
                    <a:pos x="T6" y="T7"/>
                  </a:cxn>
                  <a:cxn ang="T14">
                    <a:pos x="T8" y="T9"/>
                  </a:cxn>
                </a:cxnLst>
                <a:rect l="T15" t="T16" r="T17" b="T18"/>
                <a:pathLst>
                  <a:path w="282" h="38">
                    <a:moveTo>
                      <a:pt x="244" y="0"/>
                    </a:moveTo>
                    <a:lnTo>
                      <a:pt x="10" y="0"/>
                    </a:lnTo>
                    <a:lnTo>
                      <a:pt x="0" y="38"/>
                    </a:lnTo>
                    <a:lnTo>
                      <a:pt x="282" y="24"/>
                    </a:lnTo>
                    <a:lnTo>
                      <a:pt x="244"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 name="Freeform 52"/>
              <p:cNvSpPr>
                <a:spLocks/>
              </p:cNvSpPr>
              <p:nvPr/>
            </p:nvSpPr>
            <p:spPr bwMode="auto">
              <a:xfrm>
                <a:off x="2518" y="1399"/>
                <a:ext cx="141" cy="20"/>
              </a:xfrm>
              <a:custGeom>
                <a:avLst/>
                <a:gdLst>
                  <a:gd name="T0" fmla="*/ 30 w 282"/>
                  <a:gd name="T1" fmla="*/ 0 h 38"/>
                  <a:gd name="T2" fmla="*/ 1 w 282"/>
                  <a:gd name="T3" fmla="*/ 0 h 38"/>
                  <a:gd name="T4" fmla="*/ 0 w 282"/>
                  <a:gd name="T5" fmla="*/ 6 h 38"/>
                  <a:gd name="T6" fmla="*/ 36 w 282"/>
                  <a:gd name="T7" fmla="*/ 4 h 38"/>
                  <a:gd name="T8" fmla="*/ 30 w 282"/>
                  <a:gd name="T9" fmla="*/ 0 h 38"/>
                  <a:gd name="T10" fmla="*/ 0 60000 65536"/>
                  <a:gd name="T11" fmla="*/ 0 60000 65536"/>
                  <a:gd name="T12" fmla="*/ 0 60000 65536"/>
                  <a:gd name="T13" fmla="*/ 0 60000 65536"/>
                  <a:gd name="T14" fmla="*/ 0 60000 65536"/>
                  <a:gd name="T15" fmla="*/ 0 w 282"/>
                  <a:gd name="T16" fmla="*/ 0 h 38"/>
                  <a:gd name="T17" fmla="*/ 282 w 282"/>
                  <a:gd name="T18" fmla="*/ 38 h 38"/>
                </a:gdLst>
                <a:ahLst/>
                <a:cxnLst>
                  <a:cxn ang="T10">
                    <a:pos x="T0" y="T1"/>
                  </a:cxn>
                  <a:cxn ang="T11">
                    <a:pos x="T2" y="T3"/>
                  </a:cxn>
                  <a:cxn ang="T12">
                    <a:pos x="T4" y="T5"/>
                  </a:cxn>
                  <a:cxn ang="T13">
                    <a:pos x="T6" y="T7"/>
                  </a:cxn>
                  <a:cxn ang="T14">
                    <a:pos x="T8" y="T9"/>
                  </a:cxn>
                </a:cxnLst>
                <a:rect l="T15" t="T16" r="T17" b="T18"/>
                <a:pathLst>
                  <a:path w="282" h="38">
                    <a:moveTo>
                      <a:pt x="243" y="0"/>
                    </a:moveTo>
                    <a:lnTo>
                      <a:pt x="9" y="0"/>
                    </a:lnTo>
                    <a:lnTo>
                      <a:pt x="0" y="38"/>
                    </a:lnTo>
                    <a:lnTo>
                      <a:pt x="282" y="24"/>
                    </a:lnTo>
                    <a:lnTo>
                      <a:pt x="243"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 name="Freeform 53"/>
              <p:cNvSpPr>
                <a:spLocks/>
              </p:cNvSpPr>
              <p:nvPr/>
            </p:nvSpPr>
            <p:spPr bwMode="auto">
              <a:xfrm>
                <a:off x="2532" y="1435"/>
                <a:ext cx="141" cy="18"/>
              </a:xfrm>
              <a:custGeom>
                <a:avLst/>
                <a:gdLst>
                  <a:gd name="T0" fmla="*/ 31 w 282"/>
                  <a:gd name="T1" fmla="*/ 0 h 36"/>
                  <a:gd name="T2" fmla="*/ 1 w 282"/>
                  <a:gd name="T3" fmla="*/ 0 h 36"/>
                  <a:gd name="T4" fmla="*/ 0 w 282"/>
                  <a:gd name="T5" fmla="*/ 5 h 36"/>
                  <a:gd name="T6" fmla="*/ 36 w 282"/>
                  <a:gd name="T7" fmla="*/ 3 h 36"/>
                  <a:gd name="T8" fmla="*/ 31 w 282"/>
                  <a:gd name="T9" fmla="*/ 0 h 36"/>
                  <a:gd name="T10" fmla="*/ 0 60000 65536"/>
                  <a:gd name="T11" fmla="*/ 0 60000 65536"/>
                  <a:gd name="T12" fmla="*/ 0 60000 65536"/>
                  <a:gd name="T13" fmla="*/ 0 60000 65536"/>
                  <a:gd name="T14" fmla="*/ 0 60000 65536"/>
                  <a:gd name="T15" fmla="*/ 0 w 282"/>
                  <a:gd name="T16" fmla="*/ 0 h 36"/>
                  <a:gd name="T17" fmla="*/ 282 w 282"/>
                  <a:gd name="T18" fmla="*/ 36 h 36"/>
                </a:gdLst>
                <a:ahLst/>
                <a:cxnLst>
                  <a:cxn ang="T10">
                    <a:pos x="T0" y="T1"/>
                  </a:cxn>
                  <a:cxn ang="T11">
                    <a:pos x="T2" y="T3"/>
                  </a:cxn>
                  <a:cxn ang="T12">
                    <a:pos x="T4" y="T5"/>
                  </a:cxn>
                  <a:cxn ang="T13">
                    <a:pos x="T6" y="T7"/>
                  </a:cxn>
                  <a:cxn ang="T14">
                    <a:pos x="T8" y="T9"/>
                  </a:cxn>
                </a:cxnLst>
                <a:rect l="T15" t="T16" r="T17" b="T18"/>
                <a:pathLst>
                  <a:path w="282" h="36">
                    <a:moveTo>
                      <a:pt x="244" y="0"/>
                    </a:moveTo>
                    <a:lnTo>
                      <a:pt x="9" y="0"/>
                    </a:lnTo>
                    <a:lnTo>
                      <a:pt x="0" y="36"/>
                    </a:lnTo>
                    <a:lnTo>
                      <a:pt x="282" y="22"/>
                    </a:lnTo>
                    <a:lnTo>
                      <a:pt x="244"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 name="Freeform 54"/>
              <p:cNvSpPr>
                <a:spLocks/>
              </p:cNvSpPr>
              <p:nvPr/>
            </p:nvSpPr>
            <p:spPr bwMode="auto">
              <a:xfrm>
                <a:off x="2555" y="1469"/>
                <a:ext cx="141" cy="19"/>
              </a:xfrm>
              <a:custGeom>
                <a:avLst/>
                <a:gdLst>
                  <a:gd name="T0" fmla="*/ 31 w 281"/>
                  <a:gd name="T1" fmla="*/ 0 h 38"/>
                  <a:gd name="T2" fmla="*/ 2 w 281"/>
                  <a:gd name="T3" fmla="*/ 0 h 38"/>
                  <a:gd name="T4" fmla="*/ 0 w 281"/>
                  <a:gd name="T5" fmla="*/ 5 h 38"/>
                  <a:gd name="T6" fmla="*/ 36 w 281"/>
                  <a:gd name="T7" fmla="*/ 3 h 38"/>
                  <a:gd name="T8" fmla="*/ 31 w 281"/>
                  <a:gd name="T9" fmla="*/ 0 h 38"/>
                  <a:gd name="T10" fmla="*/ 0 60000 65536"/>
                  <a:gd name="T11" fmla="*/ 0 60000 65536"/>
                  <a:gd name="T12" fmla="*/ 0 60000 65536"/>
                  <a:gd name="T13" fmla="*/ 0 60000 65536"/>
                  <a:gd name="T14" fmla="*/ 0 60000 65536"/>
                  <a:gd name="T15" fmla="*/ 0 w 281"/>
                  <a:gd name="T16" fmla="*/ 0 h 38"/>
                  <a:gd name="T17" fmla="*/ 281 w 281"/>
                  <a:gd name="T18" fmla="*/ 38 h 38"/>
                </a:gdLst>
                <a:ahLst/>
                <a:cxnLst>
                  <a:cxn ang="T10">
                    <a:pos x="T0" y="T1"/>
                  </a:cxn>
                  <a:cxn ang="T11">
                    <a:pos x="T2" y="T3"/>
                  </a:cxn>
                  <a:cxn ang="T12">
                    <a:pos x="T4" y="T5"/>
                  </a:cxn>
                  <a:cxn ang="T13">
                    <a:pos x="T6" y="T7"/>
                  </a:cxn>
                  <a:cxn ang="T14">
                    <a:pos x="T8" y="T9"/>
                  </a:cxn>
                </a:cxnLst>
                <a:rect l="T15" t="T16" r="T17" b="T18"/>
                <a:pathLst>
                  <a:path w="281" h="38">
                    <a:moveTo>
                      <a:pt x="243" y="0"/>
                    </a:moveTo>
                    <a:lnTo>
                      <a:pt x="9" y="0"/>
                    </a:lnTo>
                    <a:lnTo>
                      <a:pt x="0" y="38"/>
                    </a:lnTo>
                    <a:lnTo>
                      <a:pt x="281" y="24"/>
                    </a:lnTo>
                    <a:lnTo>
                      <a:pt x="243"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7" name="Group 55"/>
            <p:cNvGrpSpPr>
              <a:grpSpLocks/>
            </p:cNvGrpSpPr>
            <p:nvPr/>
          </p:nvGrpSpPr>
          <p:grpSpPr bwMode="auto">
            <a:xfrm>
              <a:off x="2569" y="1100"/>
              <a:ext cx="1064" cy="1157"/>
              <a:chOff x="2569" y="1100"/>
              <a:chExt cx="1064" cy="1157"/>
            </a:xfrm>
          </p:grpSpPr>
          <p:grpSp>
            <p:nvGrpSpPr>
              <p:cNvPr id="8" name="Group 56"/>
              <p:cNvGrpSpPr>
                <a:grpSpLocks/>
              </p:cNvGrpSpPr>
              <p:nvPr/>
            </p:nvGrpSpPr>
            <p:grpSpPr bwMode="auto">
              <a:xfrm>
                <a:off x="3107" y="1100"/>
                <a:ext cx="526" cy="878"/>
                <a:chOff x="3107" y="1100"/>
                <a:chExt cx="526" cy="878"/>
              </a:xfrm>
            </p:grpSpPr>
            <p:sp>
              <p:nvSpPr>
                <p:cNvPr id="16" name="Freeform 57"/>
                <p:cNvSpPr>
                  <a:spLocks/>
                </p:cNvSpPr>
                <p:nvPr/>
              </p:nvSpPr>
              <p:spPr bwMode="auto">
                <a:xfrm>
                  <a:off x="3313" y="1100"/>
                  <a:ext cx="230" cy="219"/>
                </a:xfrm>
                <a:custGeom>
                  <a:avLst/>
                  <a:gdLst>
                    <a:gd name="T0" fmla="*/ 18 w 460"/>
                    <a:gd name="T1" fmla="*/ 31 h 438"/>
                    <a:gd name="T2" fmla="*/ 18 w 460"/>
                    <a:gd name="T3" fmla="*/ 24 h 438"/>
                    <a:gd name="T4" fmla="*/ 20 w 460"/>
                    <a:gd name="T5" fmla="*/ 18 h 438"/>
                    <a:gd name="T6" fmla="*/ 22 w 460"/>
                    <a:gd name="T7" fmla="*/ 13 h 438"/>
                    <a:gd name="T8" fmla="*/ 26 w 460"/>
                    <a:gd name="T9" fmla="*/ 7 h 438"/>
                    <a:gd name="T10" fmla="*/ 31 w 460"/>
                    <a:gd name="T11" fmla="*/ 3 h 438"/>
                    <a:gd name="T12" fmla="*/ 35 w 460"/>
                    <a:gd name="T13" fmla="*/ 1 h 438"/>
                    <a:gd name="T14" fmla="*/ 40 w 460"/>
                    <a:gd name="T15" fmla="*/ 0 h 438"/>
                    <a:gd name="T16" fmla="*/ 45 w 460"/>
                    <a:gd name="T17" fmla="*/ 1 h 438"/>
                    <a:gd name="T18" fmla="*/ 50 w 460"/>
                    <a:gd name="T19" fmla="*/ 3 h 438"/>
                    <a:gd name="T20" fmla="*/ 54 w 460"/>
                    <a:gd name="T21" fmla="*/ 6 h 438"/>
                    <a:gd name="T22" fmla="*/ 57 w 460"/>
                    <a:gd name="T23" fmla="*/ 9 h 438"/>
                    <a:gd name="T24" fmla="*/ 58 w 460"/>
                    <a:gd name="T25" fmla="*/ 14 h 438"/>
                    <a:gd name="T26" fmla="*/ 58 w 460"/>
                    <a:gd name="T27" fmla="*/ 22 h 438"/>
                    <a:gd name="T28" fmla="*/ 57 w 460"/>
                    <a:gd name="T29" fmla="*/ 30 h 438"/>
                    <a:gd name="T30" fmla="*/ 54 w 460"/>
                    <a:gd name="T31" fmla="*/ 36 h 438"/>
                    <a:gd name="T32" fmla="*/ 51 w 460"/>
                    <a:gd name="T33" fmla="*/ 42 h 438"/>
                    <a:gd name="T34" fmla="*/ 47 w 460"/>
                    <a:gd name="T35" fmla="*/ 47 h 438"/>
                    <a:gd name="T36" fmla="*/ 42 w 460"/>
                    <a:gd name="T37" fmla="*/ 51 h 438"/>
                    <a:gd name="T38" fmla="*/ 37 w 460"/>
                    <a:gd name="T39" fmla="*/ 53 h 438"/>
                    <a:gd name="T40" fmla="*/ 31 w 460"/>
                    <a:gd name="T41" fmla="*/ 55 h 438"/>
                    <a:gd name="T42" fmla="*/ 25 w 460"/>
                    <a:gd name="T43" fmla="*/ 55 h 438"/>
                    <a:gd name="T44" fmla="*/ 20 w 460"/>
                    <a:gd name="T45" fmla="*/ 54 h 438"/>
                    <a:gd name="T46" fmla="*/ 19 w 460"/>
                    <a:gd name="T47" fmla="*/ 51 h 438"/>
                    <a:gd name="T48" fmla="*/ 17 w 460"/>
                    <a:gd name="T49" fmla="*/ 45 h 438"/>
                    <a:gd name="T50" fmla="*/ 17 w 460"/>
                    <a:gd name="T51" fmla="*/ 39 h 438"/>
                    <a:gd name="T52" fmla="*/ 11 w 460"/>
                    <a:gd name="T53" fmla="*/ 43 h 438"/>
                    <a:gd name="T54" fmla="*/ 7 w 460"/>
                    <a:gd name="T55" fmla="*/ 48 h 438"/>
                    <a:gd name="T56" fmla="*/ 3 w 460"/>
                    <a:gd name="T57" fmla="*/ 49 h 438"/>
                    <a:gd name="T58" fmla="*/ 0 w 460"/>
                    <a:gd name="T59" fmla="*/ 48 h 438"/>
                    <a:gd name="T60" fmla="*/ 0 w 460"/>
                    <a:gd name="T61" fmla="*/ 45 h 438"/>
                    <a:gd name="T62" fmla="*/ 1 w 460"/>
                    <a:gd name="T63" fmla="*/ 39 h 438"/>
                    <a:gd name="T64" fmla="*/ 7 w 460"/>
                    <a:gd name="T65" fmla="*/ 37 h 438"/>
                    <a:gd name="T66" fmla="*/ 14 w 460"/>
                    <a:gd name="T67" fmla="*/ 34 h 438"/>
                    <a:gd name="T68" fmla="*/ 18 w 460"/>
                    <a:gd name="T69" fmla="*/ 31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0"/>
                    <a:gd name="T106" fmla="*/ 0 h 438"/>
                    <a:gd name="T107" fmla="*/ 460 w 460"/>
                    <a:gd name="T108" fmla="*/ 438 h 4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0" h="438">
                      <a:moveTo>
                        <a:pt x="137" y="249"/>
                      </a:moveTo>
                      <a:lnTo>
                        <a:pt x="138" y="189"/>
                      </a:lnTo>
                      <a:lnTo>
                        <a:pt x="153" y="142"/>
                      </a:lnTo>
                      <a:lnTo>
                        <a:pt x="171" y="97"/>
                      </a:lnTo>
                      <a:lnTo>
                        <a:pt x="207" y="50"/>
                      </a:lnTo>
                      <a:lnTo>
                        <a:pt x="244" y="22"/>
                      </a:lnTo>
                      <a:lnTo>
                        <a:pt x="278" y="6"/>
                      </a:lnTo>
                      <a:lnTo>
                        <a:pt x="316" y="0"/>
                      </a:lnTo>
                      <a:lnTo>
                        <a:pt x="360" y="6"/>
                      </a:lnTo>
                      <a:lnTo>
                        <a:pt x="396" y="19"/>
                      </a:lnTo>
                      <a:lnTo>
                        <a:pt x="431" y="42"/>
                      </a:lnTo>
                      <a:lnTo>
                        <a:pt x="451" y="71"/>
                      </a:lnTo>
                      <a:lnTo>
                        <a:pt x="460" y="115"/>
                      </a:lnTo>
                      <a:lnTo>
                        <a:pt x="460" y="171"/>
                      </a:lnTo>
                      <a:lnTo>
                        <a:pt x="451" y="240"/>
                      </a:lnTo>
                      <a:lnTo>
                        <a:pt x="429" y="284"/>
                      </a:lnTo>
                      <a:lnTo>
                        <a:pt x="404" y="331"/>
                      </a:lnTo>
                      <a:lnTo>
                        <a:pt x="374" y="369"/>
                      </a:lnTo>
                      <a:lnTo>
                        <a:pt x="336" y="402"/>
                      </a:lnTo>
                      <a:lnTo>
                        <a:pt x="296" y="424"/>
                      </a:lnTo>
                      <a:lnTo>
                        <a:pt x="251" y="438"/>
                      </a:lnTo>
                      <a:lnTo>
                        <a:pt x="195" y="438"/>
                      </a:lnTo>
                      <a:lnTo>
                        <a:pt x="160" y="426"/>
                      </a:lnTo>
                      <a:lnTo>
                        <a:pt x="146" y="402"/>
                      </a:lnTo>
                      <a:lnTo>
                        <a:pt x="129" y="353"/>
                      </a:lnTo>
                      <a:lnTo>
                        <a:pt x="129" y="311"/>
                      </a:lnTo>
                      <a:lnTo>
                        <a:pt x="82" y="342"/>
                      </a:lnTo>
                      <a:lnTo>
                        <a:pt x="51" y="377"/>
                      </a:lnTo>
                      <a:lnTo>
                        <a:pt x="22" y="391"/>
                      </a:lnTo>
                      <a:lnTo>
                        <a:pt x="0" y="377"/>
                      </a:lnTo>
                      <a:lnTo>
                        <a:pt x="0" y="355"/>
                      </a:lnTo>
                      <a:lnTo>
                        <a:pt x="8" y="311"/>
                      </a:lnTo>
                      <a:lnTo>
                        <a:pt x="53" y="289"/>
                      </a:lnTo>
                      <a:lnTo>
                        <a:pt x="107" y="268"/>
                      </a:lnTo>
                      <a:lnTo>
                        <a:pt x="137" y="24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58"/>
                <p:cNvSpPr>
                  <a:spLocks/>
                </p:cNvSpPr>
                <p:nvPr/>
              </p:nvSpPr>
              <p:spPr bwMode="auto">
                <a:xfrm>
                  <a:off x="3383" y="1333"/>
                  <a:ext cx="160" cy="355"/>
                </a:xfrm>
                <a:custGeom>
                  <a:avLst/>
                  <a:gdLst>
                    <a:gd name="T0" fmla="*/ 8 w 320"/>
                    <a:gd name="T1" fmla="*/ 8 h 711"/>
                    <a:gd name="T2" fmla="*/ 11 w 320"/>
                    <a:gd name="T3" fmla="*/ 3 h 711"/>
                    <a:gd name="T4" fmla="*/ 15 w 320"/>
                    <a:gd name="T5" fmla="*/ 1 h 711"/>
                    <a:gd name="T6" fmla="*/ 20 w 320"/>
                    <a:gd name="T7" fmla="*/ 0 h 711"/>
                    <a:gd name="T8" fmla="*/ 26 w 320"/>
                    <a:gd name="T9" fmla="*/ 0 h 711"/>
                    <a:gd name="T10" fmla="*/ 32 w 320"/>
                    <a:gd name="T11" fmla="*/ 3 h 711"/>
                    <a:gd name="T12" fmla="*/ 36 w 320"/>
                    <a:gd name="T13" fmla="*/ 8 h 711"/>
                    <a:gd name="T14" fmla="*/ 37 w 320"/>
                    <a:gd name="T15" fmla="*/ 14 h 711"/>
                    <a:gd name="T16" fmla="*/ 37 w 320"/>
                    <a:gd name="T17" fmla="*/ 19 h 711"/>
                    <a:gd name="T18" fmla="*/ 34 w 320"/>
                    <a:gd name="T19" fmla="*/ 27 h 711"/>
                    <a:gd name="T20" fmla="*/ 32 w 320"/>
                    <a:gd name="T21" fmla="*/ 33 h 711"/>
                    <a:gd name="T22" fmla="*/ 30 w 320"/>
                    <a:gd name="T23" fmla="*/ 41 h 711"/>
                    <a:gd name="T24" fmla="*/ 30 w 320"/>
                    <a:gd name="T25" fmla="*/ 46 h 711"/>
                    <a:gd name="T26" fmla="*/ 33 w 320"/>
                    <a:gd name="T27" fmla="*/ 52 h 711"/>
                    <a:gd name="T28" fmla="*/ 37 w 320"/>
                    <a:gd name="T29" fmla="*/ 58 h 711"/>
                    <a:gd name="T30" fmla="*/ 39 w 320"/>
                    <a:gd name="T31" fmla="*/ 63 h 711"/>
                    <a:gd name="T32" fmla="*/ 40 w 320"/>
                    <a:gd name="T33" fmla="*/ 69 h 711"/>
                    <a:gd name="T34" fmla="*/ 40 w 320"/>
                    <a:gd name="T35" fmla="*/ 75 h 711"/>
                    <a:gd name="T36" fmla="*/ 39 w 320"/>
                    <a:gd name="T37" fmla="*/ 80 h 711"/>
                    <a:gd name="T38" fmla="*/ 36 w 320"/>
                    <a:gd name="T39" fmla="*/ 84 h 711"/>
                    <a:gd name="T40" fmla="*/ 32 w 320"/>
                    <a:gd name="T41" fmla="*/ 87 h 711"/>
                    <a:gd name="T42" fmla="*/ 25 w 320"/>
                    <a:gd name="T43" fmla="*/ 88 h 711"/>
                    <a:gd name="T44" fmla="*/ 18 w 320"/>
                    <a:gd name="T45" fmla="*/ 87 h 711"/>
                    <a:gd name="T46" fmla="*/ 13 w 320"/>
                    <a:gd name="T47" fmla="*/ 86 h 711"/>
                    <a:gd name="T48" fmla="*/ 6 w 320"/>
                    <a:gd name="T49" fmla="*/ 81 h 711"/>
                    <a:gd name="T50" fmla="*/ 2 w 320"/>
                    <a:gd name="T51" fmla="*/ 73 h 711"/>
                    <a:gd name="T52" fmla="*/ 0 w 320"/>
                    <a:gd name="T53" fmla="*/ 64 h 711"/>
                    <a:gd name="T54" fmla="*/ 0 w 320"/>
                    <a:gd name="T55" fmla="*/ 53 h 711"/>
                    <a:gd name="T56" fmla="*/ 2 w 320"/>
                    <a:gd name="T57" fmla="*/ 41 h 711"/>
                    <a:gd name="T58" fmla="*/ 3 w 320"/>
                    <a:gd name="T59" fmla="*/ 30 h 711"/>
                    <a:gd name="T60" fmla="*/ 5 w 320"/>
                    <a:gd name="T61" fmla="*/ 20 h 711"/>
                    <a:gd name="T62" fmla="*/ 6 w 320"/>
                    <a:gd name="T63" fmla="*/ 12 h 711"/>
                    <a:gd name="T64" fmla="*/ 8 w 320"/>
                    <a:gd name="T65" fmla="*/ 8 h 7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711"/>
                    <a:gd name="T101" fmla="*/ 320 w 320"/>
                    <a:gd name="T102" fmla="*/ 711 h 7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711">
                      <a:moveTo>
                        <a:pt x="60" y="66"/>
                      </a:moveTo>
                      <a:lnTo>
                        <a:pt x="87" y="31"/>
                      </a:lnTo>
                      <a:lnTo>
                        <a:pt x="116" y="8"/>
                      </a:lnTo>
                      <a:lnTo>
                        <a:pt x="158" y="0"/>
                      </a:lnTo>
                      <a:lnTo>
                        <a:pt x="204" y="0"/>
                      </a:lnTo>
                      <a:lnTo>
                        <a:pt x="254" y="28"/>
                      </a:lnTo>
                      <a:lnTo>
                        <a:pt x="282" y="71"/>
                      </a:lnTo>
                      <a:lnTo>
                        <a:pt x="291" y="113"/>
                      </a:lnTo>
                      <a:lnTo>
                        <a:pt x="289" y="155"/>
                      </a:lnTo>
                      <a:lnTo>
                        <a:pt x="269" y="218"/>
                      </a:lnTo>
                      <a:lnTo>
                        <a:pt x="253" y="269"/>
                      </a:lnTo>
                      <a:lnTo>
                        <a:pt x="238" y="331"/>
                      </a:lnTo>
                      <a:lnTo>
                        <a:pt x="240" y="375"/>
                      </a:lnTo>
                      <a:lnTo>
                        <a:pt x="260" y="422"/>
                      </a:lnTo>
                      <a:lnTo>
                        <a:pt x="291" y="465"/>
                      </a:lnTo>
                      <a:lnTo>
                        <a:pt x="311" y="509"/>
                      </a:lnTo>
                      <a:lnTo>
                        <a:pt x="320" y="556"/>
                      </a:lnTo>
                      <a:lnTo>
                        <a:pt x="318" y="607"/>
                      </a:lnTo>
                      <a:lnTo>
                        <a:pt x="305" y="640"/>
                      </a:lnTo>
                      <a:lnTo>
                        <a:pt x="283" y="676"/>
                      </a:lnTo>
                      <a:lnTo>
                        <a:pt x="253" y="696"/>
                      </a:lnTo>
                      <a:lnTo>
                        <a:pt x="202" y="711"/>
                      </a:lnTo>
                      <a:lnTo>
                        <a:pt x="140" y="703"/>
                      </a:lnTo>
                      <a:lnTo>
                        <a:pt x="104" y="689"/>
                      </a:lnTo>
                      <a:lnTo>
                        <a:pt x="46" y="649"/>
                      </a:lnTo>
                      <a:lnTo>
                        <a:pt x="16" y="587"/>
                      </a:lnTo>
                      <a:lnTo>
                        <a:pt x="0" y="516"/>
                      </a:lnTo>
                      <a:lnTo>
                        <a:pt x="0" y="425"/>
                      </a:lnTo>
                      <a:lnTo>
                        <a:pt x="15" y="333"/>
                      </a:lnTo>
                      <a:lnTo>
                        <a:pt x="24" y="240"/>
                      </a:lnTo>
                      <a:lnTo>
                        <a:pt x="36" y="162"/>
                      </a:lnTo>
                      <a:lnTo>
                        <a:pt x="51" y="98"/>
                      </a:lnTo>
                      <a:lnTo>
                        <a:pt x="60" y="6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59"/>
                <p:cNvSpPr>
                  <a:spLocks/>
                </p:cNvSpPr>
                <p:nvPr/>
              </p:nvSpPr>
              <p:spPr bwMode="auto">
                <a:xfrm>
                  <a:off x="3476" y="1351"/>
                  <a:ext cx="157" cy="311"/>
                </a:xfrm>
                <a:custGeom>
                  <a:avLst/>
                  <a:gdLst>
                    <a:gd name="T0" fmla="*/ 7 w 315"/>
                    <a:gd name="T1" fmla="*/ 2 h 621"/>
                    <a:gd name="T2" fmla="*/ 12 w 315"/>
                    <a:gd name="T3" fmla="*/ 4 h 621"/>
                    <a:gd name="T4" fmla="*/ 17 w 315"/>
                    <a:gd name="T5" fmla="*/ 8 h 621"/>
                    <a:gd name="T6" fmla="*/ 22 w 315"/>
                    <a:gd name="T7" fmla="*/ 15 h 621"/>
                    <a:gd name="T8" fmla="*/ 28 w 315"/>
                    <a:gd name="T9" fmla="*/ 22 h 621"/>
                    <a:gd name="T10" fmla="*/ 34 w 315"/>
                    <a:gd name="T11" fmla="*/ 28 h 621"/>
                    <a:gd name="T12" fmla="*/ 38 w 315"/>
                    <a:gd name="T13" fmla="*/ 31 h 621"/>
                    <a:gd name="T14" fmla="*/ 39 w 315"/>
                    <a:gd name="T15" fmla="*/ 36 h 621"/>
                    <a:gd name="T16" fmla="*/ 38 w 315"/>
                    <a:gd name="T17" fmla="*/ 40 h 621"/>
                    <a:gd name="T18" fmla="*/ 35 w 315"/>
                    <a:gd name="T19" fmla="*/ 44 h 621"/>
                    <a:gd name="T20" fmla="*/ 29 w 315"/>
                    <a:gd name="T21" fmla="*/ 49 h 621"/>
                    <a:gd name="T22" fmla="*/ 21 w 315"/>
                    <a:gd name="T23" fmla="*/ 55 h 621"/>
                    <a:gd name="T24" fmla="*/ 17 w 315"/>
                    <a:gd name="T25" fmla="*/ 58 h 621"/>
                    <a:gd name="T26" fmla="*/ 19 w 315"/>
                    <a:gd name="T27" fmla="*/ 60 h 621"/>
                    <a:gd name="T28" fmla="*/ 23 w 315"/>
                    <a:gd name="T29" fmla="*/ 65 h 621"/>
                    <a:gd name="T30" fmla="*/ 31 w 315"/>
                    <a:gd name="T31" fmla="*/ 69 h 621"/>
                    <a:gd name="T32" fmla="*/ 35 w 315"/>
                    <a:gd name="T33" fmla="*/ 72 h 621"/>
                    <a:gd name="T34" fmla="*/ 36 w 315"/>
                    <a:gd name="T35" fmla="*/ 74 h 621"/>
                    <a:gd name="T36" fmla="*/ 34 w 315"/>
                    <a:gd name="T37" fmla="*/ 78 h 621"/>
                    <a:gd name="T38" fmla="*/ 30 w 315"/>
                    <a:gd name="T39" fmla="*/ 78 h 621"/>
                    <a:gd name="T40" fmla="*/ 27 w 315"/>
                    <a:gd name="T41" fmla="*/ 76 h 621"/>
                    <a:gd name="T42" fmla="*/ 23 w 315"/>
                    <a:gd name="T43" fmla="*/ 71 h 621"/>
                    <a:gd name="T44" fmla="*/ 17 w 315"/>
                    <a:gd name="T45" fmla="*/ 67 h 621"/>
                    <a:gd name="T46" fmla="*/ 12 w 315"/>
                    <a:gd name="T47" fmla="*/ 62 h 621"/>
                    <a:gd name="T48" fmla="*/ 10 w 315"/>
                    <a:gd name="T49" fmla="*/ 59 h 621"/>
                    <a:gd name="T50" fmla="*/ 12 w 315"/>
                    <a:gd name="T51" fmla="*/ 55 h 621"/>
                    <a:gd name="T52" fmla="*/ 15 w 315"/>
                    <a:gd name="T53" fmla="*/ 51 h 621"/>
                    <a:gd name="T54" fmla="*/ 23 w 315"/>
                    <a:gd name="T55" fmla="*/ 47 h 621"/>
                    <a:gd name="T56" fmla="*/ 27 w 315"/>
                    <a:gd name="T57" fmla="*/ 41 h 621"/>
                    <a:gd name="T58" fmla="*/ 29 w 315"/>
                    <a:gd name="T59" fmla="*/ 38 h 621"/>
                    <a:gd name="T60" fmla="*/ 29 w 315"/>
                    <a:gd name="T61" fmla="*/ 35 h 621"/>
                    <a:gd name="T62" fmla="*/ 27 w 315"/>
                    <a:gd name="T63" fmla="*/ 30 h 621"/>
                    <a:gd name="T64" fmla="*/ 18 w 315"/>
                    <a:gd name="T65" fmla="*/ 25 h 621"/>
                    <a:gd name="T66" fmla="*/ 11 w 315"/>
                    <a:gd name="T67" fmla="*/ 21 h 621"/>
                    <a:gd name="T68" fmla="*/ 5 w 315"/>
                    <a:gd name="T69" fmla="*/ 19 h 621"/>
                    <a:gd name="T70" fmla="*/ 1 w 315"/>
                    <a:gd name="T71" fmla="*/ 13 h 621"/>
                    <a:gd name="T72" fmla="*/ 0 w 315"/>
                    <a:gd name="T73" fmla="*/ 8 h 621"/>
                    <a:gd name="T74" fmla="*/ 0 w 315"/>
                    <a:gd name="T75" fmla="*/ 3 h 621"/>
                    <a:gd name="T76" fmla="*/ 2 w 315"/>
                    <a:gd name="T77" fmla="*/ 0 h 621"/>
                    <a:gd name="T78" fmla="*/ 7 w 315"/>
                    <a:gd name="T79" fmla="*/ 2 h 6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5"/>
                    <a:gd name="T121" fmla="*/ 0 h 621"/>
                    <a:gd name="T122" fmla="*/ 315 w 315"/>
                    <a:gd name="T123" fmla="*/ 621 h 6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5" h="621">
                      <a:moveTo>
                        <a:pt x="60" y="11"/>
                      </a:moveTo>
                      <a:lnTo>
                        <a:pt x="102" y="25"/>
                      </a:lnTo>
                      <a:lnTo>
                        <a:pt x="140" y="63"/>
                      </a:lnTo>
                      <a:lnTo>
                        <a:pt x="182" y="120"/>
                      </a:lnTo>
                      <a:lnTo>
                        <a:pt x="227" y="174"/>
                      </a:lnTo>
                      <a:lnTo>
                        <a:pt x="278" y="223"/>
                      </a:lnTo>
                      <a:lnTo>
                        <a:pt x="306" y="247"/>
                      </a:lnTo>
                      <a:lnTo>
                        <a:pt x="315" y="281"/>
                      </a:lnTo>
                      <a:lnTo>
                        <a:pt x="307" y="316"/>
                      </a:lnTo>
                      <a:lnTo>
                        <a:pt x="286" y="350"/>
                      </a:lnTo>
                      <a:lnTo>
                        <a:pt x="235" y="392"/>
                      </a:lnTo>
                      <a:lnTo>
                        <a:pt x="169" y="436"/>
                      </a:lnTo>
                      <a:lnTo>
                        <a:pt x="138" y="459"/>
                      </a:lnTo>
                      <a:lnTo>
                        <a:pt x="153" y="479"/>
                      </a:lnTo>
                      <a:lnTo>
                        <a:pt x="191" y="516"/>
                      </a:lnTo>
                      <a:lnTo>
                        <a:pt x="255" y="548"/>
                      </a:lnTo>
                      <a:lnTo>
                        <a:pt x="284" y="570"/>
                      </a:lnTo>
                      <a:lnTo>
                        <a:pt x="291" y="590"/>
                      </a:lnTo>
                      <a:lnTo>
                        <a:pt x="278" y="619"/>
                      </a:lnTo>
                      <a:lnTo>
                        <a:pt x="247" y="621"/>
                      </a:lnTo>
                      <a:lnTo>
                        <a:pt x="218" y="605"/>
                      </a:lnTo>
                      <a:lnTo>
                        <a:pt x="184" y="563"/>
                      </a:lnTo>
                      <a:lnTo>
                        <a:pt x="140" y="534"/>
                      </a:lnTo>
                      <a:lnTo>
                        <a:pt x="102" y="492"/>
                      </a:lnTo>
                      <a:lnTo>
                        <a:pt x="82" y="467"/>
                      </a:lnTo>
                      <a:lnTo>
                        <a:pt x="97" y="436"/>
                      </a:lnTo>
                      <a:lnTo>
                        <a:pt x="126" y="407"/>
                      </a:lnTo>
                      <a:lnTo>
                        <a:pt x="184" y="372"/>
                      </a:lnTo>
                      <a:lnTo>
                        <a:pt x="220" y="328"/>
                      </a:lnTo>
                      <a:lnTo>
                        <a:pt x="233" y="301"/>
                      </a:lnTo>
                      <a:lnTo>
                        <a:pt x="235" y="276"/>
                      </a:lnTo>
                      <a:lnTo>
                        <a:pt x="220" y="239"/>
                      </a:lnTo>
                      <a:lnTo>
                        <a:pt x="148" y="198"/>
                      </a:lnTo>
                      <a:lnTo>
                        <a:pt x="88" y="161"/>
                      </a:lnTo>
                      <a:lnTo>
                        <a:pt x="46" y="145"/>
                      </a:lnTo>
                      <a:lnTo>
                        <a:pt x="15" y="103"/>
                      </a:lnTo>
                      <a:lnTo>
                        <a:pt x="0" y="63"/>
                      </a:lnTo>
                      <a:lnTo>
                        <a:pt x="0" y="21"/>
                      </a:lnTo>
                      <a:lnTo>
                        <a:pt x="22" y="0"/>
                      </a:lnTo>
                      <a:lnTo>
                        <a:pt x="60"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 name="Freeform 60"/>
                <p:cNvSpPr>
                  <a:spLocks/>
                </p:cNvSpPr>
                <p:nvPr/>
              </p:nvSpPr>
              <p:spPr bwMode="auto">
                <a:xfrm>
                  <a:off x="3107" y="1354"/>
                  <a:ext cx="349" cy="359"/>
                </a:xfrm>
                <a:custGeom>
                  <a:avLst/>
                  <a:gdLst>
                    <a:gd name="T0" fmla="*/ 68 w 697"/>
                    <a:gd name="T1" fmla="*/ 14 h 718"/>
                    <a:gd name="T2" fmla="*/ 75 w 697"/>
                    <a:gd name="T3" fmla="*/ 5 h 718"/>
                    <a:gd name="T4" fmla="*/ 80 w 697"/>
                    <a:gd name="T5" fmla="*/ 1 h 718"/>
                    <a:gd name="T6" fmla="*/ 84 w 697"/>
                    <a:gd name="T7" fmla="*/ 0 h 718"/>
                    <a:gd name="T8" fmla="*/ 88 w 697"/>
                    <a:gd name="T9" fmla="*/ 6 h 718"/>
                    <a:gd name="T10" fmla="*/ 86 w 697"/>
                    <a:gd name="T11" fmla="*/ 15 h 718"/>
                    <a:gd name="T12" fmla="*/ 80 w 697"/>
                    <a:gd name="T13" fmla="*/ 24 h 718"/>
                    <a:gd name="T14" fmla="*/ 73 w 697"/>
                    <a:gd name="T15" fmla="*/ 31 h 718"/>
                    <a:gd name="T16" fmla="*/ 59 w 697"/>
                    <a:gd name="T17" fmla="*/ 48 h 718"/>
                    <a:gd name="T18" fmla="*/ 43 w 697"/>
                    <a:gd name="T19" fmla="*/ 66 h 718"/>
                    <a:gd name="T20" fmla="*/ 31 w 697"/>
                    <a:gd name="T21" fmla="*/ 73 h 718"/>
                    <a:gd name="T22" fmla="*/ 23 w 697"/>
                    <a:gd name="T23" fmla="*/ 79 h 718"/>
                    <a:gd name="T24" fmla="*/ 19 w 697"/>
                    <a:gd name="T25" fmla="*/ 84 h 718"/>
                    <a:gd name="T26" fmla="*/ 15 w 697"/>
                    <a:gd name="T27" fmla="*/ 88 h 718"/>
                    <a:gd name="T28" fmla="*/ 5 w 697"/>
                    <a:gd name="T29" fmla="*/ 90 h 718"/>
                    <a:gd name="T30" fmla="*/ 1 w 697"/>
                    <a:gd name="T31" fmla="*/ 87 h 718"/>
                    <a:gd name="T32" fmla="*/ 0 w 697"/>
                    <a:gd name="T33" fmla="*/ 81 h 718"/>
                    <a:gd name="T34" fmla="*/ 2 w 697"/>
                    <a:gd name="T35" fmla="*/ 75 h 718"/>
                    <a:gd name="T36" fmla="*/ 10 w 697"/>
                    <a:gd name="T37" fmla="*/ 70 h 718"/>
                    <a:gd name="T38" fmla="*/ 17 w 697"/>
                    <a:gd name="T39" fmla="*/ 68 h 718"/>
                    <a:gd name="T40" fmla="*/ 23 w 697"/>
                    <a:gd name="T41" fmla="*/ 71 h 718"/>
                    <a:gd name="T42" fmla="*/ 32 w 697"/>
                    <a:gd name="T43" fmla="*/ 65 h 718"/>
                    <a:gd name="T44" fmla="*/ 41 w 697"/>
                    <a:gd name="T45" fmla="*/ 57 h 718"/>
                    <a:gd name="T46" fmla="*/ 49 w 697"/>
                    <a:gd name="T47" fmla="*/ 46 h 718"/>
                    <a:gd name="T48" fmla="*/ 56 w 697"/>
                    <a:gd name="T49" fmla="*/ 36 h 718"/>
                    <a:gd name="T50" fmla="*/ 62 w 697"/>
                    <a:gd name="T51" fmla="*/ 25 h 718"/>
                    <a:gd name="T52" fmla="*/ 68 w 697"/>
                    <a:gd name="T53" fmla="*/ 14 h 7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7"/>
                    <a:gd name="T82" fmla="*/ 0 h 718"/>
                    <a:gd name="T83" fmla="*/ 697 w 697"/>
                    <a:gd name="T84" fmla="*/ 718 h 7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7" h="718">
                      <a:moveTo>
                        <a:pt x="543" y="115"/>
                      </a:moveTo>
                      <a:lnTo>
                        <a:pt x="594" y="38"/>
                      </a:lnTo>
                      <a:lnTo>
                        <a:pt x="634" y="2"/>
                      </a:lnTo>
                      <a:lnTo>
                        <a:pt x="665" y="0"/>
                      </a:lnTo>
                      <a:lnTo>
                        <a:pt x="697" y="51"/>
                      </a:lnTo>
                      <a:lnTo>
                        <a:pt x="687" y="120"/>
                      </a:lnTo>
                      <a:lnTo>
                        <a:pt x="636" y="193"/>
                      </a:lnTo>
                      <a:lnTo>
                        <a:pt x="578" y="247"/>
                      </a:lnTo>
                      <a:lnTo>
                        <a:pt x="465" y="380"/>
                      </a:lnTo>
                      <a:lnTo>
                        <a:pt x="340" y="521"/>
                      </a:lnTo>
                      <a:lnTo>
                        <a:pt x="242" y="583"/>
                      </a:lnTo>
                      <a:lnTo>
                        <a:pt x="183" y="629"/>
                      </a:lnTo>
                      <a:lnTo>
                        <a:pt x="147" y="670"/>
                      </a:lnTo>
                      <a:lnTo>
                        <a:pt x="113" y="703"/>
                      </a:lnTo>
                      <a:lnTo>
                        <a:pt x="38" y="718"/>
                      </a:lnTo>
                      <a:lnTo>
                        <a:pt x="2" y="694"/>
                      </a:lnTo>
                      <a:lnTo>
                        <a:pt x="0" y="647"/>
                      </a:lnTo>
                      <a:lnTo>
                        <a:pt x="16" y="598"/>
                      </a:lnTo>
                      <a:lnTo>
                        <a:pt x="80" y="558"/>
                      </a:lnTo>
                      <a:lnTo>
                        <a:pt x="136" y="543"/>
                      </a:lnTo>
                      <a:lnTo>
                        <a:pt x="178" y="565"/>
                      </a:lnTo>
                      <a:lnTo>
                        <a:pt x="249" y="514"/>
                      </a:lnTo>
                      <a:lnTo>
                        <a:pt x="323" y="458"/>
                      </a:lnTo>
                      <a:lnTo>
                        <a:pt x="390" y="369"/>
                      </a:lnTo>
                      <a:lnTo>
                        <a:pt x="443" y="282"/>
                      </a:lnTo>
                      <a:lnTo>
                        <a:pt x="494" y="196"/>
                      </a:lnTo>
                      <a:lnTo>
                        <a:pt x="543" y="115"/>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61"/>
                <p:cNvSpPr>
                  <a:spLocks/>
                </p:cNvSpPr>
                <p:nvPr/>
              </p:nvSpPr>
              <p:spPr bwMode="auto">
                <a:xfrm>
                  <a:off x="3400" y="1588"/>
                  <a:ext cx="150" cy="390"/>
                </a:xfrm>
                <a:custGeom>
                  <a:avLst/>
                  <a:gdLst>
                    <a:gd name="T0" fmla="*/ 22 w 299"/>
                    <a:gd name="T1" fmla="*/ 15 h 779"/>
                    <a:gd name="T2" fmla="*/ 21 w 299"/>
                    <a:gd name="T3" fmla="*/ 3 h 779"/>
                    <a:gd name="T4" fmla="*/ 25 w 299"/>
                    <a:gd name="T5" fmla="*/ 0 h 779"/>
                    <a:gd name="T6" fmla="*/ 33 w 299"/>
                    <a:gd name="T7" fmla="*/ 3 h 779"/>
                    <a:gd name="T8" fmla="*/ 35 w 299"/>
                    <a:gd name="T9" fmla="*/ 10 h 779"/>
                    <a:gd name="T10" fmla="*/ 34 w 299"/>
                    <a:gd name="T11" fmla="*/ 23 h 779"/>
                    <a:gd name="T12" fmla="*/ 31 w 299"/>
                    <a:gd name="T13" fmla="*/ 37 h 779"/>
                    <a:gd name="T14" fmla="*/ 27 w 299"/>
                    <a:gd name="T15" fmla="*/ 49 h 779"/>
                    <a:gd name="T16" fmla="*/ 27 w 299"/>
                    <a:gd name="T17" fmla="*/ 55 h 779"/>
                    <a:gd name="T18" fmla="*/ 28 w 299"/>
                    <a:gd name="T19" fmla="*/ 62 h 779"/>
                    <a:gd name="T20" fmla="*/ 33 w 299"/>
                    <a:gd name="T21" fmla="*/ 71 h 779"/>
                    <a:gd name="T22" fmla="*/ 37 w 299"/>
                    <a:gd name="T23" fmla="*/ 81 h 779"/>
                    <a:gd name="T24" fmla="*/ 38 w 299"/>
                    <a:gd name="T25" fmla="*/ 86 h 779"/>
                    <a:gd name="T26" fmla="*/ 38 w 299"/>
                    <a:gd name="T27" fmla="*/ 89 h 779"/>
                    <a:gd name="T28" fmla="*/ 35 w 299"/>
                    <a:gd name="T29" fmla="*/ 91 h 779"/>
                    <a:gd name="T30" fmla="*/ 29 w 299"/>
                    <a:gd name="T31" fmla="*/ 91 h 779"/>
                    <a:gd name="T32" fmla="*/ 20 w 299"/>
                    <a:gd name="T33" fmla="*/ 94 h 779"/>
                    <a:gd name="T34" fmla="*/ 13 w 299"/>
                    <a:gd name="T35" fmla="*/ 97 h 779"/>
                    <a:gd name="T36" fmla="*/ 10 w 299"/>
                    <a:gd name="T37" fmla="*/ 98 h 779"/>
                    <a:gd name="T38" fmla="*/ 7 w 299"/>
                    <a:gd name="T39" fmla="*/ 97 h 779"/>
                    <a:gd name="T40" fmla="*/ 3 w 299"/>
                    <a:gd name="T41" fmla="*/ 95 h 779"/>
                    <a:gd name="T42" fmla="*/ 0 w 299"/>
                    <a:gd name="T43" fmla="*/ 92 h 779"/>
                    <a:gd name="T44" fmla="*/ 5 w 299"/>
                    <a:gd name="T45" fmla="*/ 87 h 779"/>
                    <a:gd name="T46" fmla="*/ 11 w 299"/>
                    <a:gd name="T47" fmla="*/ 86 h 779"/>
                    <a:gd name="T48" fmla="*/ 19 w 299"/>
                    <a:gd name="T49" fmla="*/ 83 h 779"/>
                    <a:gd name="T50" fmla="*/ 27 w 299"/>
                    <a:gd name="T51" fmla="*/ 82 h 779"/>
                    <a:gd name="T52" fmla="*/ 28 w 299"/>
                    <a:gd name="T53" fmla="*/ 77 h 779"/>
                    <a:gd name="T54" fmla="*/ 27 w 299"/>
                    <a:gd name="T55" fmla="*/ 69 h 779"/>
                    <a:gd name="T56" fmla="*/ 21 w 299"/>
                    <a:gd name="T57" fmla="*/ 61 h 779"/>
                    <a:gd name="T58" fmla="*/ 18 w 299"/>
                    <a:gd name="T59" fmla="*/ 55 h 779"/>
                    <a:gd name="T60" fmla="*/ 18 w 299"/>
                    <a:gd name="T61" fmla="*/ 49 h 779"/>
                    <a:gd name="T62" fmla="*/ 20 w 299"/>
                    <a:gd name="T63" fmla="*/ 41 h 779"/>
                    <a:gd name="T64" fmla="*/ 20 w 299"/>
                    <a:gd name="T65" fmla="*/ 29 h 779"/>
                    <a:gd name="T66" fmla="*/ 22 w 299"/>
                    <a:gd name="T67" fmla="*/ 21 h 779"/>
                    <a:gd name="T68" fmla="*/ 22 w 299"/>
                    <a:gd name="T69" fmla="*/ 15 h 7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79"/>
                    <a:gd name="T107" fmla="*/ 299 w 299"/>
                    <a:gd name="T108" fmla="*/ 779 h 7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79">
                      <a:moveTo>
                        <a:pt x="169" y="120"/>
                      </a:moveTo>
                      <a:lnTo>
                        <a:pt x="161" y="22"/>
                      </a:lnTo>
                      <a:lnTo>
                        <a:pt x="198" y="0"/>
                      </a:lnTo>
                      <a:lnTo>
                        <a:pt x="261" y="22"/>
                      </a:lnTo>
                      <a:lnTo>
                        <a:pt x="278" y="80"/>
                      </a:lnTo>
                      <a:lnTo>
                        <a:pt x="268" y="181"/>
                      </a:lnTo>
                      <a:lnTo>
                        <a:pt x="245" y="294"/>
                      </a:lnTo>
                      <a:lnTo>
                        <a:pt x="212" y="387"/>
                      </a:lnTo>
                      <a:lnTo>
                        <a:pt x="209" y="436"/>
                      </a:lnTo>
                      <a:lnTo>
                        <a:pt x="223" y="492"/>
                      </a:lnTo>
                      <a:lnTo>
                        <a:pt x="261" y="561"/>
                      </a:lnTo>
                      <a:lnTo>
                        <a:pt x="290" y="647"/>
                      </a:lnTo>
                      <a:lnTo>
                        <a:pt x="299" y="681"/>
                      </a:lnTo>
                      <a:lnTo>
                        <a:pt x="299" y="706"/>
                      </a:lnTo>
                      <a:lnTo>
                        <a:pt x="278" y="728"/>
                      </a:lnTo>
                      <a:lnTo>
                        <a:pt x="227" y="728"/>
                      </a:lnTo>
                      <a:lnTo>
                        <a:pt x="158" y="745"/>
                      </a:lnTo>
                      <a:lnTo>
                        <a:pt x="101" y="770"/>
                      </a:lnTo>
                      <a:lnTo>
                        <a:pt x="78" y="779"/>
                      </a:lnTo>
                      <a:lnTo>
                        <a:pt x="49" y="772"/>
                      </a:lnTo>
                      <a:lnTo>
                        <a:pt x="21" y="757"/>
                      </a:lnTo>
                      <a:lnTo>
                        <a:pt x="0" y="736"/>
                      </a:lnTo>
                      <a:lnTo>
                        <a:pt x="34" y="696"/>
                      </a:lnTo>
                      <a:lnTo>
                        <a:pt x="85" y="685"/>
                      </a:lnTo>
                      <a:lnTo>
                        <a:pt x="150" y="657"/>
                      </a:lnTo>
                      <a:lnTo>
                        <a:pt x="212" y="650"/>
                      </a:lnTo>
                      <a:lnTo>
                        <a:pt x="219" y="616"/>
                      </a:lnTo>
                      <a:lnTo>
                        <a:pt x="209" y="547"/>
                      </a:lnTo>
                      <a:lnTo>
                        <a:pt x="165" y="481"/>
                      </a:lnTo>
                      <a:lnTo>
                        <a:pt x="143" y="439"/>
                      </a:lnTo>
                      <a:lnTo>
                        <a:pt x="143" y="390"/>
                      </a:lnTo>
                      <a:lnTo>
                        <a:pt x="154" y="327"/>
                      </a:lnTo>
                      <a:lnTo>
                        <a:pt x="158" y="232"/>
                      </a:lnTo>
                      <a:lnTo>
                        <a:pt x="169" y="161"/>
                      </a:lnTo>
                      <a:lnTo>
                        <a:pt x="169" y="12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62"/>
                <p:cNvSpPr>
                  <a:spLocks/>
                </p:cNvSpPr>
                <p:nvPr/>
              </p:nvSpPr>
              <p:spPr bwMode="auto">
                <a:xfrm>
                  <a:off x="3376" y="1595"/>
                  <a:ext cx="100" cy="330"/>
                </a:xfrm>
                <a:custGeom>
                  <a:avLst/>
                  <a:gdLst>
                    <a:gd name="T0" fmla="*/ 12 w 199"/>
                    <a:gd name="T1" fmla="*/ 26 h 661"/>
                    <a:gd name="T2" fmla="*/ 11 w 199"/>
                    <a:gd name="T3" fmla="*/ 10 h 661"/>
                    <a:gd name="T4" fmla="*/ 11 w 199"/>
                    <a:gd name="T5" fmla="*/ 1 h 661"/>
                    <a:gd name="T6" fmla="*/ 16 w 199"/>
                    <a:gd name="T7" fmla="*/ 0 h 661"/>
                    <a:gd name="T8" fmla="*/ 23 w 199"/>
                    <a:gd name="T9" fmla="*/ 5 h 661"/>
                    <a:gd name="T10" fmla="*/ 25 w 199"/>
                    <a:gd name="T11" fmla="*/ 13 h 661"/>
                    <a:gd name="T12" fmla="*/ 23 w 199"/>
                    <a:gd name="T13" fmla="*/ 20 h 661"/>
                    <a:gd name="T14" fmla="*/ 21 w 199"/>
                    <a:gd name="T15" fmla="*/ 40 h 661"/>
                    <a:gd name="T16" fmla="*/ 20 w 199"/>
                    <a:gd name="T17" fmla="*/ 51 h 661"/>
                    <a:gd name="T18" fmla="*/ 22 w 199"/>
                    <a:gd name="T19" fmla="*/ 63 h 661"/>
                    <a:gd name="T20" fmla="*/ 21 w 199"/>
                    <a:gd name="T21" fmla="*/ 68 h 661"/>
                    <a:gd name="T22" fmla="*/ 16 w 199"/>
                    <a:gd name="T23" fmla="*/ 75 h 661"/>
                    <a:gd name="T24" fmla="*/ 12 w 199"/>
                    <a:gd name="T25" fmla="*/ 81 h 661"/>
                    <a:gd name="T26" fmla="*/ 5 w 199"/>
                    <a:gd name="T27" fmla="*/ 82 h 661"/>
                    <a:gd name="T28" fmla="*/ 0 w 199"/>
                    <a:gd name="T29" fmla="*/ 79 h 661"/>
                    <a:gd name="T30" fmla="*/ 1 w 199"/>
                    <a:gd name="T31" fmla="*/ 74 h 661"/>
                    <a:gd name="T32" fmla="*/ 7 w 199"/>
                    <a:gd name="T33" fmla="*/ 68 h 661"/>
                    <a:gd name="T34" fmla="*/ 12 w 199"/>
                    <a:gd name="T35" fmla="*/ 64 h 661"/>
                    <a:gd name="T36" fmla="*/ 14 w 199"/>
                    <a:gd name="T37" fmla="*/ 57 h 661"/>
                    <a:gd name="T38" fmla="*/ 14 w 199"/>
                    <a:gd name="T39" fmla="*/ 49 h 661"/>
                    <a:gd name="T40" fmla="*/ 14 w 199"/>
                    <a:gd name="T41" fmla="*/ 40 h 661"/>
                    <a:gd name="T42" fmla="*/ 13 w 199"/>
                    <a:gd name="T43" fmla="*/ 32 h 661"/>
                    <a:gd name="T44" fmla="*/ 12 w 199"/>
                    <a:gd name="T45" fmla="*/ 26 h 6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9"/>
                    <a:gd name="T70" fmla="*/ 0 h 661"/>
                    <a:gd name="T71" fmla="*/ 199 w 199"/>
                    <a:gd name="T72" fmla="*/ 661 h 6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9" h="661">
                      <a:moveTo>
                        <a:pt x="96" y="212"/>
                      </a:moveTo>
                      <a:lnTo>
                        <a:pt x="83" y="85"/>
                      </a:lnTo>
                      <a:lnTo>
                        <a:pt x="83" y="14"/>
                      </a:lnTo>
                      <a:lnTo>
                        <a:pt x="121" y="0"/>
                      </a:lnTo>
                      <a:lnTo>
                        <a:pt x="179" y="45"/>
                      </a:lnTo>
                      <a:lnTo>
                        <a:pt x="199" y="105"/>
                      </a:lnTo>
                      <a:lnTo>
                        <a:pt x="179" y="165"/>
                      </a:lnTo>
                      <a:lnTo>
                        <a:pt x="165" y="325"/>
                      </a:lnTo>
                      <a:lnTo>
                        <a:pt x="156" y="414"/>
                      </a:lnTo>
                      <a:lnTo>
                        <a:pt x="170" y="506"/>
                      </a:lnTo>
                      <a:lnTo>
                        <a:pt x="165" y="550"/>
                      </a:lnTo>
                      <a:lnTo>
                        <a:pt x="121" y="604"/>
                      </a:lnTo>
                      <a:lnTo>
                        <a:pt x="89" y="653"/>
                      </a:lnTo>
                      <a:lnTo>
                        <a:pt x="40" y="661"/>
                      </a:lnTo>
                      <a:lnTo>
                        <a:pt x="0" y="632"/>
                      </a:lnTo>
                      <a:lnTo>
                        <a:pt x="7" y="597"/>
                      </a:lnTo>
                      <a:lnTo>
                        <a:pt x="52" y="548"/>
                      </a:lnTo>
                      <a:lnTo>
                        <a:pt x="90" y="515"/>
                      </a:lnTo>
                      <a:lnTo>
                        <a:pt x="105" y="463"/>
                      </a:lnTo>
                      <a:lnTo>
                        <a:pt x="110" y="399"/>
                      </a:lnTo>
                      <a:lnTo>
                        <a:pt x="112" y="325"/>
                      </a:lnTo>
                      <a:lnTo>
                        <a:pt x="98" y="257"/>
                      </a:lnTo>
                      <a:lnTo>
                        <a:pt x="96" y="21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9" name="Group 63"/>
              <p:cNvGrpSpPr>
                <a:grpSpLocks/>
              </p:cNvGrpSpPr>
              <p:nvPr/>
            </p:nvGrpSpPr>
            <p:grpSpPr bwMode="auto">
              <a:xfrm>
                <a:off x="2569" y="1412"/>
                <a:ext cx="608" cy="845"/>
                <a:chOff x="2569" y="1412"/>
                <a:chExt cx="608" cy="845"/>
              </a:xfrm>
            </p:grpSpPr>
            <p:sp>
              <p:nvSpPr>
                <p:cNvPr id="10" name="Freeform 64"/>
                <p:cNvSpPr>
                  <a:spLocks/>
                </p:cNvSpPr>
                <p:nvPr/>
              </p:nvSpPr>
              <p:spPr bwMode="auto">
                <a:xfrm>
                  <a:off x="2569" y="1412"/>
                  <a:ext cx="254" cy="205"/>
                </a:xfrm>
                <a:custGeom>
                  <a:avLst/>
                  <a:gdLst>
                    <a:gd name="T0" fmla="*/ 43 w 506"/>
                    <a:gd name="T1" fmla="*/ 24 h 409"/>
                    <a:gd name="T2" fmla="*/ 40 w 506"/>
                    <a:gd name="T3" fmla="*/ 16 h 409"/>
                    <a:gd name="T4" fmla="*/ 34 w 506"/>
                    <a:gd name="T5" fmla="*/ 10 h 409"/>
                    <a:gd name="T6" fmla="*/ 29 w 506"/>
                    <a:gd name="T7" fmla="*/ 6 h 409"/>
                    <a:gd name="T8" fmla="*/ 24 w 506"/>
                    <a:gd name="T9" fmla="*/ 3 h 409"/>
                    <a:gd name="T10" fmla="*/ 17 w 506"/>
                    <a:gd name="T11" fmla="*/ 0 h 409"/>
                    <a:gd name="T12" fmla="*/ 10 w 506"/>
                    <a:gd name="T13" fmla="*/ 1 h 409"/>
                    <a:gd name="T14" fmla="*/ 6 w 506"/>
                    <a:gd name="T15" fmla="*/ 6 h 409"/>
                    <a:gd name="T16" fmla="*/ 1 w 506"/>
                    <a:gd name="T17" fmla="*/ 14 h 409"/>
                    <a:gd name="T18" fmla="*/ 0 w 506"/>
                    <a:gd name="T19" fmla="*/ 22 h 409"/>
                    <a:gd name="T20" fmla="*/ 1 w 506"/>
                    <a:gd name="T21" fmla="*/ 32 h 409"/>
                    <a:gd name="T22" fmla="*/ 4 w 506"/>
                    <a:gd name="T23" fmla="*/ 41 h 409"/>
                    <a:gd name="T24" fmla="*/ 8 w 506"/>
                    <a:gd name="T25" fmla="*/ 46 h 409"/>
                    <a:gd name="T26" fmla="*/ 17 w 506"/>
                    <a:gd name="T27" fmla="*/ 50 h 409"/>
                    <a:gd name="T28" fmla="*/ 24 w 506"/>
                    <a:gd name="T29" fmla="*/ 52 h 409"/>
                    <a:gd name="T30" fmla="*/ 32 w 506"/>
                    <a:gd name="T31" fmla="*/ 52 h 409"/>
                    <a:gd name="T32" fmla="*/ 38 w 506"/>
                    <a:gd name="T33" fmla="*/ 50 h 409"/>
                    <a:gd name="T34" fmla="*/ 43 w 506"/>
                    <a:gd name="T35" fmla="*/ 46 h 409"/>
                    <a:gd name="T36" fmla="*/ 45 w 506"/>
                    <a:gd name="T37" fmla="*/ 38 h 409"/>
                    <a:gd name="T38" fmla="*/ 45 w 506"/>
                    <a:gd name="T39" fmla="*/ 33 h 409"/>
                    <a:gd name="T40" fmla="*/ 46 w 506"/>
                    <a:gd name="T41" fmla="*/ 30 h 409"/>
                    <a:gd name="T42" fmla="*/ 54 w 506"/>
                    <a:gd name="T43" fmla="*/ 31 h 409"/>
                    <a:gd name="T44" fmla="*/ 61 w 506"/>
                    <a:gd name="T45" fmla="*/ 32 h 409"/>
                    <a:gd name="T46" fmla="*/ 64 w 506"/>
                    <a:gd name="T47" fmla="*/ 30 h 409"/>
                    <a:gd name="T48" fmla="*/ 64 w 506"/>
                    <a:gd name="T49" fmla="*/ 27 h 409"/>
                    <a:gd name="T50" fmla="*/ 59 w 506"/>
                    <a:gd name="T51" fmla="*/ 23 h 409"/>
                    <a:gd name="T52" fmla="*/ 55 w 506"/>
                    <a:gd name="T53" fmla="*/ 25 h 409"/>
                    <a:gd name="T54" fmla="*/ 48 w 506"/>
                    <a:gd name="T55" fmla="*/ 25 h 409"/>
                    <a:gd name="T56" fmla="*/ 43 w 506"/>
                    <a:gd name="T57" fmla="*/ 24 h 4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6"/>
                    <a:gd name="T88" fmla="*/ 0 h 409"/>
                    <a:gd name="T89" fmla="*/ 506 w 506"/>
                    <a:gd name="T90" fmla="*/ 409 h 4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6" h="409">
                      <a:moveTo>
                        <a:pt x="343" y="189"/>
                      </a:moveTo>
                      <a:lnTo>
                        <a:pt x="314" y="124"/>
                      </a:lnTo>
                      <a:lnTo>
                        <a:pt x="270" y="75"/>
                      </a:lnTo>
                      <a:lnTo>
                        <a:pt x="229" y="44"/>
                      </a:lnTo>
                      <a:lnTo>
                        <a:pt x="185" y="22"/>
                      </a:lnTo>
                      <a:lnTo>
                        <a:pt x="136" y="0"/>
                      </a:lnTo>
                      <a:lnTo>
                        <a:pt x="76" y="8"/>
                      </a:lnTo>
                      <a:lnTo>
                        <a:pt x="43" y="44"/>
                      </a:lnTo>
                      <a:lnTo>
                        <a:pt x="5" y="111"/>
                      </a:lnTo>
                      <a:lnTo>
                        <a:pt x="0" y="173"/>
                      </a:lnTo>
                      <a:lnTo>
                        <a:pt x="7" y="251"/>
                      </a:lnTo>
                      <a:lnTo>
                        <a:pt x="32" y="324"/>
                      </a:lnTo>
                      <a:lnTo>
                        <a:pt x="63" y="366"/>
                      </a:lnTo>
                      <a:lnTo>
                        <a:pt x="129" y="396"/>
                      </a:lnTo>
                      <a:lnTo>
                        <a:pt x="192" y="409"/>
                      </a:lnTo>
                      <a:lnTo>
                        <a:pt x="254" y="409"/>
                      </a:lnTo>
                      <a:lnTo>
                        <a:pt x="299" y="396"/>
                      </a:lnTo>
                      <a:lnTo>
                        <a:pt x="339" y="362"/>
                      </a:lnTo>
                      <a:lnTo>
                        <a:pt x="356" y="304"/>
                      </a:lnTo>
                      <a:lnTo>
                        <a:pt x="356" y="260"/>
                      </a:lnTo>
                      <a:lnTo>
                        <a:pt x="363" y="237"/>
                      </a:lnTo>
                      <a:lnTo>
                        <a:pt x="428" y="247"/>
                      </a:lnTo>
                      <a:lnTo>
                        <a:pt x="485" y="251"/>
                      </a:lnTo>
                      <a:lnTo>
                        <a:pt x="506" y="237"/>
                      </a:lnTo>
                      <a:lnTo>
                        <a:pt x="506" y="211"/>
                      </a:lnTo>
                      <a:lnTo>
                        <a:pt x="470" y="182"/>
                      </a:lnTo>
                      <a:lnTo>
                        <a:pt x="432" y="197"/>
                      </a:lnTo>
                      <a:lnTo>
                        <a:pt x="383" y="195"/>
                      </a:lnTo>
                      <a:lnTo>
                        <a:pt x="343" y="189"/>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65"/>
                <p:cNvSpPr>
                  <a:spLocks/>
                </p:cNvSpPr>
                <p:nvPr/>
              </p:nvSpPr>
              <p:spPr bwMode="auto">
                <a:xfrm>
                  <a:off x="2693" y="1620"/>
                  <a:ext cx="209" cy="326"/>
                </a:xfrm>
                <a:custGeom>
                  <a:avLst/>
                  <a:gdLst>
                    <a:gd name="T0" fmla="*/ 4 w 417"/>
                    <a:gd name="T1" fmla="*/ 2 h 653"/>
                    <a:gd name="T2" fmla="*/ 8 w 417"/>
                    <a:gd name="T3" fmla="*/ 0 h 653"/>
                    <a:gd name="T4" fmla="*/ 15 w 417"/>
                    <a:gd name="T5" fmla="*/ 0 h 653"/>
                    <a:gd name="T6" fmla="*/ 21 w 417"/>
                    <a:gd name="T7" fmla="*/ 1 h 653"/>
                    <a:gd name="T8" fmla="*/ 29 w 417"/>
                    <a:gd name="T9" fmla="*/ 5 h 653"/>
                    <a:gd name="T10" fmla="*/ 36 w 417"/>
                    <a:gd name="T11" fmla="*/ 11 h 653"/>
                    <a:gd name="T12" fmla="*/ 43 w 417"/>
                    <a:gd name="T13" fmla="*/ 20 h 653"/>
                    <a:gd name="T14" fmla="*/ 48 w 417"/>
                    <a:gd name="T15" fmla="*/ 29 h 653"/>
                    <a:gd name="T16" fmla="*/ 51 w 417"/>
                    <a:gd name="T17" fmla="*/ 39 h 653"/>
                    <a:gd name="T18" fmla="*/ 52 w 417"/>
                    <a:gd name="T19" fmla="*/ 48 h 653"/>
                    <a:gd name="T20" fmla="*/ 53 w 417"/>
                    <a:gd name="T21" fmla="*/ 58 h 653"/>
                    <a:gd name="T22" fmla="*/ 51 w 417"/>
                    <a:gd name="T23" fmla="*/ 66 h 653"/>
                    <a:gd name="T24" fmla="*/ 49 w 417"/>
                    <a:gd name="T25" fmla="*/ 73 h 653"/>
                    <a:gd name="T26" fmla="*/ 45 w 417"/>
                    <a:gd name="T27" fmla="*/ 77 h 653"/>
                    <a:gd name="T28" fmla="*/ 38 w 417"/>
                    <a:gd name="T29" fmla="*/ 80 h 653"/>
                    <a:gd name="T30" fmla="*/ 29 w 417"/>
                    <a:gd name="T31" fmla="*/ 81 h 653"/>
                    <a:gd name="T32" fmla="*/ 24 w 417"/>
                    <a:gd name="T33" fmla="*/ 79 h 653"/>
                    <a:gd name="T34" fmla="*/ 19 w 417"/>
                    <a:gd name="T35" fmla="*/ 77 h 653"/>
                    <a:gd name="T36" fmla="*/ 16 w 417"/>
                    <a:gd name="T37" fmla="*/ 72 h 653"/>
                    <a:gd name="T38" fmla="*/ 15 w 417"/>
                    <a:gd name="T39" fmla="*/ 66 h 653"/>
                    <a:gd name="T40" fmla="*/ 14 w 417"/>
                    <a:gd name="T41" fmla="*/ 59 h 653"/>
                    <a:gd name="T42" fmla="*/ 16 w 417"/>
                    <a:gd name="T43" fmla="*/ 54 h 653"/>
                    <a:gd name="T44" fmla="*/ 18 w 417"/>
                    <a:gd name="T45" fmla="*/ 47 h 653"/>
                    <a:gd name="T46" fmla="*/ 17 w 417"/>
                    <a:gd name="T47" fmla="*/ 42 h 653"/>
                    <a:gd name="T48" fmla="*/ 16 w 417"/>
                    <a:gd name="T49" fmla="*/ 37 h 653"/>
                    <a:gd name="T50" fmla="*/ 13 w 417"/>
                    <a:gd name="T51" fmla="*/ 31 h 653"/>
                    <a:gd name="T52" fmla="*/ 8 w 417"/>
                    <a:gd name="T53" fmla="*/ 27 h 653"/>
                    <a:gd name="T54" fmla="*/ 3 w 417"/>
                    <a:gd name="T55" fmla="*/ 21 h 653"/>
                    <a:gd name="T56" fmla="*/ 1 w 417"/>
                    <a:gd name="T57" fmla="*/ 16 h 653"/>
                    <a:gd name="T58" fmla="*/ 0 w 417"/>
                    <a:gd name="T59" fmla="*/ 12 h 653"/>
                    <a:gd name="T60" fmla="*/ 1 w 417"/>
                    <a:gd name="T61" fmla="*/ 7 h 653"/>
                    <a:gd name="T62" fmla="*/ 4 w 417"/>
                    <a:gd name="T63" fmla="*/ 2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7"/>
                    <a:gd name="T97" fmla="*/ 0 h 653"/>
                    <a:gd name="T98" fmla="*/ 417 w 417"/>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7" h="653">
                      <a:moveTo>
                        <a:pt x="31" y="22"/>
                      </a:moveTo>
                      <a:lnTo>
                        <a:pt x="60" y="6"/>
                      </a:lnTo>
                      <a:lnTo>
                        <a:pt x="114" y="0"/>
                      </a:lnTo>
                      <a:lnTo>
                        <a:pt x="167" y="11"/>
                      </a:lnTo>
                      <a:lnTo>
                        <a:pt x="229" y="40"/>
                      </a:lnTo>
                      <a:lnTo>
                        <a:pt x="287" y="93"/>
                      </a:lnTo>
                      <a:lnTo>
                        <a:pt x="343" y="160"/>
                      </a:lnTo>
                      <a:lnTo>
                        <a:pt x="379" y="237"/>
                      </a:lnTo>
                      <a:lnTo>
                        <a:pt x="403" y="313"/>
                      </a:lnTo>
                      <a:lnTo>
                        <a:pt x="410" y="391"/>
                      </a:lnTo>
                      <a:lnTo>
                        <a:pt x="417" y="464"/>
                      </a:lnTo>
                      <a:lnTo>
                        <a:pt x="403" y="533"/>
                      </a:lnTo>
                      <a:lnTo>
                        <a:pt x="387" y="589"/>
                      </a:lnTo>
                      <a:lnTo>
                        <a:pt x="358" y="620"/>
                      </a:lnTo>
                      <a:lnTo>
                        <a:pt x="301" y="647"/>
                      </a:lnTo>
                      <a:lnTo>
                        <a:pt x="229" y="653"/>
                      </a:lnTo>
                      <a:lnTo>
                        <a:pt x="189" y="638"/>
                      </a:lnTo>
                      <a:lnTo>
                        <a:pt x="152" y="620"/>
                      </a:lnTo>
                      <a:lnTo>
                        <a:pt x="123" y="582"/>
                      </a:lnTo>
                      <a:lnTo>
                        <a:pt x="114" y="534"/>
                      </a:lnTo>
                      <a:lnTo>
                        <a:pt x="109" y="478"/>
                      </a:lnTo>
                      <a:lnTo>
                        <a:pt x="123" y="436"/>
                      </a:lnTo>
                      <a:lnTo>
                        <a:pt x="138" y="376"/>
                      </a:lnTo>
                      <a:lnTo>
                        <a:pt x="130" y="336"/>
                      </a:lnTo>
                      <a:lnTo>
                        <a:pt x="121" y="300"/>
                      </a:lnTo>
                      <a:lnTo>
                        <a:pt x="100" y="253"/>
                      </a:lnTo>
                      <a:lnTo>
                        <a:pt x="63" y="217"/>
                      </a:lnTo>
                      <a:lnTo>
                        <a:pt x="23" y="175"/>
                      </a:lnTo>
                      <a:lnTo>
                        <a:pt x="7" y="135"/>
                      </a:lnTo>
                      <a:lnTo>
                        <a:pt x="0" y="98"/>
                      </a:lnTo>
                      <a:lnTo>
                        <a:pt x="2" y="57"/>
                      </a:lnTo>
                      <a:lnTo>
                        <a:pt x="31" y="2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66"/>
                <p:cNvSpPr>
                  <a:spLocks/>
                </p:cNvSpPr>
                <p:nvPr/>
              </p:nvSpPr>
              <p:spPr bwMode="auto">
                <a:xfrm>
                  <a:off x="2613" y="1650"/>
                  <a:ext cx="153" cy="324"/>
                </a:xfrm>
                <a:custGeom>
                  <a:avLst/>
                  <a:gdLst>
                    <a:gd name="T0" fmla="*/ 17 w 305"/>
                    <a:gd name="T1" fmla="*/ 9 h 647"/>
                    <a:gd name="T2" fmla="*/ 21 w 305"/>
                    <a:gd name="T3" fmla="*/ 3 h 647"/>
                    <a:gd name="T4" fmla="*/ 24 w 305"/>
                    <a:gd name="T5" fmla="*/ 0 h 647"/>
                    <a:gd name="T6" fmla="*/ 28 w 305"/>
                    <a:gd name="T7" fmla="*/ 4 h 647"/>
                    <a:gd name="T8" fmla="*/ 31 w 305"/>
                    <a:gd name="T9" fmla="*/ 10 h 647"/>
                    <a:gd name="T10" fmla="*/ 29 w 305"/>
                    <a:gd name="T11" fmla="*/ 13 h 647"/>
                    <a:gd name="T12" fmla="*/ 24 w 305"/>
                    <a:gd name="T13" fmla="*/ 21 h 647"/>
                    <a:gd name="T14" fmla="*/ 17 w 305"/>
                    <a:gd name="T15" fmla="*/ 28 h 647"/>
                    <a:gd name="T16" fmla="*/ 12 w 305"/>
                    <a:gd name="T17" fmla="*/ 35 h 647"/>
                    <a:gd name="T18" fmla="*/ 9 w 305"/>
                    <a:gd name="T19" fmla="*/ 40 h 647"/>
                    <a:gd name="T20" fmla="*/ 10 w 305"/>
                    <a:gd name="T21" fmla="*/ 44 h 647"/>
                    <a:gd name="T22" fmla="*/ 11 w 305"/>
                    <a:gd name="T23" fmla="*/ 45 h 647"/>
                    <a:gd name="T24" fmla="*/ 16 w 305"/>
                    <a:gd name="T25" fmla="*/ 46 h 647"/>
                    <a:gd name="T26" fmla="*/ 22 w 305"/>
                    <a:gd name="T27" fmla="*/ 48 h 647"/>
                    <a:gd name="T28" fmla="*/ 29 w 305"/>
                    <a:gd name="T29" fmla="*/ 50 h 647"/>
                    <a:gd name="T30" fmla="*/ 32 w 305"/>
                    <a:gd name="T31" fmla="*/ 53 h 647"/>
                    <a:gd name="T32" fmla="*/ 36 w 305"/>
                    <a:gd name="T33" fmla="*/ 57 h 647"/>
                    <a:gd name="T34" fmla="*/ 37 w 305"/>
                    <a:gd name="T35" fmla="*/ 60 h 647"/>
                    <a:gd name="T36" fmla="*/ 39 w 305"/>
                    <a:gd name="T37" fmla="*/ 63 h 647"/>
                    <a:gd name="T38" fmla="*/ 34 w 305"/>
                    <a:gd name="T39" fmla="*/ 65 h 647"/>
                    <a:gd name="T40" fmla="*/ 29 w 305"/>
                    <a:gd name="T41" fmla="*/ 70 h 647"/>
                    <a:gd name="T42" fmla="*/ 25 w 305"/>
                    <a:gd name="T43" fmla="*/ 75 h 647"/>
                    <a:gd name="T44" fmla="*/ 25 w 305"/>
                    <a:gd name="T45" fmla="*/ 80 h 647"/>
                    <a:gd name="T46" fmla="*/ 22 w 305"/>
                    <a:gd name="T47" fmla="*/ 81 h 647"/>
                    <a:gd name="T48" fmla="*/ 19 w 305"/>
                    <a:gd name="T49" fmla="*/ 79 h 647"/>
                    <a:gd name="T50" fmla="*/ 19 w 305"/>
                    <a:gd name="T51" fmla="*/ 75 h 647"/>
                    <a:gd name="T52" fmla="*/ 21 w 305"/>
                    <a:gd name="T53" fmla="*/ 68 h 647"/>
                    <a:gd name="T54" fmla="*/ 25 w 305"/>
                    <a:gd name="T55" fmla="*/ 63 h 647"/>
                    <a:gd name="T56" fmla="*/ 30 w 305"/>
                    <a:gd name="T57" fmla="*/ 60 h 647"/>
                    <a:gd name="T58" fmla="*/ 29 w 305"/>
                    <a:gd name="T59" fmla="*/ 57 h 647"/>
                    <a:gd name="T60" fmla="*/ 22 w 305"/>
                    <a:gd name="T61" fmla="*/ 53 h 647"/>
                    <a:gd name="T62" fmla="*/ 13 w 305"/>
                    <a:gd name="T63" fmla="*/ 52 h 647"/>
                    <a:gd name="T64" fmla="*/ 6 w 305"/>
                    <a:gd name="T65" fmla="*/ 51 h 647"/>
                    <a:gd name="T66" fmla="*/ 2 w 305"/>
                    <a:gd name="T67" fmla="*/ 50 h 647"/>
                    <a:gd name="T68" fmla="*/ 1 w 305"/>
                    <a:gd name="T69" fmla="*/ 46 h 647"/>
                    <a:gd name="T70" fmla="*/ 0 w 305"/>
                    <a:gd name="T71" fmla="*/ 43 h 647"/>
                    <a:gd name="T72" fmla="*/ 1 w 305"/>
                    <a:gd name="T73" fmla="*/ 38 h 647"/>
                    <a:gd name="T74" fmla="*/ 4 w 305"/>
                    <a:gd name="T75" fmla="*/ 30 h 647"/>
                    <a:gd name="T76" fmla="*/ 8 w 305"/>
                    <a:gd name="T77" fmla="*/ 22 h 647"/>
                    <a:gd name="T78" fmla="*/ 12 w 305"/>
                    <a:gd name="T79" fmla="*/ 15 h 647"/>
                    <a:gd name="T80" fmla="*/ 17 w 305"/>
                    <a:gd name="T81" fmla="*/ 9 h 6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5"/>
                    <a:gd name="T124" fmla="*/ 0 h 647"/>
                    <a:gd name="T125" fmla="*/ 305 w 305"/>
                    <a:gd name="T126" fmla="*/ 647 h 6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5" h="647">
                      <a:moveTo>
                        <a:pt x="131" y="66"/>
                      </a:moveTo>
                      <a:lnTo>
                        <a:pt x="162" y="24"/>
                      </a:lnTo>
                      <a:lnTo>
                        <a:pt x="189" y="0"/>
                      </a:lnTo>
                      <a:lnTo>
                        <a:pt x="220" y="29"/>
                      </a:lnTo>
                      <a:lnTo>
                        <a:pt x="241" y="73"/>
                      </a:lnTo>
                      <a:lnTo>
                        <a:pt x="232" y="102"/>
                      </a:lnTo>
                      <a:lnTo>
                        <a:pt x="189" y="162"/>
                      </a:lnTo>
                      <a:lnTo>
                        <a:pt x="131" y="217"/>
                      </a:lnTo>
                      <a:lnTo>
                        <a:pt x="89" y="273"/>
                      </a:lnTo>
                      <a:lnTo>
                        <a:pt x="67" y="318"/>
                      </a:lnTo>
                      <a:lnTo>
                        <a:pt x="73" y="345"/>
                      </a:lnTo>
                      <a:lnTo>
                        <a:pt x="87" y="358"/>
                      </a:lnTo>
                      <a:lnTo>
                        <a:pt x="123" y="365"/>
                      </a:lnTo>
                      <a:lnTo>
                        <a:pt x="176" y="378"/>
                      </a:lnTo>
                      <a:lnTo>
                        <a:pt x="225" y="400"/>
                      </a:lnTo>
                      <a:lnTo>
                        <a:pt x="256" y="424"/>
                      </a:lnTo>
                      <a:lnTo>
                        <a:pt x="283" y="449"/>
                      </a:lnTo>
                      <a:lnTo>
                        <a:pt x="292" y="480"/>
                      </a:lnTo>
                      <a:lnTo>
                        <a:pt x="305" y="502"/>
                      </a:lnTo>
                      <a:lnTo>
                        <a:pt x="271" y="516"/>
                      </a:lnTo>
                      <a:lnTo>
                        <a:pt x="225" y="556"/>
                      </a:lnTo>
                      <a:lnTo>
                        <a:pt x="198" y="600"/>
                      </a:lnTo>
                      <a:lnTo>
                        <a:pt x="196" y="636"/>
                      </a:lnTo>
                      <a:lnTo>
                        <a:pt x="174" y="647"/>
                      </a:lnTo>
                      <a:lnTo>
                        <a:pt x="152" y="625"/>
                      </a:lnTo>
                      <a:lnTo>
                        <a:pt x="145" y="598"/>
                      </a:lnTo>
                      <a:lnTo>
                        <a:pt x="167" y="542"/>
                      </a:lnTo>
                      <a:lnTo>
                        <a:pt x="198" y="498"/>
                      </a:lnTo>
                      <a:lnTo>
                        <a:pt x="234" y="473"/>
                      </a:lnTo>
                      <a:lnTo>
                        <a:pt x="225" y="449"/>
                      </a:lnTo>
                      <a:lnTo>
                        <a:pt x="169" y="422"/>
                      </a:lnTo>
                      <a:lnTo>
                        <a:pt x="102" y="415"/>
                      </a:lnTo>
                      <a:lnTo>
                        <a:pt x="43" y="402"/>
                      </a:lnTo>
                      <a:lnTo>
                        <a:pt x="16" y="393"/>
                      </a:lnTo>
                      <a:lnTo>
                        <a:pt x="7" y="367"/>
                      </a:lnTo>
                      <a:lnTo>
                        <a:pt x="0" y="344"/>
                      </a:lnTo>
                      <a:lnTo>
                        <a:pt x="2" y="304"/>
                      </a:lnTo>
                      <a:lnTo>
                        <a:pt x="31" y="238"/>
                      </a:lnTo>
                      <a:lnTo>
                        <a:pt x="60" y="169"/>
                      </a:lnTo>
                      <a:lnTo>
                        <a:pt x="96" y="113"/>
                      </a:lnTo>
                      <a:lnTo>
                        <a:pt x="131" y="66"/>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67"/>
                <p:cNvSpPr>
                  <a:spLocks/>
                </p:cNvSpPr>
                <p:nvPr/>
              </p:nvSpPr>
              <p:spPr bwMode="auto">
                <a:xfrm>
                  <a:off x="2746" y="1627"/>
                  <a:ext cx="431" cy="112"/>
                </a:xfrm>
                <a:custGeom>
                  <a:avLst/>
                  <a:gdLst>
                    <a:gd name="T0" fmla="*/ 5 w 863"/>
                    <a:gd name="T1" fmla="*/ 0 h 225"/>
                    <a:gd name="T2" fmla="*/ 19 w 863"/>
                    <a:gd name="T3" fmla="*/ 2 h 225"/>
                    <a:gd name="T4" fmla="*/ 34 w 863"/>
                    <a:gd name="T5" fmla="*/ 10 h 225"/>
                    <a:gd name="T6" fmla="*/ 46 w 863"/>
                    <a:gd name="T7" fmla="*/ 16 h 225"/>
                    <a:gd name="T8" fmla="*/ 55 w 863"/>
                    <a:gd name="T9" fmla="*/ 19 h 225"/>
                    <a:gd name="T10" fmla="*/ 64 w 863"/>
                    <a:gd name="T11" fmla="*/ 21 h 225"/>
                    <a:gd name="T12" fmla="*/ 78 w 863"/>
                    <a:gd name="T13" fmla="*/ 19 h 225"/>
                    <a:gd name="T14" fmla="*/ 85 w 863"/>
                    <a:gd name="T15" fmla="*/ 14 h 225"/>
                    <a:gd name="T16" fmla="*/ 92 w 863"/>
                    <a:gd name="T17" fmla="*/ 10 h 225"/>
                    <a:gd name="T18" fmla="*/ 97 w 863"/>
                    <a:gd name="T19" fmla="*/ 7 h 225"/>
                    <a:gd name="T20" fmla="*/ 104 w 863"/>
                    <a:gd name="T21" fmla="*/ 4 h 225"/>
                    <a:gd name="T22" fmla="*/ 107 w 863"/>
                    <a:gd name="T23" fmla="*/ 6 h 225"/>
                    <a:gd name="T24" fmla="*/ 107 w 863"/>
                    <a:gd name="T25" fmla="*/ 17 h 225"/>
                    <a:gd name="T26" fmla="*/ 101 w 863"/>
                    <a:gd name="T27" fmla="*/ 23 h 225"/>
                    <a:gd name="T28" fmla="*/ 93 w 863"/>
                    <a:gd name="T29" fmla="*/ 25 h 225"/>
                    <a:gd name="T30" fmla="*/ 82 w 863"/>
                    <a:gd name="T31" fmla="*/ 25 h 225"/>
                    <a:gd name="T32" fmla="*/ 70 w 863"/>
                    <a:gd name="T33" fmla="*/ 27 h 225"/>
                    <a:gd name="T34" fmla="*/ 56 w 863"/>
                    <a:gd name="T35" fmla="*/ 28 h 225"/>
                    <a:gd name="T36" fmla="*/ 47 w 863"/>
                    <a:gd name="T37" fmla="*/ 28 h 225"/>
                    <a:gd name="T38" fmla="*/ 42 w 863"/>
                    <a:gd name="T39" fmla="*/ 25 h 225"/>
                    <a:gd name="T40" fmla="*/ 31 w 863"/>
                    <a:gd name="T41" fmla="*/ 20 h 225"/>
                    <a:gd name="T42" fmla="*/ 21 w 863"/>
                    <a:gd name="T43" fmla="*/ 17 h 225"/>
                    <a:gd name="T44" fmla="*/ 10 w 863"/>
                    <a:gd name="T45" fmla="*/ 16 h 225"/>
                    <a:gd name="T46" fmla="*/ 0 w 863"/>
                    <a:gd name="T47" fmla="*/ 10 h 225"/>
                    <a:gd name="T48" fmla="*/ 0 w 863"/>
                    <a:gd name="T49" fmla="*/ 5 h 225"/>
                    <a:gd name="T50" fmla="*/ 5 w 863"/>
                    <a:gd name="T51" fmla="*/ 0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3"/>
                    <a:gd name="T79" fmla="*/ 0 h 225"/>
                    <a:gd name="T80" fmla="*/ 863 w 863"/>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3" h="225">
                      <a:moveTo>
                        <a:pt x="47" y="0"/>
                      </a:moveTo>
                      <a:lnTo>
                        <a:pt x="154" y="22"/>
                      </a:lnTo>
                      <a:lnTo>
                        <a:pt x="273" y="82"/>
                      </a:lnTo>
                      <a:lnTo>
                        <a:pt x="371" y="131"/>
                      </a:lnTo>
                      <a:lnTo>
                        <a:pt x="441" y="156"/>
                      </a:lnTo>
                      <a:lnTo>
                        <a:pt x="518" y="169"/>
                      </a:lnTo>
                      <a:lnTo>
                        <a:pt x="629" y="156"/>
                      </a:lnTo>
                      <a:lnTo>
                        <a:pt x="687" y="118"/>
                      </a:lnTo>
                      <a:lnTo>
                        <a:pt x="743" y="82"/>
                      </a:lnTo>
                      <a:lnTo>
                        <a:pt x="776" y="60"/>
                      </a:lnTo>
                      <a:lnTo>
                        <a:pt x="832" y="36"/>
                      </a:lnTo>
                      <a:lnTo>
                        <a:pt x="856" y="53"/>
                      </a:lnTo>
                      <a:lnTo>
                        <a:pt x="863" y="142"/>
                      </a:lnTo>
                      <a:lnTo>
                        <a:pt x="814" y="191"/>
                      </a:lnTo>
                      <a:lnTo>
                        <a:pt x="750" y="205"/>
                      </a:lnTo>
                      <a:lnTo>
                        <a:pt x="663" y="205"/>
                      </a:lnTo>
                      <a:lnTo>
                        <a:pt x="567" y="218"/>
                      </a:lnTo>
                      <a:lnTo>
                        <a:pt x="449" y="225"/>
                      </a:lnTo>
                      <a:lnTo>
                        <a:pt x="378" y="225"/>
                      </a:lnTo>
                      <a:lnTo>
                        <a:pt x="338" y="204"/>
                      </a:lnTo>
                      <a:lnTo>
                        <a:pt x="253" y="164"/>
                      </a:lnTo>
                      <a:lnTo>
                        <a:pt x="169" y="138"/>
                      </a:lnTo>
                      <a:lnTo>
                        <a:pt x="84" y="131"/>
                      </a:lnTo>
                      <a:lnTo>
                        <a:pt x="0" y="80"/>
                      </a:lnTo>
                      <a:lnTo>
                        <a:pt x="6" y="46"/>
                      </a:lnTo>
                      <a:lnTo>
                        <a:pt x="47"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68"/>
                <p:cNvSpPr>
                  <a:spLocks/>
                </p:cNvSpPr>
                <p:nvPr/>
              </p:nvSpPr>
              <p:spPr bwMode="auto">
                <a:xfrm>
                  <a:off x="2814" y="1855"/>
                  <a:ext cx="180" cy="402"/>
                </a:xfrm>
                <a:custGeom>
                  <a:avLst/>
                  <a:gdLst>
                    <a:gd name="T0" fmla="*/ 5 w 362"/>
                    <a:gd name="T1" fmla="*/ 16 h 803"/>
                    <a:gd name="T2" fmla="*/ 0 w 362"/>
                    <a:gd name="T3" fmla="*/ 10 h 803"/>
                    <a:gd name="T4" fmla="*/ 3 w 362"/>
                    <a:gd name="T5" fmla="*/ 1 h 803"/>
                    <a:gd name="T6" fmla="*/ 10 w 362"/>
                    <a:gd name="T7" fmla="*/ 0 h 803"/>
                    <a:gd name="T8" fmla="*/ 16 w 362"/>
                    <a:gd name="T9" fmla="*/ 2 h 803"/>
                    <a:gd name="T10" fmla="*/ 18 w 362"/>
                    <a:gd name="T11" fmla="*/ 11 h 803"/>
                    <a:gd name="T12" fmla="*/ 21 w 362"/>
                    <a:gd name="T13" fmla="*/ 22 h 803"/>
                    <a:gd name="T14" fmla="*/ 22 w 362"/>
                    <a:gd name="T15" fmla="*/ 32 h 803"/>
                    <a:gd name="T16" fmla="*/ 22 w 362"/>
                    <a:gd name="T17" fmla="*/ 43 h 803"/>
                    <a:gd name="T18" fmla="*/ 21 w 362"/>
                    <a:gd name="T19" fmla="*/ 55 h 803"/>
                    <a:gd name="T20" fmla="*/ 20 w 362"/>
                    <a:gd name="T21" fmla="*/ 65 h 803"/>
                    <a:gd name="T22" fmla="*/ 20 w 362"/>
                    <a:gd name="T23" fmla="*/ 75 h 803"/>
                    <a:gd name="T24" fmla="*/ 19 w 362"/>
                    <a:gd name="T25" fmla="*/ 83 h 803"/>
                    <a:gd name="T26" fmla="*/ 20 w 362"/>
                    <a:gd name="T27" fmla="*/ 88 h 803"/>
                    <a:gd name="T28" fmla="*/ 22 w 362"/>
                    <a:gd name="T29" fmla="*/ 89 h 803"/>
                    <a:gd name="T30" fmla="*/ 26 w 362"/>
                    <a:gd name="T31" fmla="*/ 87 h 803"/>
                    <a:gd name="T32" fmla="*/ 31 w 362"/>
                    <a:gd name="T33" fmla="*/ 80 h 803"/>
                    <a:gd name="T34" fmla="*/ 36 w 362"/>
                    <a:gd name="T35" fmla="*/ 74 h 803"/>
                    <a:gd name="T36" fmla="*/ 40 w 362"/>
                    <a:gd name="T37" fmla="*/ 74 h 803"/>
                    <a:gd name="T38" fmla="*/ 42 w 362"/>
                    <a:gd name="T39" fmla="*/ 76 h 803"/>
                    <a:gd name="T40" fmla="*/ 43 w 362"/>
                    <a:gd name="T41" fmla="*/ 80 h 803"/>
                    <a:gd name="T42" fmla="*/ 45 w 362"/>
                    <a:gd name="T43" fmla="*/ 84 h 803"/>
                    <a:gd name="T44" fmla="*/ 40 w 362"/>
                    <a:gd name="T45" fmla="*/ 88 h 803"/>
                    <a:gd name="T46" fmla="*/ 33 w 362"/>
                    <a:gd name="T47" fmla="*/ 92 h 803"/>
                    <a:gd name="T48" fmla="*/ 25 w 362"/>
                    <a:gd name="T49" fmla="*/ 95 h 803"/>
                    <a:gd name="T50" fmla="*/ 19 w 362"/>
                    <a:gd name="T51" fmla="*/ 100 h 803"/>
                    <a:gd name="T52" fmla="*/ 15 w 362"/>
                    <a:gd name="T53" fmla="*/ 101 h 803"/>
                    <a:gd name="T54" fmla="*/ 11 w 362"/>
                    <a:gd name="T55" fmla="*/ 101 h 803"/>
                    <a:gd name="T56" fmla="*/ 9 w 362"/>
                    <a:gd name="T57" fmla="*/ 99 h 803"/>
                    <a:gd name="T58" fmla="*/ 9 w 362"/>
                    <a:gd name="T59" fmla="*/ 94 h 803"/>
                    <a:gd name="T60" fmla="*/ 10 w 362"/>
                    <a:gd name="T61" fmla="*/ 90 h 803"/>
                    <a:gd name="T62" fmla="*/ 12 w 362"/>
                    <a:gd name="T63" fmla="*/ 82 h 803"/>
                    <a:gd name="T64" fmla="*/ 12 w 362"/>
                    <a:gd name="T65" fmla="*/ 71 h 803"/>
                    <a:gd name="T66" fmla="*/ 10 w 362"/>
                    <a:gd name="T67" fmla="*/ 62 h 803"/>
                    <a:gd name="T68" fmla="*/ 11 w 362"/>
                    <a:gd name="T69" fmla="*/ 52 h 803"/>
                    <a:gd name="T70" fmla="*/ 12 w 362"/>
                    <a:gd name="T71" fmla="*/ 43 h 803"/>
                    <a:gd name="T72" fmla="*/ 9 w 362"/>
                    <a:gd name="T73" fmla="*/ 31 h 803"/>
                    <a:gd name="T74" fmla="*/ 6 w 362"/>
                    <a:gd name="T75" fmla="*/ 21 h 803"/>
                    <a:gd name="T76" fmla="*/ 5 w 362"/>
                    <a:gd name="T77" fmla="*/ 16 h 8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2"/>
                    <a:gd name="T118" fmla="*/ 0 h 803"/>
                    <a:gd name="T119" fmla="*/ 362 w 362"/>
                    <a:gd name="T120" fmla="*/ 803 h 8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2" h="803">
                      <a:moveTo>
                        <a:pt x="46" y="127"/>
                      </a:moveTo>
                      <a:lnTo>
                        <a:pt x="0" y="73"/>
                      </a:lnTo>
                      <a:lnTo>
                        <a:pt x="29" y="2"/>
                      </a:lnTo>
                      <a:lnTo>
                        <a:pt x="82" y="0"/>
                      </a:lnTo>
                      <a:lnTo>
                        <a:pt x="131" y="16"/>
                      </a:lnTo>
                      <a:lnTo>
                        <a:pt x="146" y="83"/>
                      </a:lnTo>
                      <a:lnTo>
                        <a:pt x="169" y="176"/>
                      </a:lnTo>
                      <a:lnTo>
                        <a:pt x="176" y="254"/>
                      </a:lnTo>
                      <a:lnTo>
                        <a:pt x="182" y="338"/>
                      </a:lnTo>
                      <a:lnTo>
                        <a:pt x="169" y="438"/>
                      </a:lnTo>
                      <a:lnTo>
                        <a:pt x="167" y="519"/>
                      </a:lnTo>
                      <a:lnTo>
                        <a:pt x="160" y="599"/>
                      </a:lnTo>
                      <a:lnTo>
                        <a:pt x="153" y="663"/>
                      </a:lnTo>
                      <a:lnTo>
                        <a:pt x="162" y="703"/>
                      </a:lnTo>
                      <a:lnTo>
                        <a:pt x="176" y="712"/>
                      </a:lnTo>
                      <a:lnTo>
                        <a:pt x="209" y="696"/>
                      </a:lnTo>
                      <a:lnTo>
                        <a:pt x="256" y="639"/>
                      </a:lnTo>
                      <a:lnTo>
                        <a:pt x="296" y="592"/>
                      </a:lnTo>
                      <a:lnTo>
                        <a:pt x="325" y="590"/>
                      </a:lnTo>
                      <a:lnTo>
                        <a:pt x="342" y="603"/>
                      </a:lnTo>
                      <a:lnTo>
                        <a:pt x="347" y="634"/>
                      </a:lnTo>
                      <a:lnTo>
                        <a:pt x="362" y="667"/>
                      </a:lnTo>
                      <a:lnTo>
                        <a:pt x="327" y="703"/>
                      </a:lnTo>
                      <a:lnTo>
                        <a:pt x="271" y="730"/>
                      </a:lnTo>
                      <a:lnTo>
                        <a:pt x="206" y="759"/>
                      </a:lnTo>
                      <a:lnTo>
                        <a:pt x="155" y="794"/>
                      </a:lnTo>
                      <a:lnTo>
                        <a:pt x="124" y="803"/>
                      </a:lnTo>
                      <a:lnTo>
                        <a:pt x="95" y="803"/>
                      </a:lnTo>
                      <a:lnTo>
                        <a:pt x="73" y="788"/>
                      </a:lnTo>
                      <a:lnTo>
                        <a:pt x="73" y="752"/>
                      </a:lnTo>
                      <a:lnTo>
                        <a:pt x="87" y="719"/>
                      </a:lnTo>
                      <a:lnTo>
                        <a:pt x="97" y="656"/>
                      </a:lnTo>
                      <a:lnTo>
                        <a:pt x="97" y="565"/>
                      </a:lnTo>
                      <a:lnTo>
                        <a:pt x="82" y="492"/>
                      </a:lnTo>
                      <a:lnTo>
                        <a:pt x="95" y="416"/>
                      </a:lnTo>
                      <a:lnTo>
                        <a:pt x="97" y="340"/>
                      </a:lnTo>
                      <a:lnTo>
                        <a:pt x="75" y="245"/>
                      </a:lnTo>
                      <a:lnTo>
                        <a:pt x="51" y="163"/>
                      </a:lnTo>
                      <a:lnTo>
                        <a:pt x="46" y="12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69"/>
                <p:cNvSpPr>
                  <a:spLocks/>
                </p:cNvSpPr>
                <p:nvPr/>
              </p:nvSpPr>
              <p:spPr bwMode="auto">
                <a:xfrm>
                  <a:off x="2752" y="1863"/>
                  <a:ext cx="124" cy="392"/>
                </a:xfrm>
                <a:custGeom>
                  <a:avLst/>
                  <a:gdLst>
                    <a:gd name="T0" fmla="*/ 4 w 249"/>
                    <a:gd name="T1" fmla="*/ 15 h 785"/>
                    <a:gd name="T2" fmla="*/ 2 w 249"/>
                    <a:gd name="T3" fmla="*/ 7 h 785"/>
                    <a:gd name="T4" fmla="*/ 6 w 249"/>
                    <a:gd name="T5" fmla="*/ 1 h 785"/>
                    <a:gd name="T6" fmla="*/ 13 w 249"/>
                    <a:gd name="T7" fmla="*/ 0 h 785"/>
                    <a:gd name="T8" fmla="*/ 18 w 249"/>
                    <a:gd name="T9" fmla="*/ 5 h 785"/>
                    <a:gd name="T10" fmla="*/ 18 w 249"/>
                    <a:gd name="T11" fmla="*/ 14 h 785"/>
                    <a:gd name="T12" fmla="*/ 16 w 249"/>
                    <a:gd name="T13" fmla="*/ 31 h 785"/>
                    <a:gd name="T14" fmla="*/ 14 w 249"/>
                    <a:gd name="T15" fmla="*/ 50 h 785"/>
                    <a:gd name="T16" fmla="*/ 11 w 249"/>
                    <a:gd name="T17" fmla="*/ 65 h 785"/>
                    <a:gd name="T18" fmla="*/ 9 w 249"/>
                    <a:gd name="T19" fmla="*/ 75 h 785"/>
                    <a:gd name="T20" fmla="*/ 9 w 249"/>
                    <a:gd name="T21" fmla="*/ 82 h 785"/>
                    <a:gd name="T22" fmla="*/ 10 w 249"/>
                    <a:gd name="T23" fmla="*/ 85 h 785"/>
                    <a:gd name="T24" fmla="*/ 13 w 249"/>
                    <a:gd name="T25" fmla="*/ 81 h 785"/>
                    <a:gd name="T26" fmla="*/ 17 w 249"/>
                    <a:gd name="T27" fmla="*/ 75 h 785"/>
                    <a:gd name="T28" fmla="*/ 19 w 249"/>
                    <a:gd name="T29" fmla="*/ 69 h 785"/>
                    <a:gd name="T30" fmla="*/ 23 w 249"/>
                    <a:gd name="T31" fmla="*/ 69 h 785"/>
                    <a:gd name="T32" fmla="*/ 28 w 249"/>
                    <a:gd name="T33" fmla="*/ 70 h 785"/>
                    <a:gd name="T34" fmla="*/ 31 w 249"/>
                    <a:gd name="T35" fmla="*/ 72 h 785"/>
                    <a:gd name="T36" fmla="*/ 28 w 249"/>
                    <a:gd name="T37" fmla="*/ 78 h 785"/>
                    <a:gd name="T38" fmla="*/ 23 w 249"/>
                    <a:gd name="T39" fmla="*/ 81 h 785"/>
                    <a:gd name="T40" fmla="*/ 18 w 249"/>
                    <a:gd name="T41" fmla="*/ 87 h 785"/>
                    <a:gd name="T42" fmla="*/ 14 w 249"/>
                    <a:gd name="T43" fmla="*/ 92 h 785"/>
                    <a:gd name="T44" fmla="*/ 11 w 249"/>
                    <a:gd name="T45" fmla="*/ 96 h 785"/>
                    <a:gd name="T46" fmla="*/ 7 w 249"/>
                    <a:gd name="T47" fmla="*/ 97 h 785"/>
                    <a:gd name="T48" fmla="*/ 3 w 249"/>
                    <a:gd name="T49" fmla="*/ 98 h 785"/>
                    <a:gd name="T50" fmla="*/ 1 w 249"/>
                    <a:gd name="T51" fmla="*/ 96 h 785"/>
                    <a:gd name="T52" fmla="*/ 0 w 249"/>
                    <a:gd name="T53" fmla="*/ 94 h 785"/>
                    <a:gd name="T54" fmla="*/ 0 w 249"/>
                    <a:gd name="T55" fmla="*/ 89 h 785"/>
                    <a:gd name="T56" fmla="*/ 1 w 249"/>
                    <a:gd name="T57" fmla="*/ 80 h 785"/>
                    <a:gd name="T58" fmla="*/ 3 w 249"/>
                    <a:gd name="T59" fmla="*/ 71 h 785"/>
                    <a:gd name="T60" fmla="*/ 4 w 249"/>
                    <a:gd name="T61" fmla="*/ 60 h 785"/>
                    <a:gd name="T62" fmla="*/ 5 w 249"/>
                    <a:gd name="T63" fmla="*/ 49 h 785"/>
                    <a:gd name="T64" fmla="*/ 5 w 249"/>
                    <a:gd name="T65" fmla="*/ 38 h 785"/>
                    <a:gd name="T66" fmla="*/ 5 w 249"/>
                    <a:gd name="T67" fmla="*/ 23 h 785"/>
                    <a:gd name="T68" fmla="*/ 4 w 249"/>
                    <a:gd name="T69" fmla="*/ 15 h 7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9"/>
                    <a:gd name="T106" fmla="*/ 0 h 785"/>
                    <a:gd name="T107" fmla="*/ 249 w 249"/>
                    <a:gd name="T108" fmla="*/ 785 h 7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9" h="785">
                      <a:moveTo>
                        <a:pt x="38" y="126"/>
                      </a:moveTo>
                      <a:lnTo>
                        <a:pt x="23" y="59"/>
                      </a:lnTo>
                      <a:lnTo>
                        <a:pt x="51" y="9"/>
                      </a:lnTo>
                      <a:lnTo>
                        <a:pt x="109" y="0"/>
                      </a:lnTo>
                      <a:lnTo>
                        <a:pt x="149" y="44"/>
                      </a:lnTo>
                      <a:lnTo>
                        <a:pt x="149" y="115"/>
                      </a:lnTo>
                      <a:lnTo>
                        <a:pt x="132" y="253"/>
                      </a:lnTo>
                      <a:lnTo>
                        <a:pt x="116" y="402"/>
                      </a:lnTo>
                      <a:lnTo>
                        <a:pt x="94" y="522"/>
                      </a:lnTo>
                      <a:lnTo>
                        <a:pt x="76" y="605"/>
                      </a:lnTo>
                      <a:lnTo>
                        <a:pt x="76" y="660"/>
                      </a:lnTo>
                      <a:lnTo>
                        <a:pt x="83" y="687"/>
                      </a:lnTo>
                      <a:lnTo>
                        <a:pt x="109" y="654"/>
                      </a:lnTo>
                      <a:lnTo>
                        <a:pt x="140" y="604"/>
                      </a:lnTo>
                      <a:lnTo>
                        <a:pt x="156" y="556"/>
                      </a:lnTo>
                      <a:lnTo>
                        <a:pt x="190" y="556"/>
                      </a:lnTo>
                      <a:lnTo>
                        <a:pt x="229" y="562"/>
                      </a:lnTo>
                      <a:lnTo>
                        <a:pt x="249" y="578"/>
                      </a:lnTo>
                      <a:lnTo>
                        <a:pt x="227" y="627"/>
                      </a:lnTo>
                      <a:lnTo>
                        <a:pt x="185" y="654"/>
                      </a:lnTo>
                      <a:lnTo>
                        <a:pt x="149" y="696"/>
                      </a:lnTo>
                      <a:lnTo>
                        <a:pt x="112" y="738"/>
                      </a:lnTo>
                      <a:lnTo>
                        <a:pt x="91" y="774"/>
                      </a:lnTo>
                      <a:lnTo>
                        <a:pt x="62" y="780"/>
                      </a:lnTo>
                      <a:lnTo>
                        <a:pt x="31" y="785"/>
                      </a:lnTo>
                      <a:lnTo>
                        <a:pt x="14" y="771"/>
                      </a:lnTo>
                      <a:lnTo>
                        <a:pt x="7" y="758"/>
                      </a:lnTo>
                      <a:lnTo>
                        <a:pt x="0" y="718"/>
                      </a:lnTo>
                      <a:lnTo>
                        <a:pt x="14" y="647"/>
                      </a:lnTo>
                      <a:lnTo>
                        <a:pt x="31" y="571"/>
                      </a:lnTo>
                      <a:lnTo>
                        <a:pt x="38" y="484"/>
                      </a:lnTo>
                      <a:lnTo>
                        <a:pt x="43" y="393"/>
                      </a:lnTo>
                      <a:lnTo>
                        <a:pt x="47" y="304"/>
                      </a:lnTo>
                      <a:lnTo>
                        <a:pt x="43" y="189"/>
                      </a:lnTo>
                      <a:lnTo>
                        <a:pt x="38" y="126"/>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sp>
        <p:nvSpPr>
          <p:cNvPr id="134" name="Dikdörtgen 133"/>
          <p:cNvSpPr/>
          <p:nvPr/>
        </p:nvSpPr>
        <p:spPr>
          <a:xfrm>
            <a:off x="2779145" y="4710402"/>
            <a:ext cx="4057521" cy="369332"/>
          </a:xfrm>
          <a:prstGeom prst="rect">
            <a:avLst/>
          </a:prstGeom>
        </p:spPr>
        <p:txBody>
          <a:bodyPr wrap="none">
            <a:spAutoFit/>
          </a:bodyPr>
          <a:lstStyle/>
          <a:p>
            <a:pPr algn="ctr">
              <a:spcBef>
                <a:spcPct val="50000"/>
              </a:spcBef>
            </a:pPr>
            <a:r>
              <a:rPr lang="tr-TR" b="1" dirty="0" smtClean="0">
                <a:latin typeface="Agency FB" panose="020B0503020202020204" pitchFamily="34" charset="0"/>
                <a:cs typeface="Arial" charset="0"/>
              </a:rPr>
              <a:t>50% Proje Sahibi - 50% Hibe Desteği</a:t>
            </a:r>
            <a:endParaRPr lang="tr-TR" b="1" dirty="0">
              <a:latin typeface="Agency FB" panose="020B0503020202020204" pitchFamily="34" charset="0"/>
              <a:cs typeface="Arial" charset="0"/>
            </a:endParaRPr>
          </a:p>
        </p:txBody>
      </p:sp>
      <p:graphicFrame>
        <p:nvGraphicFramePr>
          <p:cNvPr id="135" name="Object 70"/>
          <p:cNvGraphicFramePr>
            <a:graphicFrameLocks noChangeAspect="1"/>
          </p:cNvGraphicFramePr>
          <p:nvPr>
            <p:extLst>
              <p:ext uri="{D42A27DB-BD31-4B8C-83A1-F6EECF244321}">
                <p14:modId xmlns:p14="http://schemas.microsoft.com/office/powerpoint/2010/main" val="4005786178"/>
              </p:ext>
            </p:extLst>
          </p:nvPr>
        </p:nvGraphicFramePr>
        <p:xfrm>
          <a:off x="3203419" y="5030186"/>
          <a:ext cx="3430009" cy="1860618"/>
        </p:xfrm>
        <a:graphic>
          <a:graphicData uri="http://schemas.openxmlformats.org/presentationml/2006/ole">
            <mc:AlternateContent xmlns:mc="http://schemas.openxmlformats.org/markup-compatibility/2006">
              <mc:Choice xmlns:v="urn:schemas-microsoft-com:vml" Requires="v">
                <p:oleObj spid="_x0000_s1029" name="Chart" r:id="rId3" imgW="4038600" imgH="2190750" progId="MSGraph.Chart.8">
                  <p:embed followColorScheme="full"/>
                </p:oleObj>
              </mc:Choice>
              <mc:Fallback>
                <p:oleObj name="Chart" r:id="rId3" imgW="4038600" imgH="2190750" progId="MSGraph.Chart.8">
                  <p:embed followColorScheme="full"/>
                  <p:pic>
                    <p:nvPicPr>
                      <p:cNvPr id="0" name=""/>
                      <p:cNvPicPr>
                        <a:picLocks noChangeAspect="1" noChangeArrowheads="1"/>
                      </p:cNvPicPr>
                      <p:nvPr/>
                    </p:nvPicPr>
                    <p:blipFill>
                      <a:blip r:embed="rId4"/>
                      <a:srcRect/>
                      <a:stretch>
                        <a:fillRect/>
                      </a:stretch>
                    </p:blipFill>
                    <p:spPr bwMode="auto">
                      <a:xfrm>
                        <a:off x="3203419" y="5030186"/>
                        <a:ext cx="3430009" cy="186061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605019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6">
                    <a:lumMod val="75000"/>
                  </a:schemeClr>
                </a:solidFill>
              </a:rPr>
              <a:t>YATIRIM SÜRESİ</a:t>
            </a:r>
            <a:endParaRPr lang="tr-TR" dirty="0"/>
          </a:p>
        </p:txBody>
      </p:sp>
      <p:sp>
        <p:nvSpPr>
          <p:cNvPr id="3" name="İçerik Yer Tutucusu 2"/>
          <p:cNvSpPr>
            <a:spLocks noGrp="1"/>
          </p:cNvSpPr>
          <p:nvPr>
            <p:ph idx="1"/>
          </p:nvPr>
        </p:nvSpPr>
        <p:spPr>
          <a:xfrm>
            <a:off x="677334" y="1270000"/>
            <a:ext cx="9507190" cy="5414579"/>
          </a:xfrm>
        </p:spPr>
        <p:txBody>
          <a:bodyPr>
            <a:normAutofit fontScale="40000" lnSpcReduction="20000"/>
          </a:bodyPr>
          <a:lstStyle/>
          <a:p>
            <a:pPr algn="just">
              <a:lnSpc>
                <a:spcPct val="150000"/>
              </a:lnSpc>
              <a:buNone/>
            </a:pPr>
            <a:r>
              <a:rPr lang="tr-TR" sz="5100" dirty="0">
                <a:latin typeface="Agency FB" panose="020B0503020202020204" pitchFamily="34" charset="0"/>
                <a:cs typeface="Times New Roman" pitchFamily="18" charset="0"/>
              </a:rPr>
              <a:t>Proje sahipleri ile il Müdürlüğü arasında hibe sözleşmesinin imzalanmasından sonra, </a:t>
            </a:r>
            <a:r>
              <a:rPr lang="tr-TR" sz="5100" b="1" u="sng" dirty="0">
                <a:latin typeface="Agency FB" panose="020B0503020202020204" pitchFamily="34" charset="0"/>
                <a:cs typeface="Times New Roman" pitchFamily="18" charset="0"/>
              </a:rPr>
              <a:t>mal alımları;</a:t>
            </a:r>
          </a:p>
          <a:p>
            <a:pPr lvl="0" algn="just">
              <a:buClr>
                <a:srgbClr val="0BD0D9"/>
              </a:buClr>
              <a:buFont typeface="Wingdings" panose="05000000000000000000" pitchFamily="2" charset="2"/>
              <a:buChar char="ü"/>
            </a:pPr>
            <a:r>
              <a:rPr lang="tr-TR" sz="5100" dirty="0">
                <a:latin typeface="Agency FB" panose="020B0503020202020204" pitchFamily="34" charset="0"/>
              </a:rPr>
              <a:t>Tarla içi </a:t>
            </a:r>
            <a:r>
              <a:rPr lang="tr-TR" sz="5100" b="1" dirty="0">
                <a:latin typeface="Agency FB" panose="020B0503020202020204" pitchFamily="34" charset="0"/>
              </a:rPr>
              <a:t>damla sulama sistemi</a:t>
            </a:r>
            <a:r>
              <a:rPr lang="tr-TR" sz="5100" dirty="0">
                <a:latin typeface="Agency FB" panose="020B0503020202020204" pitchFamily="34" charset="0"/>
              </a:rPr>
              <a:t> kurulması,</a:t>
            </a:r>
          </a:p>
          <a:p>
            <a:pPr lvl="0" algn="just">
              <a:buClr>
                <a:srgbClr val="0BD0D9"/>
              </a:buClr>
              <a:buFont typeface="Wingdings" panose="05000000000000000000" pitchFamily="2" charset="2"/>
              <a:buChar char="ü"/>
            </a:pPr>
            <a:r>
              <a:rPr lang="fi-FI" sz="5100" dirty="0">
                <a:latin typeface="Agency FB" panose="020B0503020202020204" pitchFamily="34" charset="0"/>
              </a:rPr>
              <a:t>Tarla içi </a:t>
            </a:r>
            <a:r>
              <a:rPr lang="fi-FI" sz="5100" b="1" dirty="0">
                <a:latin typeface="Agency FB" panose="020B0503020202020204" pitchFamily="34" charset="0"/>
              </a:rPr>
              <a:t>yağmurlama sulama sistemi</a:t>
            </a:r>
            <a:r>
              <a:rPr lang="fi-FI" sz="5100" dirty="0">
                <a:latin typeface="Agency FB" panose="020B0503020202020204" pitchFamily="34" charset="0"/>
              </a:rPr>
              <a:t> kurulması,</a:t>
            </a:r>
          </a:p>
          <a:p>
            <a:pPr lvl="0" algn="just">
              <a:buClr>
                <a:srgbClr val="0BD0D9"/>
              </a:buClr>
              <a:buFont typeface="Wingdings" panose="05000000000000000000" pitchFamily="2" charset="2"/>
              <a:buChar char="ü"/>
            </a:pPr>
            <a:r>
              <a:rPr lang="fi-FI" sz="5100" dirty="0">
                <a:latin typeface="Agency FB" panose="020B0503020202020204" pitchFamily="34" charset="0"/>
              </a:rPr>
              <a:t>Tarla içi </a:t>
            </a:r>
            <a:r>
              <a:rPr lang="fi-FI" sz="5100" b="1" dirty="0">
                <a:latin typeface="Agency FB" panose="020B0503020202020204" pitchFamily="34" charset="0"/>
              </a:rPr>
              <a:t>mikro yağmurlama sulama sistemi </a:t>
            </a:r>
            <a:r>
              <a:rPr lang="fi-FI" sz="5100" dirty="0">
                <a:latin typeface="Agency FB" panose="020B0503020202020204" pitchFamily="34" charset="0"/>
              </a:rPr>
              <a:t>kurulması,</a:t>
            </a:r>
          </a:p>
          <a:p>
            <a:pPr algn="just">
              <a:buClr>
                <a:srgbClr val="0BD0D9"/>
              </a:buClr>
              <a:buFont typeface="Wingdings" panose="05000000000000000000" pitchFamily="2" charset="2"/>
              <a:buChar char="ü"/>
            </a:pPr>
            <a:r>
              <a:rPr lang="tr-TR" sz="5000" dirty="0">
                <a:latin typeface="Agency FB" panose="020B0503020202020204" pitchFamily="34" charset="0"/>
              </a:rPr>
              <a:t>Tarla içi </a:t>
            </a:r>
            <a:r>
              <a:rPr lang="tr-TR" sz="5000" b="1" dirty="0">
                <a:latin typeface="Agency FB" panose="020B0503020202020204" pitchFamily="34" charset="0"/>
              </a:rPr>
              <a:t>yüzey altı damla sulama sistemi </a:t>
            </a:r>
            <a:r>
              <a:rPr lang="tr-TR" sz="5000" dirty="0">
                <a:latin typeface="Agency FB" panose="020B0503020202020204" pitchFamily="34" charset="0"/>
              </a:rPr>
              <a:t>kurulması </a:t>
            </a:r>
            <a:r>
              <a:rPr lang="tr-TR" sz="5000" dirty="0">
                <a:latin typeface="Agency FB" panose="020B0503020202020204" pitchFamily="34" charset="0"/>
                <a:ea typeface="Calibri" panose="020F0502020204030204" pitchFamily="34" charset="0"/>
                <a:cs typeface="Times New Roman" panose="02020603050405020304" pitchFamily="18" charset="0"/>
              </a:rPr>
              <a:t>başvurularında </a:t>
            </a:r>
            <a:r>
              <a:rPr lang="tr-TR" sz="13900" b="1" dirty="0">
                <a:latin typeface="Agency FB" panose="020B0503020202020204" pitchFamily="34" charset="0"/>
                <a:ea typeface="Calibri" panose="020F0502020204030204" pitchFamily="34" charset="0"/>
                <a:cs typeface="Times New Roman" panose="02020603050405020304" pitchFamily="18" charset="0"/>
              </a:rPr>
              <a:t>60</a:t>
            </a:r>
            <a:r>
              <a:rPr lang="tr-TR" sz="3400" b="1" dirty="0">
                <a:latin typeface="Agency FB" panose="020B0503020202020204" pitchFamily="34" charset="0"/>
                <a:ea typeface="Calibri" panose="020F0502020204030204" pitchFamily="34" charset="0"/>
                <a:cs typeface="Times New Roman" panose="02020603050405020304" pitchFamily="18" charset="0"/>
              </a:rPr>
              <a:t> </a:t>
            </a:r>
            <a:r>
              <a:rPr lang="tr-TR" sz="5000" b="1" dirty="0">
                <a:latin typeface="Agency FB" panose="020B0503020202020204" pitchFamily="34" charset="0"/>
                <a:ea typeface="Calibri" panose="020F0502020204030204" pitchFamily="34" charset="0"/>
                <a:cs typeface="Times New Roman" panose="02020603050405020304" pitchFamily="18" charset="0"/>
              </a:rPr>
              <a:t>(altmış)</a:t>
            </a:r>
            <a:r>
              <a:rPr lang="tr-TR" sz="5000" dirty="0">
                <a:latin typeface="Agency FB" panose="020B0503020202020204" pitchFamily="34" charset="0"/>
                <a:ea typeface="Calibri" panose="020F0502020204030204" pitchFamily="34" charset="0"/>
                <a:cs typeface="Times New Roman" panose="02020603050405020304" pitchFamily="18" charset="0"/>
              </a:rPr>
              <a:t> gün,</a:t>
            </a:r>
          </a:p>
          <a:p>
            <a:pPr marL="0" indent="0" algn="just">
              <a:buClr>
                <a:srgbClr val="0BD0D9"/>
              </a:buClr>
              <a:buNone/>
            </a:pPr>
            <a:endParaRPr lang="tr-TR" sz="3400" b="1" u="sng" dirty="0">
              <a:latin typeface="Agency FB" panose="020B0503020202020204" pitchFamily="34" charset="0"/>
              <a:cs typeface="Times New Roman" pitchFamily="18" charset="0"/>
            </a:endParaRPr>
          </a:p>
          <a:p>
            <a:pPr algn="just">
              <a:buFont typeface="Wingdings" panose="05000000000000000000" pitchFamily="2" charset="2"/>
              <a:buChar char="Ø"/>
            </a:pPr>
            <a:r>
              <a:rPr lang="fi-FI" sz="5000" b="1" dirty="0">
                <a:latin typeface="Agency FB" panose="020B0503020202020204" pitchFamily="34" charset="0"/>
              </a:rPr>
              <a:t>Lineer </a:t>
            </a:r>
            <a:r>
              <a:rPr lang="tr-TR" sz="5000" b="1" dirty="0">
                <a:latin typeface="Agency FB" panose="020B0503020202020204" pitchFamily="34" charset="0"/>
              </a:rPr>
              <a:t> veya Center pivot sistem yağmurlama </a:t>
            </a:r>
            <a:r>
              <a:rPr lang="tr-TR" sz="5000" dirty="0">
                <a:latin typeface="Agency FB" panose="020B0503020202020204" pitchFamily="34" charset="0"/>
              </a:rPr>
              <a:t>makinesi alınması,</a:t>
            </a:r>
          </a:p>
          <a:p>
            <a:pPr algn="just">
              <a:buFont typeface="Wingdings" panose="05000000000000000000" pitchFamily="2" charset="2"/>
              <a:buChar char="Ø"/>
            </a:pPr>
            <a:r>
              <a:rPr lang="tr-TR" sz="5000" b="1" dirty="0">
                <a:latin typeface="Agency FB" panose="020B0503020202020204" pitchFamily="34" charset="0"/>
              </a:rPr>
              <a:t>Tamburlu sistem yağmurlama sulama </a:t>
            </a:r>
            <a:r>
              <a:rPr lang="tr-TR" sz="5000" dirty="0">
                <a:latin typeface="Agency FB" panose="020B0503020202020204" pitchFamily="34" charset="0"/>
              </a:rPr>
              <a:t>makinesi alınması,</a:t>
            </a:r>
          </a:p>
          <a:p>
            <a:pPr algn="just">
              <a:buFont typeface="Wingdings" panose="05000000000000000000" pitchFamily="2" charset="2"/>
              <a:buChar char="Ø"/>
            </a:pPr>
            <a:r>
              <a:rPr lang="fi-FI" sz="5000" b="1" dirty="0">
                <a:latin typeface="Agency FB" panose="020B0503020202020204" pitchFamily="34" charset="0"/>
              </a:rPr>
              <a:t>Güneş enerjili sulama </a:t>
            </a:r>
            <a:r>
              <a:rPr lang="fi-FI" sz="5000" dirty="0">
                <a:latin typeface="Agency FB" panose="020B0503020202020204" pitchFamily="34" charset="0"/>
              </a:rPr>
              <a:t>sistemleri kurulması</a:t>
            </a:r>
            <a:r>
              <a:rPr lang="tr-TR" sz="5000" dirty="0">
                <a:latin typeface="Agency FB" panose="020B0503020202020204" pitchFamily="34" charset="0"/>
              </a:rPr>
              <a:t> </a:t>
            </a:r>
            <a:r>
              <a:rPr lang="tr-TR" sz="5000" dirty="0">
                <a:latin typeface="Agency FB" panose="020B0503020202020204" pitchFamily="34" charset="0"/>
                <a:ea typeface="Calibri" panose="020F0502020204030204" pitchFamily="34" charset="0"/>
                <a:cs typeface="Times New Roman" panose="02020603050405020304" pitchFamily="18" charset="0"/>
              </a:rPr>
              <a:t>başvurularında </a:t>
            </a:r>
            <a:r>
              <a:rPr lang="tr-TR" sz="13900" b="1" dirty="0">
                <a:latin typeface="Agency FB" panose="020B0503020202020204" pitchFamily="34" charset="0"/>
                <a:ea typeface="Calibri" panose="020F0502020204030204" pitchFamily="34" charset="0"/>
                <a:cs typeface="Times New Roman" panose="02020603050405020304" pitchFamily="18" charset="0"/>
              </a:rPr>
              <a:t>90</a:t>
            </a:r>
            <a:r>
              <a:rPr lang="tr-TR" sz="3400" b="1" dirty="0">
                <a:latin typeface="Agency FB" panose="020B0503020202020204" pitchFamily="34" charset="0"/>
                <a:ea typeface="Calibri" panose="020F0502020204030204" pitchFamily="34" charset="0"/>
                <a:cs typeface="Times New Roman" panose="02020603050405020304" pitchFamily="18" charset="0"/>
              </a:rPr>
              <a:t> </a:t>
            </a:r>
            <a:r>
              <a:rPr lang="tr-TR" sz="5000" b="1" dirty="0">
                <a:latin typeface="Agency FB" panose="020B0503020202020204" pitchFamily="34" charset="0"/>
                <a:ea typeface="Calibri" panose="020F0502020204030204" pitchFamily="34" charset="0"/>
                <a:cs typeface="Times New Roman" panose="02020603050405020304" pitchFamily="18" charset="0"/>
              </a:rPr>
              <a:t>(doksan) </a:t>
            </a:r>
            <a:r>
              <a:rPr lang="tr-TR" sz="5000" dirty="0">
                <a:latin typeface="Agency FB" panose="020B0503020202020204" pitchFamily="34" charset="0"/>
                <a:cs typeface="Times New Roman" pitchFamily="18" charset="0"/>
              </a:rPr>
              <a:t>günde tamamlanır. </a:t>
            </a:r>
          </a:p>
          <a:p>
            <a:endParaRPr lang="tr-TR" dirty="0"/>
          </a:p>
        </p:txBody>
      </p:sp>
    </p:spTree>
    <p:extLst>
      <p:ext uri="{BB962C8B-B14F-4D97-AF65-F5344CB8AC3E}">
        <p14:creationId xmlns:p14="http://schemas.microsoft.com/office/powerpoint/2010/main" val="358128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E16EF0-3C3C-43DA-AB71-BC1753833446}"/>
</file>

<file path=customXml/itemProps2.xml><?xml version="1.0" encoding="utf-8"?>
<ds:datastoreItem xmlns:ds="http://schemas.openxmlformats.org/officeDocument/2006/customXml" ds:itemID="{F33B1175-204F-4067-BBCE-FF7D42BA7819}"/>
</file>

<file path=customXml/itemProps3.xml><?xml version="1.0" encoding="utf-8"?>
<ds:datastoreItem xmlns:ds="http://schemas.openxmlformats.org/officeDocument/2006/customXml" ds:itemID="{179B0FB9-9F3A-4DBB-8F14-1706FF466A93}"/>
</file>

<file path=docProps/app.xml><?xml version="1.0" encoding="utf-8"?>
<Properties xmlns="http://schemas.openxmlformats.org/officeDocument/2006/extended-properties" xmlns:vt="http://schemas.openxmlformats.org/officeDocument/2006/docPropsVTypes">
  <Template>Facet</Template>
  <TotalTime>83</TotalTime>
  <Words>2899</Words>
  <Application>Microsoft Office PowerPoint</Application>
  <PresentationFormat>Geniş ekran</PresentationFormat>
  <Paragraphs>427</Paragraphs>
  <Slides>40</Slides>
  <Notes>0</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40</vt:i4>
      </vt:variant>
    </vt:vector>
  </HeadingPairs>
  <TitlesOfParts>
    <vt:vector size="52" baseType="lpstr">
      <vt:lpstr>Agency FB</vt:lpstr>
      <vt:lpstr>AR DARLING</vt:lpstr>
      <vt:lpstr>Arial</vt:lpstr>
      <vt:lpstr>Calibri</vt:lpstr>
      <vt:lpstr>Cambria</vt:lpstr>
      <vt:lpstr>Century Gothic</vt:lpstr>
      <vt:lpstr>Times New Roman</vt:lpstr>
      <vt:lpstr>Trebuchet MS</vt:lpstr>
      <vt:lpstr>Wingdings</vt:lpstr>
      <vt:lpstr>Wingdings 3</vt:lpstr>
      <vt:lpstr>Kristal</vt:lpstr>
      <vt:lpstr>Chart</vt:lpstr>
      <vt:lpstr>PowerPoint Sunusu</vt:lpstr>
      <vt:lpstr>PowerPoint Sunusu</vt:lpstr>
      <vt:lpstr>PROGRAMIN YATIRIM KONULARI</vt:lpstr>
      <vt:lpstr>KİMLER BAŞVURABİLİR?</vt:lpstr>
      <vt:lpstr>BAŞVURU YERİ, ŞEKLİ ve SÜRESİ</vt:lpstr>
      <vt:lpstr>HİBE DESTEĞİ ORANI</vt:lpstr>
      <vt:lpstr>PowerPoint Sunusu</vt:lpstr>
      <vt:lpstr>HİBE DESTEĞİ ORANI </vt:lpstr>
      <vt:lpstr>YATIRIM SÜRESİ</vt:lpstr>
      <vt:lpstr>PowerPoint Sunusu</vt:lpstr>
      <vt:lpstr>YATIRIMCILARDAN İSTENECEK BAŞVURU BELGELERİ </vt:lpstr>
      <vt:lpstr>PowerPoint Sunusu</vt:lpstr>
      <vt:lpstr>PowerPoint Sunusu</vt:lpstr>
      <vt:lpstr>PowerPoint Sunusu</vt:lpstr>
      <vt:lpstr>PowerPoint Sunusu</vt:lpstr>
      <vt:lpstr>ÖRNEK TOPRAK FİZİKSEL ANALİZ RAPORU</vt:lpstr>
      <vt:lpstr>ÖRNEK SULAMA SUYU ANALİZ RAPORU</vt:lpstr>
      <vt:lpstr>PowerPoint Sunusu</vt:lpstr>
      <vt:lpstr>ÖRNEK SU KULLANMA İZİN BELGESİ</vt:lpstr>
      <vt:lpstr>PowerPoint Sunusu</vt:lpstr>
      <vt:lpstr>PowerPoint Sunusu</vt:lpstr>
      <vt:lpstr>PowerPoint Sunusu</vt:lpstr>
      <vt:lpstr>ÇEŞİTLİ HÜKÜMLER</vt:lpstr>
      <vt:lpstr>PowerPoint Sunusu</vt:lpstr>
      <vt:lpstr>PowerPoint Sunusu</vt:lpstr>
      <vt:lpstr>PowerPoint Sunusu</vt:lpstr>
      <vt:lpstr>Center Pivot ,Lineer ve  Tamburlu Sistem Yağmurlama Sulama Makineleri Başvuruları</vt:lpstr>
      <vt:lpstr>LİNEER SİSTEMLERDE</vt:lpstr>
      <vt:lpstr>PowerPoint Sunusu</vt:lpstr>
      <vt:lpstr>CENTER PİVOT SİSTEMLERDE</vt:lpstr>
      <vt:lpstr>PowerPoint Sunusu</vt:lpstr>
      <vt:lpstr>TAMBURLU SİSTEMLERDE</vt:lpstr>
      <vt:lpstr>PowerPoint Sunusu</vt:lpstr>
      <vt:lpstr>GÜNEŞ ENERJİLİ SULAMA SİSTEMİ BAŞVURULARINDA</vt:lpstr>
      <vt:lpstr>KISITLAMALAR</vt:lpstr>
      <vt:lpstr>DEĞERLENDİRME</vt:lpstr>
      <vt:lpstr>PowerPoint Sunusu</vt:lpstr>
      <vt:lpstr>PowerPoint Sunusu</vt:lpstr>
      <vt:lpstr>AYRINTILI BİLGİ İÇİN…</vt:lpstr>
      <vt:lpstr>TEŞEKKÜRLER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9</cp:revision>
  <dcterms:created xsi:type="dcterms:W3CDTF">2018-01-10T13:11:06Z</dcterms:created>
  <dcterms:modified xsi:type="dcterms:W3CDTF">2018-01-11T05:50:30Z</dcterms:modified>
</cp:coreProperties>
</file>